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8" r:id="rId3"/>
    <p:sldId id="260" r:id="rId4"/>
    <p:sldId id="280" r:id="rId5"/>
    <p:sldId id="279" r:id="rId6"/>
    <p:sldId id="261" r:id="rId7"/>
    <p:sldId id="262" r:id="rId8"/>
    <p:sldId id="263" r:id="rId9"/>
    <p:sldId id="281" r:id="rId10"/>
    <p:sldId id="264" r:id="rId11"/>
    <p:sldId id="282" r:id="rId12"/>
    <p:sldId id="259" r:id="rId13"/>
    <p:sldId id="283" r:id="rId14"/>
    <p:sldId id="265" r:id="rId15"/>
    <p:sldId id="266" r:id="rId16"/>
    <p:sldId id="284" r:id="rId17"/>
    <p:sldId id="267" r:id="rId18"/>
    <p:sldId id="285" r:id="rId19"/>
    <p:sldId id="274" r:id="rId20"/>
    <p:sldId id="286" r:id="rId21"/>
    <p:sldId id="268" r:id="rId22"/>
    <p:sldId id="287" r:id="rId23"/>
    <p:sldId id="275" r:id="rId24"/>
    <p:sldId id="269" r:id="rId25"/>
    <p:sldId id="288" r:id="rId26"/>
    <p:sldId id="270" r:id="rId27"/>
    <p:sldId id="289" r:id="rId28"/>
    <p:sldId id="271" r:id="rId29"/>
    <p:sldId id="290" r:id="rId30"/>
    <p:sldId id="277" r:id="rId31"/>
    <p:sldId id="278" r:id="rId32"/>
    <p:sldId id="273" r:id="rId3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5pPr>
    <a:lvl6pPr marL="2286000" algn="l" defTabSz="914400" rtl="0" eaLnBrk="1" latinLnBrk="0" hangingPunct="1">
      <a:defRPr kern="1200">
        <a:solidFill>
          <a:schemeClr val="tx1"/>
        </a:solidFill>
        <a:latin typeface="Rockwell" panose="02060603020205020403" pitchFamily="18" charset="0"/>
        <a:ea typeface="+mn-ea"/>
        <a:cs typeface="+mn-cs"/>
      </a:defRPr>
    </a:lvl6pPr>
    <a:lvl7pPr marL="2743200" algn="l" defTabSz="914400" rtl="0" eaLnBrk="1" latinLnBrk="0" hangingPunct="1">
      <a:defRPr kern="1200">
        <a:solidFill>
          <a:schemeClr val="tx1"/>
        </a:solidFill>
        <a:latin typeface="Rockwell" panose="02060603020205020403" pitchFamily="18" charset="0"/>
        <a:ea typeface="+mn-ea"/>
        <a:cs typeface="+mn-cs"/>
      </a:defRPr>
    </a:lvl7pPr>
    <a:lvl8pPr marL="3200400" algn="l" defTabSz="914400" rtl="0" eaLnBrk="1" latinLnBrk="0" hangingPunct="1">
      <a:defRPr kern="1200">
        <a:solidFill>
          <a:schemeClr val="tx1"/>
        </a:solidFill>
        <a:latin typeface="Rockwell" panose="02060603020205020403" pitchFamily="18" charset="0"/>
        <a:ea typeface="+mn-ea"/>
        <a:cs typeface="+mn-cs"/>
      </a:defRPr>
    </a:lvl8pPr>
    <a:lvl9pPr marL="3657600" algn="l" defTabSz="914400" rtl="0" eaLnBrk="1" latinLnBrk="0" hangingPunct="1">
      <a:defRPr kern="1200">
        <a:solidFill>
          <a:schemeClr val="tx1"/>
        </a:solidFill>
        <a:latin typeface="Rockwell" panose="020606030202050204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DA6F3-0914-4BEE-96D5-775AC90F7558}" type="datetimeFigureOut">
              <a:rPr lang="tr-TR" smtClean="0"/>
              <a:t>11.05.2023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0AB1DB-EA5F-42B8-A38A-1A32A4FB7DCB}" type="slidenum">
              <a:rPr lang="tr-TR" smtClean="0"/>
              <a:t>‹#›</a:t>
            </a:fld>
            <a:endParaRPr lang="tr-TR"/>
          </a:p>
        </p:txBody>
      </p:sp>
    </p:spTree>
    <p:extLst>
      <p:ext uri="{BB962C8B-B14F-4D97-AF65-F5344CB8AC3E}">
        <p14:creationId xmlns:p14="http://schemas.microsoft.com/office/powerpoint/2010/main" val="380342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zarlama</a:t>
            </a:r>
            <a:endParaRPr lang="tr-TR" dirty="0"/>
          </a:p>
        </p:txBody>
      </p:sp>
      <p:sp>
        <p:nvSpPr>
          <p:cNvPr id="4" name="Slayt Numarası Yer Tutucusu 3"/>
          <p:cNvSpPr>
            <a:spLocks noGrp="1"/>
          </p:cNvSpPr>
          <p:nvPr>
            <p:ph type="sldNum" sz="quarter" idx="10"/>
          </p:nvPr>
        </p:nvSpPr>
        <p:spPr/>
        <p:txBody>
          <a:bodyPr/>
          <a:lstStyle/>
          <a:p>
            <a:fld id="{E10AB1DB-EA5F-42B8-A38A-1A32A4FB7DCB}" type="slidenum">
              <a:rPr lang="tr-TR" smtClean="0"/>
              <a:t>24</a:t>
            </a:fld>
            <a:endParaRPr lang="tr-TR"/>
          </a:p>
        </p:txBody>
      </p:sp>
    </p:spTree>
    <p:extLst>
      <p:ext uri="{BB962C8B-B14F-4D97-AF65-F5344CB8AC3E}">
        <p14:creationId xmlns:p14="http://schemas.microsoft.com/office/powerpoint/2010/main" val="382706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zarlama</a:t>
            </a:r>
            <a:endParaRPr lang="tr-TR" dirty="0"/>
          </a:p>
        </p:txBody>
      </p:sp>
      <p:sp>
        <p:nvSpPr>
          <p:cNvPr id="4" name="Slayt Numarası Yer Tutucusu 3"/>
          <p:cNvSpPr>
            <a:spLocks noGrp="1"/>
          </p:cNvSpPr>
          <p:nvPr>
            <p:ph type="sldNum" sz="quarter" idx="10"/>
          </p:nvPr>
        </p:nvSpPr>
        <p:spPr/>
        <p:txBody>
          <a:bodyPr/>
          <a:lstStyle/>
          <a:p>
            <a:fld id="{E10AB1DB-EA5F-42B8-A38A-1A32A4FB7DCB}" type="slidenum">
              <a:rPr lang="tr-TR" smtClean="0"/>
              <a:t>25</a:t>
            </a:fld>
            <a:endParaRPr lang="tr-TR"/>
          </a:p>
        </p:txBody>
      </p:sp>
    </p:spTree>
    <p:extLst>
      <p:ext uri="{BB962C8B-B14F-4D97-AF65-F5344CB8AC3E}">
        <p14:creationId xmlns:p14="http://schemas.microsoft.com/office/powerpoint/2010/main" val="325970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a:extLst>
              <a:ext uri="{FF2B5EF4-FFF2-40B4-BE49-F238E27FC236}">
                <a16:creationId xmlns:a16="http://schemas.microsoft.com/office/drawing/2014/main" id="{86885F15-EB44-4769-8985-22507D0694A6}"/>
              </a:ext>
            </a:extLst>
          </p:cNvPr>
          <p:cNvSpPr>
            <a:spLocks noGrp="1"/>
          </p:cNvSpPr>
          <p:nvPr>
            <p:ph type="dt" sz="half" idx="10"/>
          </p:nvPr>
        </p:nvSpPr>
        <p:spPr/>
        <p:txBody>
          <a:bodyPr/>
          <a:lstStyle>
            <a:lvl1pPr>
              <a:defRPr/>
            </a:lvl1pPr>
          </a:lstStyle>
          <a:p>
            <a:fld id="{5841A37F-2F77-48C0-8531-8D5B3DC7EC7A}" type="datetimeFigureOut">
              <a:rPr lang="tr-TR" smtClean="0"/>
              <a:t>11.05.2023</a:t>
            </a:fld>
            <a:endParaRPr lang="tr-TR"/>
          </a:p>
        </p:txBody>
      </p:sp>
      <p:sp>
        <p:nvSpPr>
          <p:cNvPr id="5" name="Footer Placeholder 4">
            <a:extLst>
              <a:ext uri="{FF2B5EF4-FFF2-40B4-BE49-F238E27FC236}">
                <a16:creationId xmlns:a16="http://schemas.microsoft.com/office/drawing/2014/main" id="{E487E6D0-55F1-496B-97BC-D7762B0F0158}"/>
              </a:ext>
            </a:extLst>
          </p:cNvPr>
          <p:cNvSpPr>
            <a:spLocks noGrp="1"/>
          </p:cNvSpPr>
          <p:nvPr>
            <p:ph type="ftr" sz="quarter" idx="11"/>
          </p:nvPr>
        </p:nvSpPr>
        <p:spPr/>
        <p:txBody>
          <a:bodyPr/>
          <a:lstStyle>
            <a:lvl1pPr>
              <a:defRPr/>
            </a:lvl1pPr>
          </a:lstStyle>
          <a:p>
            <a:endParaRPr lang="tr-TR"/>
          </a:p>
        </p:txBody>
      </p:sp>
      <p:sp>
        <p:nvSpPr>
          <p:cNvPr id="6" name="Slide Number Placeholder 5">
            <a:extLst>
              <a:ext uri="{FF2B5EF4-FFF2-40B4-BE49-F238E27FC236}">
                <a16:creationId xmlns:a16="http://schemas.microsoft.com/office/drawing/2014/main" id="{B2331EBF-8626-4F9D-A010-363A669A20EE}"/>
              </a:ext>
            </a:extLst>
          </p:cNvPr>
          <p:cNvSpPr>
            <a:spLocks noGrp="1"/>
          </p:cNvSpPr>
          <p:nvPr>
            <p:ph type="sldNum" sz="quarter" idx="12"/>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276128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3">
            <a:extLst>
              <a:ext uri="{FF2B5EF4-FFF2-40B4-BE49-F238E27FC236}">
                <a16:creationId xmlns:a16="http://schemas.microsoft.com/office/drawing/2014/main" id="{DECAD6B9-E01E-4F0C-A4BD-A186A3C74E9B}"/>
              </a:ext>
            </a:extLst>
          </p:cNvPr>
          <p:cNvSpPr>
            <a:spLocks noGrp="1"/>
          </p:cNvSpPr>
          <p:nvPr>
            <p:ph type="dt" sz="half" idx="10"/>
          </p:nvPr>
        </p:nvSpPr>
        <p:spPr/>
        <p:txBody>
          <a:bodyPr/>
          <a:lstStyle>
            <a:lvl1pPr>
              <a:defRPr/>
            </a:lvl1pPr>
          </a:lstStyle>
          <a:p>
            <a:fld id="{5841A37F-2F77-48C0-8531-8D5B3DC7EC7A}" type="datetimeFigureOut">
              <a:rPr lang="tr-TR" smtClean="0"/>
              <a:t>11.05.2023</a:t>
            </a:fld>
            <a:endParaRPr lang="tr-TR"/>
          </a:p>
        </p:txBody>
      </p:sp>
      <p:sp>
        <p:nvSpPr>
          <p:cNvPr id="6" name="Footer Placeholder 4">
            <a:extLst>
              <a:ext uri="{FF2B5EF4-FFF2-40B4-BE49-F238E27FC236}">
                <a16:creationId xmlns:a16="http://schemas.microsoft.com/office/drawing/2014/main" id="{E4147D8C-21AC-48D2-ADD5-9CD715A4BEEE}"/>
              </a:ext>
            </a:extLst>
          </p:cNvPr>
          <p:cNvSpPr>
            <a:spLocks noGrp="1"/>
          </p:cNvSpPr>
          <p:nvPr>
            <p:ph type="ftr" sz="quarter" idx="11"/>
          </p:nvPr>
        </p:nvSpPr>
        <p:spPr/>
        <p:txBody>
          <a:bodyPr/>
          <a:lstStyle>
            <a:lvl1pPr>
              <a:defRPr/>
            </a:lvl1pPr>
          </a:lstStyle>
          <a:p>
            <a:endParaRPr lang="tr-TR"/>
          </a:p>
        </p:txBody>
      </p:sp>
      <p:sp>
        <p:nvSpPr>
          <p:cNvPr id="7" name="Slide Number Placeholder 5">
            <a:extLst>
              <a:ext uri="{FF2B5EF4-FFF2-40B4-BE49-F238E27FC236}">
                <a16:creationId xmlns:a16="http://schemas.microsoft.com/office/drawing/2014/main" id="{94AB7BB5-6CDB-4C2E-816B-44AC60746D96}"/>
              </a:ext>
            </a:extLst>
          </p:cNvPr>
          <p:cNvSpPr>
            <a:spLocks noGrp="1"/>
          </p:cNvSpPr>
          <p:nvPr>
            <p:ph type="sldNum" sz="quarter" idx="12"/>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160871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3">
            <a:extLst>
              <a:ext uri="{FF2B5EF4-FFF2-40B4-BE49-F238E27FC236}">
                <a16:creationId xmlns:a16="http://schemas.microsoft.com/office/drawing/2014/main" id="{B9B6E52F-E89E-4BD5-B361-66434A1CC6DB}"/>
              </a:ext>
            </a:extLst>
          </p:cNvPr>
          <p:cNvSpPr>
            <a:spLocks noGrp="1"/>
          </p:cNvSpPr>
          <p:nvPr>
            <p:ph type="dt" sz="half" idx="10"/>
          </p:nvPr>
        </p:nvSpPr>
        <p:spPr/>
        <p:txBody>
          <a:bodyPr/>
          <a:lstStyle>
            <a:lvl1pPr>
              <a:defRPr/>
            </a:lvl1pPr>
          </a:lstStyle>
          <a:p>
            <a:fld id="{5841A37F-2F77-48C0-8531-8D5B3DC7EC7A}" type="datetimeFigureOut">
              <a:rPr lang="tr-TR" smtClean="0"/>
              <a:t>11.05.2023</a:t>
            </a:fld>
            <a:endParaRPr lang="tr-TR"/>
          </a:p>
        </p:txBody>
      </p:sp>
      <p:sp>
        <p:nvSpPr>
          <p:cNvPr id="6" name="Footer Placeholder 4">
            <a:extLst>
              <a:ext uri="{FF2B5EF4-FFF2-40B4-BE49-F238E27FC236}">
                <a16:creationId xmlns:a16="http://schemas.microsoft.com/office/drawing/2014/main" id="{406D7629-EDDC-41D0-9723-11FA3BADE7C3}"/>
              </a:ext>
            </a:extLst>
          </p:cNvPr>
          <p:cNvSpPr>
            <a:spLocks noGrp="1"/>
          </p:cNvSpPr>
          <p:nvPr>
            <p:ph type="ftr" sz="quarter" idx="11"/>
          </p:nvPr>
        </p:nvSpPr>
        <p:spPr/>
        <p:txBody>
          <a:bodyPr/>
          <a:lstStyle>
            <a:lvl1pPr>
              <a:defRPr/>
            </a:lvl1pPr>
          </a:lstStyle>
          <a:p>
            <a:endParaRPr lang="tr-TR"/>
          </a:p>
        </p:txBody>
      </p:sp>
      <p:sp>
        <p:nvSpPr>
          <p:cNvPr id="7" name="Slide Number Placeholder 5">
            <a:extLst>
              <a:ext uri="{FF2B5EF4-FFF2-40B4-BE49-F238E27FC236}">
                <a16:creationId xmlns:a16="http://schemas.microsoft.com/office/drawing/2014/main" id="{3AFA1B40-69FB-42CE-AE5C-274FF1F82FA6}"/>
              </a:ext>
            </a:extLst>
          </p:cNvPr>
          <p:cNvSpPr>
            <a:spLocks noGrp="1"/>
          </p:cNvSpPr>
          <p:nvPr>
            <p:ph type="sldNum" sz="quarter" idx="12"/>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3552264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1AF6BA8D-F2C9-4F72-9507-5C89A9435D05}"/>
              </a:ext>
            </a:extLst>
          </p:cNvPr>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13">
            <a:extLst>
              <a:ext uri="{FF2B5EF4-FFF2-40B4-BE49-F238E27FC236}">
                <a16:creationId xmlns:a16="http://schemas.microsoft.com/office/drawing/2014/main" id="{9487F152-7CF2-4454-A3EC-EDF913DFC681}"/>
              </a:ext>
            </a:extLst>
          </p:cNvPr>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7" name="Date Placeholder 4">
            <a:extLst>
              <a:ext uri="{FF2B5EF4-FFF2-40B4-BE49-F238E27FC236}">
                <a16:creationId xmlns:a16="http://schemas.microsoft.com/office/drawing/2014/main" id="{CB3F7646-0A27-4868-B359-3ED834A64F4F}"/>
              </a:ext>
            </a:extLst>
          </p:cNvPr>
          <p:cNvSpPr>
            <a:spLocks noGrp="1"/>
          </p:cNvSpPr>
          <p:nvPr>
            <p:ph type="dt" sz="half" idx="14"/>
          </p:nvPr>
        </p:nvSpPr>
        <p:spPr/>
        <p:txBody>
          <a:bodyPr/>
          <a:lstStyle>
            <a:lvl1pPr>
              <a:defRPr/>
            </a:lvl1pPr>
          </a:lstStyle>
          <a:p>
            <a:fld id="{5841A37F-2F77-48C0-8531-8D5B3DC7EC7A}" type="datetimeFigureOut">
              <a:rPr lang="tr-TR" smtClean="0"/>
              <a:t>11.05.2023</a:t>
            </a:fld>
            <a:endParaRPr lang="tr-TR"/>
          </a:p>
        </p:txBody>
      </p:sp>
      <p:sp>
        <p:nvSpPr>
          <p:cNvPr id="8" name="Footer Placeholder 5">
            <a:extLst>
              <a:ext uri="{FF2B5EF4-FFF2-40B4-BE49-F238E27FC236}">
                <a16:creationId xmlns:a16="http://schemas.microsoft.com/office/drawing/2014/main" id="{6D4D71F5-97AF-43D1-9519-27E0E7ABB689}"/>
              </a:ext>
            </a:extLst>
          </p:cNvPr>
          <p:cNvSpPr>
            <a:spLocks noGrp="1"/>
          </p:cNvSpPr>
          <p:nvPr>
            <p:ph type="ftr" sz="quarter" idx="15"/>
          </p:nvPr>
        </p:nvSpPr>
        <p:spPr/>
        <p:txBody>
          <a:bodyPr/>
          <a:lstStyle>
            <a:lvl1pPr>
              <a:defRPr/>
            </a:lvl1pPr>
          </a:lstStyle>
          <a:p>
            <a:endParaRPr lang="tr-TR"/>
          </a:p>
        </p:txBody>
      </p:sp>
      <p:sp>
        <p:nvSpPr>
          <p:cNvPr id="9" name="Slide Number Placeholder 6">
            <a:extLst>
              <a:ext uri="{FF2B5EF4-FFF2-40B4-BE49-F238E27FC236}">
                <a16:creationId xmlns:a16="http://schemas.microsoft.com/office/drawing/2014/main" id="{98829B56-C151-44EF-8262-6B5300BB6E22}"/>
              </a:ext>
            </a:extLst>
          </p:cNvPr>
          <p:cNvSpPr>
            <a:spLocks noGrp="1"/>
          </p:cNvSpPr>
          <p:nvPr>
            <p:ph type="sldNum" sz="quarter" idx="16"/>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10150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3">
            <a:extLst>
              <a:ext uri="{FF2B5EF4-FFF2-40B4-BE49-F238E27FC236}">
                <a16:creationId xmlns:a16="http://schemas.microsoft.com/office/drawing/2014/main" id="{1661FE72-E01F-4E40-A19B-D1C6ABCE99C6}"/>
              </a:ext>
            </a:extLst>
          </p:cNvPr>
          <p:cNvSpPr>
            <a:spLocks noGrp="1"/>
          </p:cNvSpPr>
          <p:nvPr>
            <p:ph type="dt" sz="half" idx="10"/>
          </p:nvPr>
        </p:nvSpPr>
        <p:spPr/>
        <p:txBody>
          <a:bodyPr/>
          <a:lstStyle>
            <a:lvl1pPr>
              <a:defRPr/>
            </a:lvl1pPr>
          </a:lstStyle>
          <a:p>
            <a:fld id="{5841A37F-2F77-48C0-8531-8D5B3DC7EC7A}" type="datetimeFigureOut">
              <a:rPr lang="tr-TR" smtClean="0"/>
              <a:t>11.05.2023</a:t>
            </a:fld>
            <a:endParaRPr lang="tr-TR"/>
          </a:p>
        </p:txBody>
      </p:sp>
      <p:sp>
        <p:nvSpPr>
          <p:cNvPr id="6" name="Footer Placeholder 4">
            <a:extLst>
              <a:ext uri="{FF2B5EF4-FFF2-40B4-BE49-F238E27FC236}">
                <a16:creationId xmlns:a16="http://schemas.microsoft.com/office/drawing/2014/main" id="{47133BC0-D3E7-42A8-8B3C-C86F67F56719}"/>
              </a:ext>
            </a:extLst>
          </p:cNvPr>
          <p:cNvSpPr>
            <a:spLocks noGrp="1"/>
          </p:cNvSpPr>
          <p:nvPr>
            <p:ph type="ftr" sz="quarter" idx="11"/>
          </p:nvPr>
        </p:nvSpPr>
        <p:spPr/>
        <p:txBody>
          <a:bodyPr/>
          <a:lstStyle>
            <a:lvl1pPr>
              <a:defRPr/>
            </a:lvl1pPr>
          </a:lstStyle>
          <a:p>
            <a:endParaRPr lang="tr-TR"/>
          </a:p>
        </p:txBody>
      </p:sp>
      <p:sp>
        <p:nvSpPr>
          <p:cNvPr id="7" name="Slide Number Placeholder 5">
            <a:extLst>
              <a:ext uri="{FF2B5EF4-FFF2-40B4-BE49-F238E27FC236}">
                <a16:creationId xmlns:a16="http://schemas.microsoft.com/office/drawing/2014/main" id="{E2A18C51-13C7-4F0D-8FB1-4670C9ED6C90}"/>
              </a:ext>
            </a:extLst>
          </p:cNvPr>
          <p:cNvSpPr>
            <a:spLocks noGrp="1"/>
          </p:cNvSpPr>
          <p:nvPr>
            <p:ph type="sldNum" sz="quarter" idx="12"/>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3745999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3" name="Date Placeholder 3">
            <a:extLst>
              <a:ext uri="{FF2B5EF4-FFF2-40B4-BE49-F238E27FC236}">
                <a16:creationId xmlns:a16="http://schemas.microsoft.com/office/drawing/2014/main" id="{8BF27E0E-D9ED-4DD0-8994-67BE97C90817}"/>
              </a:ext>
            </a:extLst>
          </p:cNvPr>
          <p:cNvSpPr>
            <a:spLocks noGrp="1"/>
          </p:cNvSpPr>
          <p:nvPr>
            <p:ph type="dt" sz="half" idx="18"/>
          </p:nvPr>
        </p:nvSpPr>
        <p:spPr/>
        <p:txBody>
          <a:bodyPr/>
          <a:lstStyle>
            <a:lvl1pPr>
              <a:defRPr/>
            </a:lvl1pPr>
          </a:lstStyle>
          <a:p>
            <a:fld id="{5841A37F-2F77-48C0-8531-8D5B3DC7EC7A}" type="datetimeFigureOut">
              <a:rPr lang="tr-TR" smtClean="0"/>
              <a:t>11.05.2023</a:t>
            </a:fld>
            <a:endParaRPr lang="tr-TR"/>
          </a:p>
        </p:txBody>
      </p:sp>
      <p:sp>
        <p:nvSpPr>
          <p:cNvPr id="14" name="Footer Placeholder 4">
            <a:extLst>
              <a:ext uri="{FF2B5EF4-FFF2-40B4-BE49-F238E27FC236}">
                <a16:creationId xmlns:a16="http://schemas.microsoft.com/office/drawing/2014/main" id="{61A2D43A-EEED-415E-9BF9-E37549BDDFA8}"/>
              </a:ext>
            </a:extLst>
          </p:cNvPr>
          <p:cNvSpPr>
            <a:spLocks noGrp="1"/>
          </p:cNvSpPr>
          <p:nvPr>
            <p:ph type="ftr" sz="quarter" idx="19"/>
          </p:nvPr>
        </p:nvSpPr>
        <p:spPr/>
        <p:txBody>
          <a:bodyPr/>
          <a:lstStyle>
            <a:lvl1pPr>
              <a:defRPr/>
            </a:lvl1pPr>
          </a:lstStyle>
          <a:p>
            <a:endParaRPr lang="tr-TR"/>
          </a:p>
        </p:txBody>
      </p:sp>
      <p:sp>
        <p:nvSpPr>
          <p:cNvPr id="16" name="Slide Number Placeholder 5">
            <a:extLst>
              <a:ext uri="{FF2B5EF4-FFF2-40B4-BE49-F238E27FC236}">
                <a16:creationId xmlns:a16="http://schemas.microsoft.com/office/drawing/2014/main" id="{C98407F2-F005-44AD-91EA-6F75080E058D}"/>
              </a:ext>
            </a:extLst>
          </p:cNvPr>
          <p:cNvSpPr>
            <a:spLocks noGrp="1"/>
          </p:cNvSpPr>
          <p:nvPr>
            <p:ph type="sldNum" sz="quarter" idx="20"/>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3614256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simgeye tıklayın</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2" name="Date Placeholder 3">
            <a:extLst>
              <a:ext uri="{FF2B5EF4-FFF2-40B4-BE49-F238E27FC236}">
                <a16:creationId xmlns:a16="http://schemas.microsoft.com/office/drawing/2014/main" id="{8964411F-F328-4534-B24C-F4ADD2FDDB7D}"/>
              </a:ext>
            </a:extLst>
          </p:cNvPr>
          <p:cNvSpPr>
            <a:spLocks noGrp="1"/>
          </p:cNvSpPr>
          <p:nvPr>
            <p:ph type="dt" sz="half" idx="23"/>
          </p:nvPr>
        </p:nvSpPr>
        <p:spPr/>
        <p:txBody>
          <a:bodyPr/>
          <a:lstStyle>
            <a:lvl1pPr>
              <a:defRPr/>
            </a:lvl1pPr>
          </a:lstStyle>
          <a:p>
            <a:fld id="{5841A37F-2F77-48C0-8531-8D5B3DC7EC7A}" type="datetimeFigureOut">
              <a:rPr lang="tr-TR" smtClean="0"/>
              <a:t>11.05.2023</a:t>
            </a:fld>
            <a:endParaRPr lang="tr-TR"/>
          </a:p>
        </p:txBody>
      </p:sp>
      <p:sp>
        <p:nvSpPr>
          <p:cNvPr id="13" name="Footer Placeholder 4">
            <a:extLst>
              <a:ext uri="{FF2B5EF4-FFF2-40B4-BE49-F238E27FC236}">
                <a16:creationId xmlns:a16="http://schemas.microsoft.com/office/drawing/2014/main" id="{8D1403EB-65F8-4A92-97A1-735898FFAE32}"/>
              </a:ext>
            </a:extLst>
          </p:cNvPr>
          <p:cNvSpPr>
            <a:spLocks noGrp="1"/>
          </p:cNvSpPr>
          <p:nvPr>
            <p:ph type="ftr" sz="quarter" idx="24"/>
          </p:nvPr>
        </p:nvSpPr>
        <p:spPr/>
        <p:txBody>
          <a:bodyPr/>
          <a:lstStyle>
            <a:lvl1pPr>
              <a:defRPr/>
            </a:lvl1pPr>
          </a:lstStyle>
          <a:p>
            <a:endParaRPr lang="tr-TR"/>
          </a:p>
        </p:txBody>
      </p:sp>
      <p:sp>
        <p:nvSpPr>
          <p:cNvPr id="14" name="Slide Number Placeholder 5">
            <a:extLst>
              <a:ext uri="{FF2B5EF4-FFF2-40B4-BE49-F238E27FC236}">
                <a16:creationId xmlns:a16="http://schemas.microsoft.com/office/drawing/2014/main" id="{C6C96C69-3797-425A-887C-53F95D79364C}"/>
              </a:ext>
            </a:extLst>
          </p:cNvPr>
          <p:cNvSpPr>
            <a:spLocks noGrp="1"/>
          </p:cNvSpPr>
          <p:nvPr>
            <p:ph type="sldNum" sz="quarter" idx="25"/>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2075520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F7071091-FB89-47C2-8622-2FD3677F5978}"/>
              </a:ext>
            </a:extLst>
          </p:cNvPr>
          <p:cNvSpPr>
            <a:spLocks noGrp="1"/>
          </p:cNvSpPr>
          <p:nvPr>
            <p:ph type="dt" sz="half" idx="10"/>
          </p:nvPr>
        </p:nvSpPr>
        <p:spPr/>
        <p:txBody>
          <a:bodyPr/>
          <a:lstStyle>
            <a:lvl1pPr>
              <a:defRPr/>
            </a:lvl1pPr>
          </a:lstStyle>
          <a:p>
            <a:fld id="{5841A37F-2F77-48C0-8531-8D5B3DC7EC7A}" type="datetimeFigureOut">
              <a:rPr lang="tr-TR" smtClean="0"/>
              <a:t>11.05.2023</a:t>
            </a:fld>
            <a:endParaRPr lang="tr-TR"/>
          </a:p>
        </p:txBody>
      </p:sp>
      <p:sp>
        <p:nvSpPr>
          <p:cNvPr id="5" name="Footer Placeholder 4">
            <a:extLst>
              <a:ext uri="{FF2B5EF4-FFF2-40B4-BE49-F238E27FC236}">
                <a16:creationId xmlns:a16="http://schemas.microsoft.com/office/drawing/2014/main" id="{249DE61F-3752-4700-8A73-8609A9B28C51}"/>
              </a:ext>
            </a:extLst>
          </p:cNvPr>
          <p:cNvSpPr>
            <a:spLocks noGrp="1"/>
          </p:cNvSpPr>
          <p:nvPr>
            <p:ph type="ftr" sz="quarter" idx="11"/>
          </p:nvPr>
        </p:nvSpPr>
        <p:spPr/>
        <p:txBody>
          <a:bodyPr/>
          <a:lstStyle>
            <a:lvl1pPr>
              <a:defRPr/>
            </a:lvl1pPr>
          </a:lstStyle>
          <a:p>
            <a:endParaRPr lang="tr-TR"/>
          </a:p>
        </p:txBody>
      </p:sp>
      <p:sp>
        <p:nvSpPr>
          <p:cNvPr id="6" name="Slide Number Placeholder 5">
            <a:extLst>
              <a:ext uri="{FF2B5EF4-FFF2-40B4-BE49-F238E27FC236}">
                <a16:creationId xmlns:a16="http://schemas.microsoft.com/office/drawing/2014/main" id="{D8D82F5D-415B-449A-8E27-79EC24A7B19E}"/>
              </a:ext>
            </a:extLst>
          </p:cNvPr>
          <p:cNvSpPr>
            <a:spLocks noGrp="1"/>
          </p:cNvSpPr>
          <p:nvPr>
            <p:ph type="sldNum" sz="quarter" idx="12"/>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1034432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41F91200-4417-41C9-A3BB-123C8966D1F9}"/>
              </a:ext>
            </a:extLst>
          </p:cNvPr>
          <p:cNvSpPr>
            <a:spLocks noGrp="1"/>
          </p:cNvSpPr>
          <p:nvPr>
            <p:ph type="dt" sz="half" idx="10"/>
          </p:nvPr>
        </p:nvSpPr>
        <p:spPr/>
        <p:txBody>
          <a:bodyPr/>
          <a:lstStyle>
            <a:lvl1pPr>
              <a:defRPr/>
            </a:lvl1pPr>
          </a:lstStyle>
          <a:p>
            <a:fld id="{5841A37F-2F77-48C0-8531-8D5B3DC7EC7A}" type="datetimeFigureOut">
              <a:rPr lang="tr-TR" smtClean="0"/>
              <a:t>11.05.2023</a:t>
            </a:fld>
            <a:endParaRPr lang="tr-TR"/>
          </a:p>
        </p:txBody>
      </p:sp>
      <p:sp>
        <p:nvSpPr>
          <p:cNvPr id="5" name="Footer Placeholder 4">
            <a:extLst>
              <a:ext uri="{FF2B5EF4-FFF2-40B4-BE49-F238E27FC236}">
                <a16:creationId xmlns:a16="http://schemas.microsoft.com/office/drawing/2014/main" id="{ADB52416-677F-4636-B7BB-A1C801671996}"/>
              </a:ext>
            </a:extLst>
          </p:cNvPr>
          <p:cNvSpPr>
            <a:spLocks noGrp="1"/>
          </p:cNvSpPr>
          <p:nvPr>
            <p:ph type="ftr" sz="quarter" idx="11"/>
          </p:nvPr>
        </p:nvSpPr>
        <p:spPr/>
        <p:txBody>
          <a:bodyPr/>
          <a:lstStyle>
            <a:lvl1pPr>
              <a:defRPr/>
            </a:lvl1pPr>
          </a:lstStyle>
          <a:p>
            <a:endParaRPr lang="tr-TR"/>
          </a:p>
        </p:txBody>
      </p:sp>
      <p:sp>
        <p:nvSpPr>
          <p:cNvPr id="6" name="Slide Number Placeholder 5">
            <a:extLst>
              <a:ext uri="{FF2B5EF4-FFF2-40B4-BE49-F238E27FC236}">
                <a16:creationId xmlns:a16="http://schemas.microsoft.com/office/drawing/2014/main" id="{79A54A84-3C44-4AF4-ABCA-87826D0A6B9E}"/>
              </a:ext>
            </a:extLst>
          </p:cNvPr>
          <p:cNvSpPr>
            <a:spLocks noGrp="1"/>
          </p:cNvSpPr>
          <p:nvPr>
            <p:ph type="sldNum" sz="quarter" idx="12"/>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1117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2E45590A-107D-47D9-B163-92AB0758DB4F}"/>
              </a:ext>
            </a:extLst>
          </p:cNvPr>
          <p:cNvSpPr>
            <a:spLocks noGrp="1"/>
          </p:cNvSpPr>
          <p:nvPr>
            <p:ph type="dt" sz="half" idx="10"/>
          </p:nvPr>
        </p:nvSpPr>
        <p:spPr/>
        <p:txBody>
          <a:bodyPr/>
          <a:lstStyle>
            <a:lvl1pPr>
              <a:defRPr/>
            </a:lvl1pPr>
          </a:lstStyle>
          <a:p>
            <a:fld id="{5841A37F-2F77-48C0-8531-8D5B3DC7EC7A}" type="datetimeFigureOut">
              <a:rPr lang="tr-TR" smtClean="0"/>
              <a:t>11.05.2023</a:t>
            </a:fld>
            <a:endParaRPr lang="tr-TR"/>
          </a:p>
        </p:txBody>
      </p:sp>
      <p:sp>
        <p:nvSpPr>
          <p:cNvPr id="5" name="Footer Placeholder 4">
            <a:extLst>
              <a:ext uri="{FF2B5EF4-FFF2-40B4-BE49-F238E27FC236}">
                <a16:creationId xmlns:a16="http://schemas.microsoft.com/office/drawing/2014/main" id="{C14591A2-E4BE-4764-B304-7A5A1F66B371}"/>
              </a:ext>
            </a:extLst>
          </p:cNvPr>
          <p:cNvSpPr>
            <a:spLocks noGrp="1"/>
          </p:cNvSpPr>
          <p:nvPr>
            <p:ph type="ftr" sz="quarter" idx="11"/>
          </p:nvPr>
        </p:nvSpPr>
        <p:spPr/>
        <p:txBody>
          <a:bodyPr/>
          <a:lstStyle>
            <a:lvl1pPr>
              <a:defRPr/>
            </a:lvl1pPr>
          </a:lstStyle>
          <a:p>
            <a:endParaRPr lang="tr-TR"/>
          </a:p>
        </p:txBody>
      </p:sp>
      <p:sp>
        <p:nvSpPr>
          <p:cNvPr id="6" name="Slide Number Placeholder 5">
            <a:extLst>
              <a:ext uri="{FF2B5EF4-FFF2-40B4-BE49-F238E27FC236}">
                <a16:creationId xmlns:a16="http://schemas.microsoft.com/office/drawing/2014/main" id="{ED7B0AFD-AA45-4C93-A65C-9CE2E03B9A3E}"/>
              </a:ext>
            </a:extLst>
          </p:cNvPr>
          <p:cNvSpPr>
            <a:spLocks noGrp="1"/>
          </p:cNvSpPr>
          <p:nvPr>
            <p:ph type="sldNum" sz="quarter" idx="12"/>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18477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a:extLst>
              <a:ext uri="{FF2B5EF4-FFF2-40B4-BE49-F238E27FC236}">
                <a16:creationId xmlns:a16="http://schemas.microsoft.com/office/drawing/2014/main" id="{F40AFAAF-D3C9-47CB-A105-F80415CEBC70}"/>
              </a:ext>
            </a:extLst>
          </p:cNvPr>
          <p:cNvSpPr>
            <a:spLocks noGrp="1"/>
          </p:cNvSpPr>
          <p:nvPr>
            <p:ph type="dt" sz="half" idx="10"/>
          </p:nvPr>
        </p:nvSpPr>
        <p:spPr/>
        <p:txBody>
          <a:bodyPr/>
          <a:lstStyle>
            <a:lvl1pPr>
              <a:defRPr/>
            </a:lvl1pPr>
          </a:lstStyle>
          <a:p>
            <a:fld id="{5841A37F-2F77-48C0-8531-8D5B3DC7EC7A}" type="datetimeFigureOut">
              <a:rPr lang="tr-TR" smtClean="0"/>
              <a:t>11.05.2023</a:t>
            </a:fld>
            <a:endParaRPr lang="tr-TR"/>
          </a:p>
        </p:txBody>
      </p:sp>
      <p:sp>
        <p:nvSpPr>
          <p:cNvPr id="5" name="Footer Placeholder 4">
            <a:extLst>
              <a:ext uri="{FF2B5EF4-FFF2-40B4-BE49-F238E27FC236}">
                <a16:creationId xmlns:a16="http://schemas.microsoft.com/office/drawing/2014/main" id="{4F7EBFD6-BD8C-43FD-BEE0-500AAF36C69C}"/>
              </a:ext>
            </a:extLst>
          </p:cNvPr>
          <p:cNvSpPr>
            <a:spLocks noGrp="1"/>
          </p:cNvSpPr>
          <p:nvPr>
            <p:ph type="ftr" sz="quarter" idx="11"/>
          </p:nvPr>
        </p:nvSpPr>
        <p:spPr/>
        <p:txBody>
          <a:bodyPr/>
          <a:lstStyle>
            <a:lvl1pPr>
              <a:defRPr/>
            </a:lvl1pPr>
          </a:lstStyle>
          <a:p>
            <a:endParaRPr lang="tr-TR"/>
          </a:p>
        </p:txBody>
      </p:sp>
      <p:sp>
        <p:nvSpPr>
          <p:cNvPr id="6" name="Slide Number Placeholder 5">
            <a:extLst>
              <a:ext uri="{FF2B5EF4-FFF2-40B4-BE49-F238E27FC236}">
                <a16:creationId xmlns:a16="http://schemas.microsoft.com/office/drawing/2014/main" id="{662199F9-021F-43BE-B386-D9233F363AA7}"/>
              </a:ext>
            </a:extLst>
          </p:cNvPr>
          <p:cNvSpPr>
            <a:spLocks noGrp="1"/>
          </p:cNvSpPr>
          <p:nvPr>
            <p:ph type="sldNum" sz="quarter" idx="12"/>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195880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a:extLst>
              <a:ext uri="{FF2B5EF4-FFF2-40B4-BE49-F238E27FC236}">
                <a16:creationId xmlns:a16="http://schemas.microsoft.com/office/drawing/2014/main" id="{8BE715C7-2F5E-481E-83EF-0CC89A87EFB4}"/>
              </a:ext>
            </a:extLst>
          </p:cNvPr>
          <p:cNvSpPr>
            <a:spLocks noGrp="1"/>
          </p:cNvSpPr>
          <p:nvPr>
            <p:ph type="dt" sz="half" idx="10"/>
          </p:nvPr>
        </p:nvSpPr>
        <p:spPr/>
        <p:txBody>
          <a:bodyPr/>
          <a:lstStyle>
            <a:lvl1pPr>
              <a:defRPr/>
            </a:lvl1pPr>
          </a:lstStyle>
          <a:p>
            <a:fld id="{5841A37F-2F77-48C0-8531-8D5B3DC7EC7A}" type="datetimeFigureOut">
              <a:rPr lang="tr-TR" smtClean="0"/>
              <a:t>11.05.2023</a:t>
            </a:fld>
            <a:endParaRPr lang="tr-TR"/>
          </a:p>
        </p:txBody>
      </p:sp>
      <p:sp>
        <p:nvSpPr>
          <p:cNvPr id="6" name="Footer Placeholder 4">
            <a:extLst>
              <a:ext uri="{FF2B5EF4-FFF2-40B4-BE49-F238E27FC236}">
                <a16:creationId xmlns:a16="http://schemas.microsoft.com/office/drawing/2014/main" id="{36CAB142-9259-4A6F-A9DC-3F74A89874DB}"/>
              </a:ext>
            </a:extLst>
          </p:cNvPr>
          <p:cNvSpPr>
            <a:spLocks noGrp="1"/>
          </p:cNvSpPr>
          <p:nvPr>
            <p:ph type="ftr" sz="quarter" idx="11"/>
          </p:nvPr>
        </p:nvSpPr>
        <p:spPr/>
        <p:txBody>
          <a:bodyPr/>
          <a:lstStyle>
            <a:lvl1pPr>
              <a:defRPr/>
            </a:lvl1pPr>
          </a:lstStyle>
          <a:p>
            <a:endParaRPr lang="tr-TR"/>
          </a:p>
        </p:txBody>
      </p:sp>
      <p:sp>
        <p:nvSpPr>
          <p:cNvPr id="7" name="Slide Number Placeholder 5">
            <a:extLst>
              <a:ext uri="{FF2B5EF4-FFF2-40B4-BE49-F238E27FC236}">
                <a16:creationId xmlns:a16="http://schemas.microsoft.com/office/drawing/2014/main" id="{E92FAF95-2464-4AAC-8879-86B91801A6AD}"/>
              </a:ext>
            </a:extLst>
          </p:cNvPr>
          <p:cNvSpPr>
            <a:spLocks noGrp="1"/>
          </p:cNvSpPr>
          <p:nvPr>
            <p:ph type="sldNum" sz="quarter" idx="12"/>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80907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346" y="2912232"/>
            <a:ext cx="3830406" cy="287896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912232"/>
            <a:ext cx="3821518" cy="287896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a:extLst>
              <a:ext uri="{FF2B5EF4-FFF2-40B4-BE49-F238E27FC236}">
                <a16:creationId xmlns:a16="http://schemas.microsoft.com/office/drawing/2014/main" id="{6C8DAE53-81F2-4CD7-9F09-41A379FA49F7}"/>
              </a:ext>
            </a:extLst>
          </p:cNvPr>
          <p:cNvSpPr>
            <a:spLocks noGrp="1"/>
          </p:cNvSpPr>
          <p:nvPr>
            <p:ph type="dt" sz="half" idx="10"/>
          </p:nvPr>
        </p:nvSpPr>
        <p:spPr/>
        <p:txBody>
          <a:bodyPr/>
          <a:lstStyle>
            <a:lvl1pPr>
              <a:defRPr/>
            </a:lvl1pPr>
          </a:lstStyle>
          <a:p>
            <a:fld id="{5841A37F-2F77-48C0-8531-8D5B3DC7EC7A}" type="datetimeFigureOut">
              <a:rPr lang="tr-TR" smtClean="0"/>
              <a:t>11.05.2023</a:t>
            </a:fld>
            <a:endParaRPr lang="tr-TR"/>
          </a:p>
        </p:txBody>
      </p:sp>
      <p:sp>
        <p:nvSpPr>
          <p:cNvPr id="8" name="Footer Placeholder 4">
            <a:extLst>
              <a:ext uri="{FF2B5EF4-FFF2-40B4-BE49-F238E27FC236}">
                <a16:creationId xmlns:a16="http://schemas.microsoft.com/office/drawing/2014/main" id="{435FCF2D-3F1F-482C-BA5C-D7DBB2E6765D}"/>
              </a:ext>
            </a:extLst>
          </p:cNvPr>
          <p:cNvSpPr>
            <a:spLocks noGrp="1"/>
          </p:cNvSpPr>
          <p:nvPr>
            <p:ph type="ftr" sz="quarter" idx="11"/>
          </p:nvPr>
        </p:nvSpPr>
        <p:spPr/>
        <p:txBody>
          <a:bodyPr/>
          <a:lstStyle>
            <a:lvl1pPr>
              <a:defRPr/>
            </a:lvl1pPr>
          </a:lstStyle>
          <a:p>
            <a:endParaRPr lang="tr-TR"/>
          </a:p>
        </p:txBody>
      </p:sp>
      <p:sp>
        <p:nvSpPr>
          <p:cNvPr id="9" name="Slide Number Placeholder 5">
            <a:extLst>
              <a:ext uri="{FF2B5EF4-FFF2-40B4-BE49-F238E27FC236}">
                <a16:creationId xmlns:a16="http://schemas.microsoft.com/office/drawing/2014/main" id="{F293D411-A6EB-448D-AEA8-F0B957723439}"/>
              </a:ext>
            </a:extLst>
          </p:cNvPr>
          <p:cNvSpPr>
            <a:spLocks noGrp="1"/>
          </p:cNvSpPr>
          <p:nvPr>
            <p:ph type="sldNum" sz="quarter" idx="12"/>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142485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3">
            <a:extLst>
              <a:ext uri="{FF2B5EF4-FFF2-40B4-BE49-F238E27FC236}">
                <a16:creationId xmlns:a16="http://schemas.microsoft.com/office/drawing/2014/main" id="{BB865F4A-311A-4B19-8210-0DD05B8C215C}"/>
              </a:ext>
            </a:extLst>
          </p:cNvPr>
          <p:cNvSpPr>
            <a:spLocks noGrp="1"/>
          </p:cNvSpPr>
          <p:nvPr>
            <p:ph type="dt" sz="half" idx="10"/>
          </p:nvPr>
        </p:nvSpPr>
        <p:spPr/>
        <p:txBody>
          <a:bodyPr/>
          <a:lstStyle>
            <a:lvl1pPr>
              <a:defRPr/>
            </a:lvl1pPr>
          </a:lstStyle>
          <a:p>
            <a:fld id="{5841A37F-2F77-48C0-8531-8D5B3DC7EC7A}" type="datetimeFigureOut">
              <a:rPr lang="tr-TR" smtClean="0"/>
              <a:t>11.05.2023</a:t>
            </a:fld>
            <a:endParaRPr lang="tr-TR"/>
          </a:p>
        </p:txBody>
      </p:sp>
      <p:sp>
        <p:nvSpPr>
          <p:cNvPr id="4" name="Footer Placeholder 4">
            <a:extLst>
              <a:ext uri="{FF2B5EF4-FFF2-40B4-BE49-F238E27FC236}">
                <a16:creationId xmlns:a16="http://schemas.microsoft.com/office/drawing/2014/main" id="{2609B3C1-D589-4050-ACD8-2739A83723EC}"/>
              </a:ext>
            </a:extLst>
          </p:cNvPr>
          <p:cNvSpPr>
            <a:spLocks noGrp="1"/>
          </p:cNvSpPr>
          <p:nvPr>
            <p:ph type="ftr" sz="quarter" idx="11"/>
          </p:nvPr>
        </p:nvSpPr>
        <p:spPr/>
        <p:txBody>
          <a:bodyPr/>
          <a:lstStyle>
            <a:lvl1pPr>
              <a:defRPr/>
            </a:lvl1pPr>
          </a:lstStyle>
          <a:p>
            <a:endParaRPr lang="tr-TR"/>
          </a:p>
        </p:txBody>
      </p:sp>
      <p:sp>
        <p:nvSpPr>
          <p:cNvPr id="5" name="Slide Number Placeholder 5">
            <a:extLst>
              <a:ext uri="{FF2B5EF4-FFF2-40B4-BE49-F238E27FC236}">
                <a16:creationId xmlns:a16="http://schemas.microsoft.com/office/drawing/2014/main" id="{0D325263-1D38-45BE-985D-84662B3795E5}"/>
              </a:ext>
            </a:extLst>
          </p:cNvPr>
          <p:cNvSpPr>
            <a:spLocks noGrp="1"/>
          </p:cNvSpPr>
          <p:nvPr>
            <p:ph type="sldNum" sz="quarter" idx="12"/>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128762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2254EA9-220B-4F76-A4E1-2BD98CE011E0}"/>
              </a:ext>
            </a:extLst>
          </p:cNvPr>
          <p:cNvSpPr>
            <a:spLocks noGrp="1"/>
          </p:cNvSpPr>
          <p:nvPr>
            <p:ph type="dt" sz="half" idx="10"/>
          </p:nvPr>
        </p:nvSpPr>
        <p:spPr/>
        <p:txBody>
          <a:bodyPr/>
          <a:lstStyle>
            <a:lvl1pPr>
              <a:defRPr/>
            </a:lvl1pPr>
          </a:lstStyle>
          <a:p>
            <a:fld id="{5841A37F-2F77-48C0-8531-8D5B3DC7EC7A}" type="datetimeFigureOut">
              <a:rPr lang="tr-TR" smtClean="0"/>
              <a:t>11.05.2023</a:t>
            </a:fld>
            <a:endParaRPr lang="tr-TR"/>
          </a:p>
        </p:txBody>
      </p:sp>
      <p:sp>
        <p:nvSpPr>
          <p:cNvPr id="3" name="Footer Placeholder 4">
            <a:extLst>
              <a:ext uri="{FF2B5EF4-FFF2-40B4-BE49-F238E27FC236}">
                <a16:creationId xmlns:a16="http://schemas.microsoft.com/office/drawing/2014/main" id="{97F266B2-C516-432D-8260-F2303525A6D2}"/>
              </a:ext>
            </a:extLst>
          </p:cNvPr>
          <p:cNvSpPr>
            <a:spLocks noGrp="1"/>
          </p:cNvSpPr>
          <p:nvPr>
            <p:ph type="ftr" sz="quarter" idx="11"/>
          </p:nvPr>
        </p:nvSpPr>
        <p:spPr/>
        <p:txBody>
          <a:bodyPr/>
          <a:lstStyle>
            <a:lvl1pPr>
              <a:defRPr/>
            </a:lvl1pPr>
          </a:lstStyle>
          <a:p>
            <a:endParaRPr lang="tr-TR"/>
          </a:p>
        </p:txBody>
      </p:sp>
      <p:sp>
        <p:nvSpPr>
          <p:cNvPr id="4" name="Slide Number Placeholder 5">
            <a:extLst>
              <a:ext uri="{FF2B5EF4-FFF2-40B4-BE49-F238E27FC236}">
                <a16:creationId xmlns:a16="http://schemas.microsoft.com/office/drawing/2014/main" id="{838F6D08-ACAD-439F-B3AE-EB0F58ABCAA3}"/>
              </a:ext>
            </a:extLst>
          </p:cNvPr>
          <p:cNvSpPr>
            <a:spLocks noGrp="1"/>
          </p:cNvSpPr>
          <p:nvPr>
            <p:ph type="sldNum" sz="quarter" idx="12"/>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356675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tr-TR"/>
              <a:t>Asıl başlık stilini düzenlemek için tıklayın</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3">
            <a:extLst>
              <a:ext uri="{FF2B5EF4-FFF2-40B4-BE49-F238E27FC236}">
                <a16:creationId xmlns:a16="http://schemas.microsoft.com/office/drawing/2014/main" id="{E34C3976-7A25-4499-9C9B-4EC2EAA1EDFB}"/>
              </a:ext>
            </a:extLst>
          </p:cNvPr>
          <p:cNvSpPr>
            <a:spLocks noGrp="1"/>
          </p:cNvSpPr>
          <p:nvPr>
            <p:ph type="dt" sz="half" idx="10"/>
          </p:nvPr>
        </p:nvSpPr>
        <p:spPr/>
        <p:txBody>
          <a:bodyPr/>
          <a:lstStyle>
            <a:lvl1pPr>
              <a:defRPr/>
            </a:lvl1pPr>
          </a:lstStyle>
          <a:p>
            <a:fld id="{5841A37F-2F77-48C0-8531-8D5B3DC7EC7A}" type="datetimeFigureOut">
              <a:rPr lang="tr-TR" smtClean="0"/>
              <a:t>11.05.2023</a:t>
            </a:fld>
            <a:endParaRPr lang="tr-TR"/>
          </a:p>
        </p:txBody>
      </p:sp>
      <p:sp>
        <p:nvSpPr>
          <p:cNvPr id="6" name="Footer Placeholder 4">
            <a:extLst>
              <a:ext uri="{FF2B5EF4-FFF2-40B4-BE49-F238E27FC236}">
                <a16:creationId xmlns:a16="http://schemas.microsoft.com/office/drawing/2014/main" id="{2D7040D9-093B-48DC-A7D1-87D6AF72DDB0}"/>
              </a:ext>
            </a:extLst>
          </p:cNvPr>
          <p:cNvSpPr>
            <a:spLocks noGrp="1"/>
          </p:cNvSpPr>
          <p:nvPr>
            <p:ph type="ftr" sz="quarter" idx="11"/>
          </p:nvPr>
        </p:nvSpPr>
        <p:spPr/>
        <p:txBody>
          <a:bodyPr/>
          <a:lstStyle>
            <a:lvl1pPr>
              <a:defRPr/>
            </a:lvl1pPr>
          </a:lstStyle>
          <a:p>
            <a:endParaRPr lang="tr-TR"/>
          </a:p>
        </p:txBody>
      </p:sp>
      <p:sp>
        <p:nvSpPr>
          <p:cNvPr id="7" name="Slide Number Placeholder 5">
            <a:extLst>
              <a:ext uri="{FF2B5EF4-FFF2-40B4-BE49-F238E27FC236}">
                <a16:creationId xmlns:a16="http://schemas.microsoft.com/office/drawing/2014/main" id="{0B6EB977-CB37-4512-9BC3-AD53655991D9}"/>
              </a:ext>
            </a:extLst>
          </p:cNvPr>
          <p:cNvSpPr>
            <a:spLocks noGrp="1"/>
          </p:cNvSpPr>
          <p:nvPr>
            <p:ph type="sldNum" sz="quarter" idx="12"/>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673736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3">
            <a:extLst>
              <a:ext uri="{FF2B5EF4-FFF2-40B4-BE49-F238E27FC236}">
                <a16:creationId xmlns:a16="http://schemas.microsoft.com/office/drawing/2014/main" id="{1CADDE03-928F-429B-9850-D53567F66D0F}"/>
              </a:ext>
            </a:extLst>
          </p:cNvPr>
          <p:cNvSpPr>
            <a:spLocks noGrp="1"/>
          </p:cNvSpPr>
          <p:nvPr>
            <p:ph type="dt" sz="half" idx="10"/>
          </p:nvPr>
        </p:nvSpPr>
        <p:spPr/>
        <p:txBody>
          <a:bodyPr/>
          <a:lstStyle>
            <a:lvl1pPr>
              <a:defRPr/>
            </a:lvl1pPr>
          </a:lstStyle>
          <a:p>
            <a:fld id="{5841A37F-2F77-48C0-8531-8D5B3DC7EC7A}" type="datetimeFigureOut">
              <a:rPr lang="tr-TR" smtClean="0"/>
              <a:t>11.05.2023</a:t>
            </a:fld>
            <a:endParaRPr lang="tr-TR"/>
          </a:p>
        </p:txBody>
      </p:sp>
      <p:sp>
        <p:nvSpPr>
          <p:cNvPr id="6" name="Footer Placeholder 4">
            <a:extLst>
              <a:ext uri="{FF2B5EF4-FFF2-40B4-BE49-F238E27FC236}">
                <a16:creationId xmlns:a16="http://schemas.microsoft.com/office/drawing/2014/main" id="{4835ACE1-D690-4438-9804-01B52DDAF34F}"/>
              </a:ext>
            </a:extLst>
          </p:cNvPr>
          <p:cNvSpPr>
            <a:spLocks noGrp="1"/>
          </p:cNvSpPr>
          <p:nvPr>
            <p:ph type="ftr" sz="quarter" idx="11"/>
          </p:nvPr>
        </p:nvSpPr>
        <p:spPr/>
        <p:txBody>
          <a:bodyPr/>
          <a:lstStyle>
            <a:lvl1pPr>
              <a:defRPr/>
            </a:lvl1pPr>
          </a:lstStyle>
          <a:p>
            <a:endParaRPr lang="tr-TR"/>
          </a:p>
        </p:txBody>
      </p:sp>
      <p:sp>
        <p:nvSpPr>
          <p:cNvPr id="7" name="Slide Number Placeholder 5">
            <a:extLst>
              <a:ext uri="{FF2B5EF4-FFF2-40B4-BE49-F238E27FC236}">
                <a16:creationId xmlns:a16="http://schemas.microsoft.com/office/drawing/2014/main" id="{E6AD05AD-EC65-4295-90FE-D8A1A9498E0E}"/>
              </a:ext>
            </a:extLst>
          </p:cNvPr>
          <p:cNvSpPr>
            <a:spLocks noGrp="1"/>
          </p:cNvSpPr>
          <p:nvPr>
            <p:ph type="sldNum" sz="quarter" idx="12"/>
          </p:nvPr>
        </p:nvSpPr>
        <p:spPr/>
        <p:txBody>
          <a:bodyPr/>
          <a:lstStyle>
            <a:lvl1pPr>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126477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0934C-E6F4-4FF6-B379-6CCF5FA19DDE}"/>
              </a:ext>
            </a:extLst>
          </p:cNvPr>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a:extLst>
              <a:ext uri="{FF2B5EF4-FFF2-40B4-BE49-F238E27FC236}">
                <a16:creationId xmlns:a16="http://schemas.microsoft.com/office/drawing/2014/main" id="{A431265E-CDFA-4C9B-919A-280C50D7F009}"/>
              </a:ext>
            </a:extLst>
          </p:cNvPr>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A21D4A5E-6234-4C6A-9FB8-1FC462D83AE1}"/>
              </a:ext>
            </a:extLst>
          </p:cNvPr>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fld id="{5841A37F-2F77-48C0-8531-8D5B3DC7EC7A}" type="datetimeFigureOut">
              <a:rPr lang="tr-TR" smtClean="0"/>
              <a:t>11.05.2023</a:t>
            </a:fld>
            <a:endParaRPr lang="tr-TR"/>
          </a:p>
        </p:txBody>
      </p:sp>
      <p:sp>
        <p:nvSpPr>
          <p:cNvPr id="5" name="Footer Placeholder 4">
            <a:extLst>
              <a:ext uri="{FF2B5EF4-FFF2-40B4-BE49-F238E27FC236}">
                <a16:creationId xmlns:a16="http://schemas.microsoft.com/office/drawing/2014/main" id="{D1B0F024-B5F2-4F81-950B-1BD64A325A2F}"/>
              </a:ext>
            </a:extLst>
          </p:cNvPr>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endParaRPr lang="tr-TR"/>
          </a:p>
        </p:txBody>
      </p:sp>
      <p:sp>
        <p:nvSpPr>
          <p:cNvPr id="6" name="Slide Number Placeholder 5">
            <a:extLst>
              <a:ext uri="{FF2B5EF4-FFF2-40B4-BE49-F238E27FC236}">
                <a16:creationId xmlns:a16="http://schemas.microsoft.com/office/drawing/2014/main" id="{B3EB5B44-3C6C-4FD1-8BD0-F1B9BCD7667F}"/>
              </a:ext>
            </a:extLst>
          </p:cNvPr>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fld id="{8A385576-4DC7-4AC0-951E-0241E3F6A00C}" type="slidenum">
              <a:rPr lang="tr-TR" smtClean="0"/>
              <a:t>‹#›</a:t>
            </a:fld>
            <a:endParaRPr lang="tr-TR"/>
          </a:p>
        </p:txBody>
      </p:sp>
    </p:spTree>
    <p:extLst>
      <p:ext uri="{BB962C8B-B14F-4D97-AF65-F5344CB8AC3E}">
        <p14:creationId xmlns:p14="http://schemas.microsoft.com/office/powerpoint/2010/main" val="11967393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rtl="0" eaLnBrk="1" fontAlgn="base" hangingPunct="1">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1" fontAlgn="base" hangingPunct="1">
        <a:lnSpc>
          <a:spcPct val="90000"/>
        </a:lnSpc>
        <a:spcBef>
          <a:spcPct val="0"/>
        </a:spcBef>
        <a:spcAft>
          <a:spcPct val="0"/>
        </a:spcAft>
        <a:defRPr sz="3400" b="1">
          <a:solidFill>
            <a:schemeClr val="tx1"/>
          </a:solidFill>
          <a:latin typeface="Bookman Old Style" panose="02050604050505020204" pitchFamily="18" charset="0"/>
        </a:defRPr>
      </a:lvl2pPr>
      <a:lvl3pPr algn="ctr" rtl="0" eaLnBrk="1" fontAlgn="base" hangingPunct="1">
        <a:lnSpc>
          <a:spcPct val="90000"/>
        </a:lnSpc>
        <a:spcBef>
          <a:spcPct val="0"/>
        </a:spcBef>
        <a:spcAft>
          <a:spcPct val="0"/>
        </a:spcAft>
        <a:defRPr sz="3400" b="1">
          <a:solidFill>
            <a:schemeClr val="tx1"/>
          </a:solidFill>
          <a:latin typeface="Bookman Old Style" panose="02050604050505020204" pitchFamily="18" charset="0"/>
        </a:defRPr>
      </a:lvl3pPr>
      <a:lvl4pPr algn="ctr" rtl="0" eaLnBrk="1" fontAlgn="base" hangingPunct="1">
        <a:lnSpc>
          <a:spcPct val="90000"/>
        </a:lnSpc>
        <a:spcBef>
          <a:spcPct val="0"/>
        </a:spcBef>
        <a:spcAft>
          <a:spcPct val="0"/>
        </a:spcAft>
        <a:defRPr sz="3400" b="1">
          <a:solidFill>
            <a:schemeClr val="tx1"/>
          </a:solidFill>
          <a:latin typeface="Bookman Old Style" panose="02050604050505020204" pitchFamily="18" charset="0"/>
        </a:defRPr>
      </a:lvl4pPr>
      <a:lvl5pPr algn="ctr" rtl="0" eaLnBrk="1" fontAlgn="base" hangingPunct="1">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eaLnBrk="1" fontAlgn="base" hangingPunct="1">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eaLnBrk="1" fontAlgn="base" hangingPunct="1">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eaLnBrk="1" fontAlgn="base" hangingPunct="1">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eaLnBrk="1" fontAlgn="base" hangingPunct="1">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1" fontAlgn="base" hangingPunct="1">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1" fontAlgn="base" hangingPunct="1">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1" fontAlgn="base" hangingPunct="1">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1" fontAlgn="base" hangingPunct="1">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1" fontAlgn="base" hangingPunct="1">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3200" dirty="0">
                <a:solidFill>
                  <a:srgbClr val="FFFFFF"/>
                </a:solidFill>
                <a:latin typeface="Times New Roman" panose="02020603050405020304" pitchFamily="18" charset="0"/>
                <a:cs typeface="Times New Roman" panose="02020603050405020304" pitchFamily="18" charset="0"/>
              </a:rPr>
              <a:t>Pazarlama </a:t>
            </a:r>
            <a:r>
              <a:rPr lang="tr-TR" sz="3200" dirty="0" err="1">
                <a:solidFill>
                  <a:srgbClr val="FFFFFF"/>
                </a:solidFill>
                <a:latin typeface="Times New Roman" panose="02020603050405020304" pitchFamily="18" charset="0"/>
                <a:cs typeface="Times New Roman" panose="02020603050405020304" pitchFamily="18" charset="0"/>
              </a:rPr>
              <a:t>İletİşİm</a:t>
            </a:r>
            <a:r>
              <a:rPr lang="tr-TR" sz="3200" dirty="0">
                <a:solidFill>
                  <a:srgbClr val="FFFFFF"/>
                </a:solidFill>
                <a:latin typeface="Times New Roman" panose="02020603050405020304" pitchFamily="18" charset="0"/>
                <a:cs typeface="Times New Roman" panose="02020603050405020304" pitchFamily="18" charset="0"/>
              </a:rPr>
              <a:t> </a:t>
            </a:r>
            <a:r>
              <a:rPr lang="tr-TR" sz="3200" dirty="0" err="1">
                <a:solidFill>
                  <a:srgbClr val="FFFFFF"/>
                </a:solidFill>
                <a:latin typeface="Times New Roman" panose="02020603050405020304" pitchFamily="18" charset="0"/>
                <a:cs typeface="Times New Roman" panose="02020603050405020304" pitchFamily="18" charset="0"/>
              </a:rPr>
              <a:t>Teknİklerİ</a:t>
            </a:r>
            <a:r>
              <a:rPr lang="tr-TR" sz="3200" dirty="0">
                <a:solidFill>
                  <a:srgbClr val="FFFFFF"/>
                </a:solidFill>
                <a:latin typeface="Times New Roman" panose="02020603050405020304" pitchFamily="18" charset="0"/>
                <a:cs typeface="Times New Roman" panose="02020603050405020304" pitchFamily="18" charset="0"/>
              </a:rPr>
              <a:t> </a:t>
            </a:r>
            <a:r>
              <a:rPr lang="tr-TR" sz="3200" dirty="0" err="1">
                <a:solidFill>
                  <a:srgbClr val="FFFFFF"/>
                </a:solidFill>
                <a:latin typeface="Times New Roman" panose="02020603050405020304" pitchFamily="18" charset="0"/>
                <a:cs typeface="Times New Roman" panose="02020603050405020304" pitchFamily="18" charset="0"/>
              </a:rPr>
              <a:t>KapsamInda</a:t>
            </a:r>
            <a:r>
              <a:rPr lang="tr-TR" sz="3200" dirty="0">
                <a:solidFill>
                  <a:srgbClr val="FFFFFF"/>
                </a:solidFill>
                <a:latin typeface="Times New Roman" panose="02020603050405020304" pitchFamily="18" charset="0"/>
                <a:cs typeface="Times New Roman" panose="02020603050405020304" pitchFamily="18" charset="0"/>
              </a:rPr>
              <a:t> Fuarlar, </a:t>
            </a:r>
            <a:r>
              <a:rPr lang="tr-TR" sz="3200" dirty="0" err="1">
                <a:solidFill>
                  <a:srgbClr val="FFFFFF"/>
                </a:solidFill>
                <a:latin typeface="Times New Roman" panose="02020603050405020304" pitchFamily="18" charset="0"/>
                <a:cs typeface="Times New Roman" panose="02020603050405020304" pitchFamily="18" charset="0"/>
              </a:rPr>
              <a:t>Festİvaller</a:t>
            </a:r>
            <a:r>
              <a:rPr lang="tr-TR" sz="3200" dirty="0">
                <a:solidFill>
                  <a:srgbClr val="FFFFFF"/>
                </a:solidFill>
                <a:latin typeface="Times New Roman" panose="02020603050405020304" pitchFamily="18" charset="0"/>
                <a:cs typeface="Times New Roman" panose="02020603050405020304" pitchFamily="18" charset="0"/>
              </a:rPr>
              <a:t>, </a:t>
            </a:r>
            <a:r>
              <a:rPr lang="tr-TR" sz="3200" dirty="0" err="1">
                <a:solidFill>
                  <a:srgbClr val="FFFFFF"/>
                </a:solidFill>
                <a:latin typeface="Times New Roman" panose="02020603050405020304" pitchFamily="18" charset="0"/>
                <a:cs typeface="Times New Roman" panose="02020603050405020304" pitchFamily="18" charset="0"/>
              </a:rPr>
              <a:t>YarIşmalar</a:t>
            </a:r>
            <a:r>
              <a:rPr lang="tr-TR" sz="3200" dirty="0">
                <a:solidFill>
                  <a:srgbClr val="FFFFFF"/>
                </a:solidFill>
                <a:latin typeface="Times New Roman" panose="02020603050405020304" pitchFamily="18" charset="0"/>
                <a:cs typeface="Times New Roman" panose="02020603050405020304" pitchFamily="18" charset="0"/>
              </a:rPr>
              <a:t>, </a:t>
            </a:r>
            <a:r>
              <a:rPr lang="tr-TR" sz="3200" dirty="0" err="1">
                <a:solidFill>
                  <a:srgbClr val="FFFFFF"/>
                </a:solidFill>
                <a:latin typeface="Times New Roman" panose="02020603050405020304" pitchFamily="18" charset="0"/>
                <a:cs typeface="Times New Roman" panose="02020603050405020304" pitchFamily="18" charset="0"/>
              </a:rPr>
              <a:t>Etkİnlİk</a:t>
            </a:r>
            <a:r>
              <a:rPr lang="tr-TR" sz="3200" dirty="0">
                <a:solidFill>
                  <a:srgbClr val="FFFFFF"/>
                </a:solidFill>
                <a:latin typeface="Times New Roman" panose="02020603050405020304" pitchFamily="18" charset="0"/>
                <a:cs typeface="Times New Roman" panose="02020603050405020304" pitchFamily="18" charset="0"/>
              </a:rPr>
              <a:t> </a:t>
            </a:r>
            <a:r>
              <a:rPr lang="tr-TR" sz="3200" dirty="0" err="1">
                <a:solidFill>
                  <a:srgbClr val="FFFFFF"/>
                </a:solidFill>
                <a:latin typeface="Times New Roman" panose="02020603050405020304" pitchFamily="18" charset="0"/>
                <a:cs typeface="Times New Roman" panose="02020603050405020304" pitchFamily="18" charset="0"/>
              </a:rPr>
              <a:t>Yönetİmİ</a:t>
            </a:r>
            <a:r>
              <a:rPr lang="tr-TR" sz="3200" dirty="0">
                <a:solidFill>
                  <a:srgbClr val="FFFFFF"/>
                </a:solidFill>
                <a:latin typeface="Times New Roman" panose="02020603050405020304" pitchFamily="18" charset="0"/>
                <a:cs typeface="Times New Roman" panose="02020603050405020304" pitchFamily="18" charset="0"/>
              </a:rPr>
              <a:t>, E-Pazarlama ve Sosyal Medya</a:t>
            </a:r>
          </a:p>
        </p:txBody>
      </p:sp>
      <p:sp>
        <p:nvSpPr>
          <p:cNvPr id="4" name="Alt Başlık 2"/>
          <p:cNvSpPr>
            <a:spLocks noGrp="1"/>
          </p:cNvSpPr>
          <p:nvPr>
            <p:ph type="subTitle" idx="1"/>
          </p:nvPr>
        </p:nvSpPr>
        <p:spPr>
          <a:xfrm>
            <a:off x="685347" y="3886200"/>
            <a:ext cx="7919101" cy="1752600"/>
          </a:xfrm>
        </p:spPr>
        <p:txBody>
          <a:bodyPr rtlCol="0">
            <a:normAutofit/>
          </a:bodyPr>
          <a:lstStyle/>
          <a:p>
            <a:pPr fontAlgn="auto">
              <a:spcAft>
                <a:spcPts val="0"/>
              </a:spcAft>
              <a:buFont typeface="Arial" panose="020B0604020202020204" pitchFamily="34" charset="0"/>
              <a:buNone/>
              <a:defRPr/>
            </a:pPr>
            <a:r>
              <a:rPr lang="tr-TR" sz="3200" b="1" dirty="0">
                <a:solidFill>
                  <a:srgbClr val="FFFFFF"/>
                </a:solidFill>
                <a:latin typeface="Times New Roman" panose="02020603050405020304" pitchFamily="18" charset="0"/>
                <a:cs typeface="Times New Roman" panose="02020603050405020304" pitchFamily="18" charset="0"/>
              </a:rPr>
              <a:t>Pazarlama </a:t>
            </a:r>
            <a:r>
              <a:rPr lang="tr-TR" sz="3200" b="1">
                <a:solidFill>
                  <a:srgbClr val="FFFFFF"/>
                </a:solidFill>
                <a:latin typeface="Times New Roman" panose="02020603050405020304" pitchFamily="18" charset="0"/>
                <a:cs typeface="Times New Roman" panose="02020603050405020304" pitchFamily="18" charset="0"/>
              </a:rPr>
              <a:t>İletişim Teknikleri-14. </a:t>
            </a:r>
            <a:r>
              <a:rPr lang="tr-TR" sz="3200" b="1" dirty="0">
                <a:solidFill>
                  <a:srgbClr val="FFFFFF"/>
                </a:solidFill>
                <a:latin typeface="Times New Roman" panose="02020603050405020304" pitchFamily="18" charset="0"/>
                <a:cs typeface="Times New Roman" panose="02020603050405020304" pitchFamily="18" charset="0"/>
              </a:rPr>
              <a:t>Hafta</a:t>
            </a:r>
          </a:p>
        </p:txBody>
      </p:sp>
    </p:spTree>
    <p:extLst>
      <p:ext uri="{BB962C8B-B14F-4D97-AF65-F5344CB8AC3E}">
        <p14:creationId xmlns:p14="http://schemas.microsoft.com/office/powerpoint/2010/main" val="1968423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20688"/>
            <a:ext cx="8712968" cy="4165923"/>
          </a:xfrm>
        </p:spPr>
        <p:txBody>
          <a:bodyPr>
            <a:noAutofit/>
          </a:bodyPr>
          <a:lstStyle/>
          <a:p>
            <a:pPr marL="0" indent="0" algn="just">
              <a:buNone/>
            </a:pPr>
            <a:r>
              <a:rPr lang="tr-TR" b="1" dirty="0">
                <a:solidFill>
                  <a:srgbClr val="FFC000"/>
                </a:solidFill>
              </a:rPr>
              <a:t>Düzenleme amacına göre fuarlar:</a:t>
            </a:r>
          </a:p>
          <a:p>
            <a:pPr algn="just"/>
            <a:r>
              <a:rPr lang="tr-TR" dirty="0">
                <a:solidFill>
                  <a:srgbClr val="FFC000"/>
                </a:solidFill>
              </a:rPr>
              <a:t>Genel Fuarlar; </a:t>
            </a:r>
            <a:r>
              <a:rPr lang="tr-TR" dirty="0">
                <a:solidFill>
                  <a:srgbClr val="FFFFFF"/>
                </a:solidFill>
              </a:rPr>
              <a:t>belirli bir sektörü veya ürün grubunu esas almaksızın, çeşitli mal ve hizmetlerin beraber sergilendiği ve bunların ticari tanıtımının yapıldığı, içinde sosyal ve kültürel etkinliklerin de bulunabileceği, en az elli katılımcının yer aldığı, süresi on beş günü geçmeyen etkinliklerdir. Bu fuarlarda belli bir ürün ya da hizmet yoktur. Tüm sektörler aynı fuarda yer alabilmektedir. En iyi örneklerden birisi, İzmir Enternasyonal fuarıdır. </a:t>
            </a:r>
          </a:p>
          <a:p>
            <a:pPr algn="just"/>
            <a:r>
              <a:rPr lang="tr-TR" dirty="0">
                <a:solidFill>
                  <a:srgbClr val="FFC000"/>
                </a:solidFill>
              </a:rPr>
              <a:t>Ticari İhtisas Fuarları; </a:t>
            </a:r>
            <a:r>
              <a:rPr lang="tr-TR" dirty="0">
                <a:solidFill>
                  <a:srgbClr val="FFFFFF"/>
                </a:solidFill>
              </a:rPr>
              <a:t>yalnızca düzenlendiği konuda üretilen malların sergilenmesine izin veren, geniş halk kitlelerinden ziyade işadamlarını yüz yüze getiren daha dar kapsamlı fuarlardır. Gıda İhtisas Fuarı, Sanayi İhtisas Fuarı, vb. İşletmeler hem tanıtım hem de pazarlama aktivitelerini bu fuarlar sayesinde eş zamanlı olarak yürütebilmektedirler. </a:t>
            </a:r>
          </a:p>
        </p:txBody>
      </p:sp>
    </p:spTree>
    <p:extLst>
      <p:ext uri="{BB962C8B-B14F-4D97-AF65-F5344CB8AC3E}">
        <p14:creationId xmlns:p14="http://schemas.microsoft.com/office/powerpoint/2010/main" val="158608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556792"/>
            <a:ext cx="8435280" cy="3229819"/>
          </a:xfrm>
        </p:spPr>
        <p:txBody>
          <a:bodyPr>
            <a:noAutofit/>
          </a:bodyPr>
          <a:lstStyle/>
          <a:p>
            <a:pPr algn="just"/>
            <a:r>
              <a:rPr lang="tr-TR" dirty="0">
                <a:solidFill>
                  <a:srgbClr val="FFC000"/>
                </a:solidFill>
              </a:rPr>
              <a:t>Entegre Fuarlar; </a:t>
            </a:r>
            <a:r>
              <a:rPr lang="tr-TR" dirty="0">
                <a:solidFill>
                  <a:srgbClr val="FFFFFF"/>
                </a:solidFill>
              </a:rPr>
              <a:t>ana bir ürünle ilgili diğer ürün, mamul, yarı mamul, ekipman ve hammadde gibi temel ve yan dalları kapsayacak şekilde entegre edilerek düzenlenen etkinliklerdir. Örneğin, Danimarka’da düzenlenen sütçülük ve süt ürünleri fuarı gibi. </a:t>
            </a:r>
          </a:p>
          <a:p>
            <a:pPr algn="just"/>
            <a:r>
              <a:rPr lang="tr-TR" dirty="0">
                <a:solidFill>
                  <a:srgbClr val="FFC000"/>
                </a:solidFill>
              </a:rPr>
              <a:t>Tüketici Fuarları; </a:t>
            </a:r>
            <a:r>
              <a:rPr lang="tr-TR" dirty="0">
                <a:solidFill>
                  <a:srgbClr val="FFFFFF"/>
                </a:solidFill>
              </a:rPr>
              <a:t>toplumun her kesimine açık şeklinde olan hem de tüketim mallarının sergilendiği fuarlardır. Tüketici fuarlarının, toplumdan her kesimine açık olması, hem merkez hem de komşu ülkelerden ziyaretçilere ulaşılabilmesini sağlayarak fuarın verimliliğini arttırmaktadır. </a:t>
            </a:r>
          </a:p>
        </p:txBody>
      </p:sp>
    </p:spTree>
    <p:extLst>
      <p:ext uri="{BB962C8B-B14F-4D97-AF65-F5344CB8AC3E}">
        <p14:creationId xmlns:p14="http://schemas.microsoft.com/office/powerpoint/2010/main" val="260415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32657"/>
            <a:ext cx="8640960" cy="1224136"/>
          </a:xfrm>
        </p:spPr>
        <p:txBody>
          <a:bodyPr/>
          <a:lstStyle/>
          <a:p>
            <a:r>
              <a:rPr lang="tr-TR" dirty="0" err="1">
                <a:solidFill>
                  <a:srgbClr val="FFC000"/>
                </a:solidFill>
              </a:rPr>
              <a:t>Festİvaller</a:t>
            </a:r>
            <a:r>
              <a:rPr lang="tr-TR" dirty="0">
                <a:solidFill>
                  <a:srgbClr val="FFC000"/>
                </a:solidFill>
              </a:rPr>
              <a:t> </a:t>
            </a:r>
            <a:br>
              <a:rPr lang="tr-TR" dirty="0">
                <a:solidFill>
                  <a:srgbClr val="FFC000"/>
                </a:solidFill>
              </a:rPr>
            </a:br>
            <a:r>
              <a:rPr lang="tr-TR" dirty="0">
                <a:solidFill>
                  <a:srgbClr val="FFC000"/>
                </a:solidFill>
              </a:rPr>
              <a:t>(Ergüven, 2012: 89-90)</a:t>
            </a:r>
          </a:p>
        </p:txBody>
      </p:sp>
      <p:sp>
        <p:nvSpPr>
          <p:cNvPr id="3" name="İçerik Yer Tutucusu 2"/>
          <p:cNvSpPr>
            <a:spLocks noGrp="1"/>
          </p:cNvSpPr>
          <p:nvPr>
            <p:ph idx="1"/>
          </p:nvPr>
        </p:nvSpPr>
        <p:spPr>
          <a:xfrm>
            <a:off x="323528" y="1556793"/>
            <a:ext cx="8640959" cy="4296915"/>
          </a:xfrm>
        </p:spPr>
        <p:txBody>
          <a:bodyPr>
            <a:noAutofit/>
          </a:bodyPr>
          <a:lstStyle/>
          <a:p>
            <a:pPr marL="0" indent="0" algn="just">
              <a:buNone/>
            </a:pPr>
            <a:r>
              <a:rPr lang="tr-TR" dirty="0">
                <a:solidFill>
                  <a:srgbClr val="FFFFFF"/>
                </a:solidFill>
              </a:rPr>
              <a:t>Festival denince çoğunlukla şehir veya bölge yönetimlerinin düzenlediği, kültür/sanat etkinlikleri akla gelir ve çoğunlukla bu etkinlikler ülke, bölge ve şehir tanıtımları için sıklıkla kullanılan bir halkla ilişkiler ortamıdır. </a:t>
            </a:r>
          </a:p>
          <a:p>
            <a:pPr marL="0" indent="0" algn="just">
              <a:buNone/>
            </a:pPr>
            <a:r>
              <a:rPr lang="tr-TR" dirty="0">
                <a:solidFill>
                  <a:srgbClr val="FFFFFF"/>
                </a:solidFill>
              </a:rPr>
              <a:t>Hem turist çekme hem de medyanın ilgisini o bölgeye yoğunlaştırmada festivaller çok önemlidir. Çünkü bu sayede marka olmuş pek çok şehir vardır. </a:t>
            </a:r>
          </a:p>
          <a:p>
            <a:pPr marL="0" indent="0" algn="just">
              <a:buNone/>
            </a:pPr>
            <a:r>
              <a:rPr lang="tr-TR" dirty="0">
                <a:solidFill>
                  <a:srgbClr val="FFFFFF"/>
                </a:solidFill>
              </a:rPr>
              <a:t>Diğer yandan ticari markaların da günümüzde festivaller düzenlediğini veya farklı festivallere sponsor oldukları görülür.</a:t>
            </a:r>
          </a:p>
          <a:p>
            <a:pPr marL="0" indent="0" algn="just">
              <a:buNone/>
            </a:pPr>
            <a:r>
              <a:rPr lang="tr-TR" dirty="0">
                <a:solidFill>
                  <a:srgbClr val="FFFFFF"/>
                </a:solidFill>
              </a:rPr>
              <a:t>Festivali kendisi düzenleyecek olan bir kuruluş, ağır bir yükün altına girer ve çok ciddi bir planlama aşaması barındıran bu organizasyonda, eğer başarılı bir performans sergileyemezse, kuruluşun imajına zarar verebilir.</a:t>
            </a:r>
          </a:p>
        </p:txBody>
      </p:sp>
    </p:spTree>
    <p:extLst>
      <p:ext uri="{BB962C8B-B14F-4D97-AF65-F5344CB8AC3E}">
        <p14:creationId xmlns:p14="http://schemas.microsoft.com/office/powerpoint/2010/main" val="145086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188641"/>
            <a:ext cx="8640960" cy="1368152"/>
          </a:xfrm>
        </p:spPr>
        <p:txBody>
          <a:bodyPr/>
          <a:lstStyle/>
          <a:p>
            <a:r>
              <a:rPr lang="tr-TR" dirty="0" err="1">
                <a:solidFill>
                  <a:srgbClr val="FFC000"/>
                </a:solidFill>
              </a:rPr>
              <a:t>Festİvaller</a:t>
            </a:r>
            <a:r>
              <a:rPr lang="tr-TR" dirty="0">
                <a:solidFill>
                  <a:srgbClr val="FFC000"/>
                </a:solidFill>
              </a:rPr>
              <a:t> </a:t>
            </a:r>
            <a:br>
              <a:rPr lang="tr-TR" dirty="0">
                <a:solidFill>
                  <a:srgbClr val="FFC000"/>
                </a:solidFill>
              </a:rPr>
            </a:br>
            <a:r>
              <a:rPr lang="tr-TR" dirty="0">
                <a:solidFill>
                  <a:srgbClr val="FFC000"/>
                </a:solidFill>
              </a:rPr>
              <a:t>(Ergüven, 2012: 89-90)</a:t>
            </a:r>
          </a:p>
        </p:txBody>
      </p:sp>
      <p:sp>
        <p:nvSpPr>
          <p:cNvPr id="3" name="İçerik Yer Tutucusu 2"/>
          <p:cNvSpPr>
            <a:spLocks noGrp="1"/>
          </p:cNvSpPr>
          <p:nvPr>
            <p:ph idx="1"/>
          </p:nvPr>
        </p:nvSpPr>
        <p:spPr>
          <a:xfrm>
            <a:off x="323528" y="1700808"/>
            <a:ext cx="8496943" cy="4152900"/>
          </a:xfrm>
        </p:spPr>
        <p:txBody>
          <a:bodyPr>
            <a:noAutofit/>
          </a:bodyPr>
          <a:lstStyle/>
          <a:p>
            <a:pPr marL="0" indent="0" algn="just">
              <a:buNone/>
            </a:pPr>
            <a:r>
              <a:rPr lang="tr-TR" dirty="0">
                <a:solidFill>
                  <a:srgbClr val="FFFFFF"/>
                </a:solidFill>
              </a:rPr>
              <a:t>Ticari markaların düzenlediği bazı festivaller, ücretli olabilmektedir. Çok ünlü sanatçıların katıldığı organizasyonlar buna örnektir. </a:t>
            </a:r>
          </a:p>
          <a:p>
            <a:pPr marL="0" indent="0" algn="just">
              <a:buNone/>
            </a:pPr>
            <a:r>
              <a:rPr lang="tr-TR" dirty="0">
                <a:solidFill>
                  <a:srgbClr val="FFFFFF"/>
                </a:solidFill>
              </a:rPr>
              <a:t>Dikkat edilmesi gereken nokta, hedef kitlenin böyle bir etkinliğe katılmak için para ödemeye gönüllü olması gerektiğidir. </a:t>
            </a:r>
          </a:p>
          <a:p>
            <a:pPr marL="0" indent="0" algn="just">
              <a:buNone/>
            </a:pPr>
            <a:r>
              <a:rPr lang="tr-TR" dirty="0">
                <a:solidFill>
                  <a:srgbClr val="FFFFFF"/>
                </a:solidFill>
              </a:rPr>
              <a:t>Hedef kitle; sıradan veya fazlasıyla aşina oldukları bazı sanatçıları festival kapsamında ücret ödeyerek izlemek istemeyecektir. </a:t>
            </a:r>
          </a:p>
          <a:p>
            <a:pPr marL="0" indent="0" algn="just">
              <a:buNone/>
            </a:pPr>
            <a:r>
              <a:rPr lang="tr-TR" dirty="0">
                <a:solidFill>
                  <a:srgbClr val="FFFFFF"/>
                </a:solidFill>
              </a:rPr>
              <a:t>Bu tarz içeriğe sahip festivallerin ücretsiz olması daha doğrudur. </a:t>
            </a:r>
          </a:p>
          <a:p>
            <a:pPr marL="0" indent="0" algn="just">
              <a:buNone/>
            </a:pPr>
            <a:r>
              <a:rPr lang="tr-TR" dirty="0">
                <a:solidFill>
                  <a:srgbClr val="FFFFFF"/>
                </a:solidFill>
              </a:rPr>
              <a:t>Ayrıca kuruluşlar halkla ilişkiler planları çerçevesinde bir festivali kendi başlarına düzenlemek yerine, var olan bir festivale de sponsor olabilirler.</a:t>
            </a:r>
          </a:p>
        </p:txBody>
      </p:sp>
    </p:spTree>
    <p:extLst>
      <p:ext uri="{BB962C8B-B14F-4D97-AF65-F5344CB8AC3E}">
        <p14:creationId xmlns:p14="http://schemas.microsoft.com/office/powerpoint/2010/main" val="197854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188641"/>
            <a:ext cx="7764463" cy="1296144"/>
          </a:xfrm>
        </p:spPr>
        <p:txBody>
          <a:bodyPr/>
          <a:lstStyle/>
          <a:p>
            <a:r>
              <a:rPr lang="tr-TR" dirty="0" err="1">
                <a:solidFill>
                  <a:srgbClr val="FFC000"/>
                </a:solidFill>
              </a:rPr>
              <a:t>YarIşmalar</a:t>
            </a:r>
            <a:r>
              <a:rPr lang="tr-TR" dirty="0">
                <a:solidFill>
                  <a:srgbClr val="FFC000"/>
                </a:solidFill>
              </a:rPr>
              <a:t> </a:t>
            </a:r>
            <a:br>
              <a:rPr lang="tr-TR" dirty="0">
                <a:solidFill>
                  <a:srgbClr val="FFC000"/>
                </a:solidFill>
              </a:rPr>
            </a:br>
            <a:r>
              <a:rPr lang="tr-TR" dirty="0">
                <a:solidFill>
                  <a:srgbClr val="FFC000"/>
                </a:solidFill>
              </a:rPr>
              <a:t>(Ergüven, 2012: 90)</a:t>
            </a:r>
          </a:p>
        </p:txBody>
      </p:sp>
      <p:sp>
        <p:nvSpPr>
          <p:cNvPr id="3" name="İçerik Yer Tutucusu 2"/>
          <p:cNvSpPr>
            <a:spLocks noGrp="1"/>
          </p:cNvSpPr>
          <p:nvPr>
            <p:ph idx="1"/>
          </p:nvPr>
        </p:nvSpPr>
        <p:spPr>
          <a:xfrm>
            <a:off x="323528" y="1340769"/>
            <a:ext cx="8424936" cy="4450432"/>
          </a:xfrm>
        </p:spPr>
        <p:txBody>
          <a:bodyPr>
            <a:noAutofit/>
          </a:bodyPr>
          <a:lstStyle/>
          <a:p>
            <a:pPr marL="0" indent="0" algn="just">
              <a:buNone/>
            </a:pPr>
            <a:r>
              <a:rPr lang="tr-TR" dirty="0">
                <a:solidFill>
                  <a:srgbClr val="FFFFFF"/>
                </a:solidFill>
              </a:rPr>
              <a:t>Kuruluşlar, hedef kitlelerinin ilgisini çekecek ve kurum imajını kuvvetlendirecek çeşitli yarışmaları, bir halkla ilişkiler organizasyonu olarak kullanabilirler. </a:t>
            </a:r>
          </a:p>
          <a:p>
            <a:pPr marL="0" indent="0" algn="just">
              <a:buNone/>
            </a:pPr>
            <a:r>
              <a:rPr lang="tr-TR" dirty="0">
                <a:solidFill>
                  <a:srgbClr val="FFFFFF"/>
                </a:solidFill>
              </a:rPr>
              <a:t>Sanat, spor, bilim ve farklı alanlarda düzenlenebilecek olan yarışmalar geniş halk kitlelerine yönelik olabileceği gibi, kuruluşun stratejik iletişim planı çerçevesinde ulaşmaya çalıştığı daha dar bir kesime de hitap edebilir. </a:t>
            </a:r>
          </a:p>
          <a:p>
            <a:pPr marL="0" indent="0" algn="just">
              <a:buNone/>
            </a:pPr>
            <a:r>
              <a:rPr lang="tr-TR" dirty="0">
                <a:solidFill>
                  <a:srgbClr val="FFFFFF"/>
                </a:solidFill>
              </a:rPr>
              <a:t>Kitlesel bir halkla ilişkiler aracı olan yarışmaların sonucunda bir ödül olması, kazananların bir törenle ödüllendirilmesi gibi ek etkinlikler medyanın ilgisini çekecek ve organizasyonun haber olma şansını artıracaktır. </a:t>
            </a:r>
          </a:p>
          <a:p>
            <a:pPr marL="0" indent="0" algn="just">
              <a:buNone/>
            </a:pPr>
            <a:r>
              <a:rPr lang="tr-TR" dirty="0">
                <a:solidFill>
                  <a:srgbClr val="FFFFFF"/>
                </a:solidFill>
              </a:rPr>
              <a:t>Bu sayede hem kuruluş hem de onun ürettiği ürünler tanıtılmış olur. Bu sebeple pazarlama iletişiminde de etkili bir araç olarak yarışmalar kullanabilmektedir.</a:t>
            </a:r>
          </a:p>
        </p:txBody>
      </p:sp>
    </p:spTree>
    <p:extLst>
      <p:ext uri="{BB962C8B-B14F-4D97-AF65-F5344CB8AC3E}">
        <p14:creationId xmlns:p14="http://schemas.microsoft.com/office/powerpoint/2010/main" val="127681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a:solidFill>
                  <a:srgbClr val="FFC000"/>
                </a:solidFill>
              </a:rPr>
              <a:t>Etkİnlİk</a:t>
            </a:r>
            <a:r>
              <a:rPr lang="tr-TR" dirty="0">
                <a:solidFill>
                  <a:srgbClr val="FFC000"/>
                </a:solidFill>
              </a:rPr>
              <a:t> </a:t>
            </a:r>
            <a:r>
              <a:rPr lang="tr-TR" dirty="0" err="1">
                <a:solidFill>
                  <a:srgbClr val="FFC000"/>
                </a:solidFill>
              </a:rPr>
              <a:t>Yönetİmİ</a:t>
            </a:r>
            <a:br>
              <a:rPr lang="tr-TR" dirty="0">
                <a:solidFill>
                  <a:srgbClr val="FFC000"/>
                </a:solidFill>
              </a:rPr>
            </a:br>
            <a:r>
              <a:rPr lang="tr-TR" dirty="0">
                <a:solidFill>
                  <a:srgbClr val="FFC000"/>
                </a:solidFill>
              </a:rPr>
              <a:t>(</a:t>
            </a:r>
            <a:r>
              <a:rPr lang="tr-TR" dirty="0" err="1">
                <a:solidFill>
                  <a:srgbClr val="FFC000"/>
                </a:solidFill>
              </a:rPr>
              <a:t>Uzoğlu</a:t>
            </a:r>
            <a:r>
              <a:rPr lang="tr-TR" dirty="0">
                <a:solidFill>
                  <a:srgbClr val="FFC000"/>
                </a:solidFill>
              </a:rPr>
              <a:t> </a:t>
            </a:r>
            <a:r>
              <a:rPr lang="tr-TR" dirty="0" err="1">
                <a:solidFill>
                  <a:srgbClr val="FFC000"/>
                </a:solidFill>
              </a:rPr>
              <a:t>Bayçu</a:t>
            </a:r>
            <a:r>
              <a:rPr lang="tr-TR" dirty="0">
                <a:solidFill>
                  <a:srgbClr val="FFC000"/>
                </a:solidFill>
              </a:rPr>
              <a:t>, 2009: 245-249)</a:t>
            </a:r>
          </a:p>
        </p:txBody>
      </p:sp>
      <p:sp>
        <p:nvSpPr>
          <p:cNvPr id="3" name="İçerik Yer Tutucusu 2"/>
          <p:cNvSpPr>
            <a:spLocks noGrp="1"/>
          </p:cNvSpPr>
          <p:nvPr>
            <p:ph idx="1"/>
          </p:nvPr>
        </p:nvSpPr>
        <p:spPr>
          <a:xfrm>
            <a:off x="685800" y="2636912"/>
            <a:ext cx="8134672" cy="3888432"/>
          </a:xfrm>
        </p:spPr>
        <p:txBody>
          <a:bodyPr>
            <a:normAutofit/>
          </a:bodyPr>
          <a:lstStyle/>
          <a:p>
            <a:pPr marL="0" indent="0" algn="just">
              <a:buNone/>
            </a:pPr>
            <a:r>
              <a:rPr lang="tr-TR" dirty="0">
                <a:solidFill>
                  <a:srgbClr val="FFFFFF"/>
                </a:solidFill>
              </a:rPr>
              <a:t>Hedef kitle ve medya için özellikle düzenlenen ve ilginç açıklamalar, gösteriler ve faaliyetlerden oluşan haber değeri taşıyan (veya yaratılan) organize olayların planlanıp yürütülmesine denir.</a:t>
            </a:r>
          </a:p>
          <a:p>
            <a:pPr marL="0" indent="0" algn="just">
              <a:buNone/>
            </a:pPr>
            <a:r>
              <a:rPr lang="tr-TR" dirty="0">
                <a:solidFill>
                  <a:srgbClr val="FFFFFF"/>
                </a:solidFill>
              </a:rPr>
              <a:t>Yarışma, sergi, açılış, toplantı, konferans, vb. gibi görünürlük ya da katılımla ilgili düzenlenen faaliyetlerdir. Başarılı bir etkinliğin düzenlenmesi için gerekli olan ipuçları ise;</a:t>
            </a:r>
          </a:p>
        </p:txBody>
      </p:sp>
    </p:spTree>
    <p:extLst>
      <p:ext uri="{BB962C8B-B14F-4D97-AF65-F5344CB8AC3E}">
        <p14:creationId xmlns:p14="http://schemas.microsoft.com/office/powerpoint/2010/main" val="136410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a:solidFill>
                  <a:srgbClr val="FFC000"/>
                </a:solidFill>
              </a:rPr>
              <a:t>Etkİnlİk</a:t>
            </a:r>
            <a:r>
              <a:rPr lang="tr-TR" dirty="0">
                <a:solidFill>
                  <a:srgbClr val="FFC000"/>
                </a:solidFill>
              </a:rPr>
              <a:t> </a:t>
            </a:r>
            <a:r>
              <a:rPr lang="tr-TR" dirty="0" err="1">
                <a:solidFill>
                  <a:srgbClr val="FFC000"/>
                </a:solidFill>
              </a:rPr>
              <a:t>Yönetİmİ</a:t>
            </a:r>
            <a:br>
              <a:rPr lang="tr-TR" dirty="0">
                <a:solidFill>
                  <a:srgbClr val="FFC000"/>
                </a:solidFill>
              </a:rPr>
            </a:br>
            <a:r>
              <a:rPr lang="tr-TR" dirty="0">
                <a:solidFill>
                  <a:srgbClr val="FFC000"/>
                </a:solidFill>
              </a:rPr>
              <a:t>(</a:t>
            </a:r>
            <a:r>
              <a:rPr lang="tr-TR" dirty="0" err="1">
                <a:solidFill>
                  <a:srgbClr val="FFC000"/>
                </a:solidFill>
              </a:rPr>
              <a:t>Uzoğlu</a:t>
            </a:r>
            <a:r>
              <a:rPr lang="tr-TR" dirty="0">
                <a:solidFill>
                  <a:srgbClr val="FFC000"/>
                </a:solidFill>
              </a:rPr>
              <a:t> </a:t>
            </a:r>
            <a:r>
              <a:rPr lang="tr-TR" dirty="0" err="1">
                <a:solidFill>
                  <a:srgbClr val="FFC000"/>
                </a:solidFill>
              </a:rPr>
              <a:t>Bayçu</a:t>
            </a:r>
            <a:r>
              <a:rPr lang="tr-TR" dirty="0">
                <a:solidFill>
                  <a:srgbClr val="FFC000"/>
                </a:solidFill>
              </a:rPr>
              <a:t>, 2009: 245-249)</a:t>
            </a:r>
          </a:p>
        </p:txBody>
      </p:sp>
      <p:sp>
        <p:nvSpPr>
          <p:cNvPr id="3" name="İçerik Yer Tutucusu 2"/>
          <p:cNvSpPr>
            <a:spLocks noGrp="1"/>
          </p:cNvSpPr>
          <p:nvPr>
            <p:ph idx="1"/>
          </p:nvPr>
        </p:nvSpPr>
        <p:spPr>
          <a:xfrm>
            <a:off x="685800" y="1935163"/>
            <a:ext cx="8134672" cy="4590181"/>
          </a:xfrm>
        </p:spPr>
        <p:txBody>
          <a:bodyPr>
            <a:normAutofit fontScale="92500" lnSpcReduction="20000"/>
          </a:bodyPr>
          <a:lstStyle/>
          <a:p>
            <a:pPr marL="0" indent="0">
              <a:buNone/>
            </a:pPr>
            <a:endParaRPr lang="tr-TR" dirty="0"/>
          </a:p>
          <a:p>
            <a:pPr algn="just">
              <a:buFontTx/>
              <a:buChar char="-"/>
            </a:pPr>
            <a:r>
              <a:rPr lang="tr-TR" sz="2200" dirty="0">
                <a:solidFill>
                  <a:srgbClr val="FFFFFF"/>
                </a:solidFill>
              </a:rPr>
              <a:t>Eğer olanaklı ise uzman bir koordinatör tutulmalı,</a:t>
            </a:r>
          </a:p>
          <a:p>
            <a:pPr algn="just">
              <a:buFontTx/>
              <a:buChar char="-"/>
            </a:pPr>
            <a:r>
              <a:rPr lang="tr-TR" sz="2200" dirty="0">
                <a:solidFill>
                  <a:srgbClr val="FFFFFF"/>
                </a:solidFill>
              </a:rPr>
              <a:t>Gerçekçi amaçlar oluşturulmalı,</a:t>
            </a:r>
          </a:p>
          <a:p>
            <a:pPr algn="just">
              <a:buFontTx/>
              <a:buChar char="-"/>
            </a:pPr>
            <a:r>
              <a:rPr lang="tr-TR" sz="2200" dirty="0">
                <a:solidFill>
                  <a:srgbClr val="FFFFFF"/>
                </a:solidFill>
              </a:rPr>
              <a:t>Profesyonelce hazırlanmış ve basılmış davetiyeler hazırlanmalı,</a:t>
            </a:r>
          </a:p>
          <a:p>
            <a:pPr algn="just">
              <a:buFontTx/>
              <a:buChar char="-"/>
            </a:pPr>
            <a:r>
              <a:rPr lang="tr-TR" sz="2200" dirty="0">
                <a:solidFill>
                  <a:srgbClr val="FFFFFF"/>
                </a:solidFill>
              </a:rPr>
              <a:t>Yeterli insan gücü istihdamı sağlanmalı ve görevler en küçük detaylara kadar belirtilmeli,</a:t>
            </a:r>
          </a:p>
          <a:p>
            <a:pPr algn="just">
              <a:buFontTx/>
              <a:buChar char="-"/>
            </a:pPr>
            <a:r>
              <a:rPr lang="tr-TR" sz="2200" dirty="0">
                <a:solidFill>
                  <a:srgbClr val="FFFFFF"/>
                </a:solidFill>
              </a:rPr>
              <a:t>Basın duyuruları için oldukça titiz ve detaylı bir hazırlık yapılmalı,</a:t>
            </a:r>
          </a:p>
          <a:p>
            <a:pPr algn="just">
              <a:buFontTx/>
              <a:buChar char="-"/>
            </a:pPr>
            <a:r>
              <a:rPr lang="tr-TR" sz="2200" dirty="0">
                <a:solidFill>
                  <a:srgbClr val="FFFFFF"/>
                </a:solidFill>
              </a:rPr>
              <a:t>Gerekli yerlerden izin ve onay alınması gerekiyorsa bunun zamanında ve yetkililerce yapılması gerekir,</a:t>
            </a:r>
          </a:p>
          <a:p>
            <a:pPr algn="just">
              <a:buFontTx/>
              <a:buChar char="-"/>
            </a:pPr>
            <a:r>
              <a:rPr lang="tr-TR" sz="2200" dirty="0">
                <a:solidFill>
                  <a:srgbClr val="FFFFFF"/>
                </a:solidFill>
              </a:rPr>
              <a:t>Etkinlik için doğru zaman seçildiğinden emin olunmalı. Bu durum özellikle basında yer almak için son derece önemlidir.</a:t>
            </a:r>
          </a:p>
        </p:txBody>
      </p:sp>
    </p:spTree>
    <p:extLst>
      <p:ext uri="{BB962C8B-B14F-4D97-AF65-F5344CB8AC3E}">
        <p14:creationId xmlns:p14="http://schemas.microsoft.com/office/powerpoint/2010/main" val="395203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5516" y="908720"/>
            <a:ext cx="8712968" cy="5544616"/>
          </a:xfrm>
        </p:spPr>
        <p:txBody>
          <a:bodyPr>
            <a:noAutofit/>
          </a:bodyPr>
          <a:lstStyle/>
          <a:p>
            <a:pPr marL="0" indent="0" algn="just">
              <a:buNone/>
            </a:pPr>
            <a:r>
              <a:rPr lang="tr-TR" dirty="0">
                <a:solidFill>
                  <a:srgbClr val="FFC000"/>
                </a:solidFill>
              </a:rPr>
              <a:t>Etkinliğin planlanması ve yürütülmesinde dikkat edilmesi gereken bazı noktalar:</a:t>
            </a:r>
          </a:p>
          <a:p>
            <a:pPr algn="just">
              <a:buFontTx/>
              <a:buChar char="-"/>
            </a:pPr>
            <a:r>
              <a:rPr lang="tr-TR" dirty="0">
                <a:solidFill>
                  <a:srgbClr val="FFC000"/>
                </a:solidFill>
              </a:rPr>
              <a:t>Tarihin belirlenmesi; </a:t>
            </a:r>
            <a:r>
              <a:rPr lang="tr-TR" dirty="0">
                <a:solidFill>
                  <a:srgbClr val="FFFFFF"/>
                </a:solidFill>
              </a:rPr>
              <a:t>aynı tarihte önceden belirlenmiş önemli bir etkinliğin düzenlenip düzenlenmediğinin kontrol edilmesi gerekir.</a:t>
            </a:r>
          </a:p>
          <a:p>
            <a:pPr algn="just">
              <a:buFontTx/>
              <a:buChar char="-"/>
            </a:pPr>
            <a:r>
              <a:rPr lang="tr-TR" dirty="0">
                <a:solidFill>
                  <a:srgbClr val="FFC000"/>
                </a:solidFill>
              </a:rPr>
              <a:t>Konu ve konuşmacıların seçimi; </a:t>
            </a:r>
            <a:r>
              <a:rPr lang="tr-TR" dirty="0">
                <a:solidFill>
                  <a:srgbClr val="FFFFFF"/>
                </a:solidFill>
              </a:rPr>
              <a:t>planlanan etkinlik bir konferans veya toplantı türünde ise konuşmacılar ile konunun belirlenmesi önemlidir. Çünkü hedef kitlenin ilgisi üzerinde bir konu seçildiğinde ya da hedef kitlenin takip ettiği bir konuk konuşmacı çağrıldığında katılım yükselir.</a:t>
            </a:r>
          </a:p>
          <a:p>
            <a:pPr algn="just">
              <a:buFontTx/>
              <a:buChar char="-"/>
            </a:pPr>
            <a:r>
              <a:rPr lang="tr-TR" dirty="0">
                <a:solidFill>
                  <a:srgbClr val="FFC000"/>
                </a:solidFill>
              </a:rPr>
              <a:t>Konuk listelerinin hazırlanması ve duyurulması; </a:t>
            </a:r>
            <a:r>
              <a:rPr lang="tr-TR" dirty="0">
                <a:solidFill>
                  <a:srgbClr val="FFFFFF"/>
                </a:solidFill>
              </a:rPr>
              <a:t>en zor işlerden biridir. Konuyla ilgili akademisyen, uzman, yerel ve ulusal çaptaki yüksek makamdakiler, milletvekilleri, parti temsilcileri, vb. protokolü oluşturan kesim gibi unsurlara dikkat edilerek hazırlanmalıdır.</a:t>
            </a:r>
          </a:p>
        </p:txBody>
      </p:sp>
    </p:spTree>
    <p:extLst>
      <p:ext uri="{BB962C8B-B14F-4D97-AF65-F5344CB8AC3E}">
        <p14:creationId xmlns:p14="http://schemas.microsoft.com/office/powerpoint/2010/main" val="4218758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836712"/>
            <a:ext cx="8712968" cy="5616624"/>
          </a:xfrm>
        </p:spPr>
        <p:txBody>
          <a:bodyPr>
            <a:noAutofit/>
          </a:bodyPr>
          <a:lstStyle/>
          <a:p>
            <a:pPr algn="just">
              <a:buFontTx/>
              <a:buChar char="-"/>
            </a:pPr>
            <a:r>
              <a:rPr lang="tr-TR" dirty="0">
                <a:solidFill>
                  <a:srgbClr val="FFC000"/>
                </a:solidFill>
              </a:rPr>
              <a:t>Basın davetiyelerinin hazırlanması ve duyurulması; </a:t>
            </a:r>
            <a:r>
              <a:rPr lang="tr-TR" dirty="0">
                <a:solidFill>
                  <a:srgbClr val="FFFFFF"/>
                </a:solidFill>
              </a:rPr>
              <a:t>öncelikle davet için davetiye basılıp basılmayacağına karar verilmelidir. Davetiye yerine kullanılması düşünülen araçlar belirlenmelidir. Ayrıca davet mesajının içeriği oluşturulmalıdır. Ayrıntı verilmesi gerekiyorsa verilmelidir.</a:t>
            </a:r>
          </a:p>
          <a:p>
            <a:pPr algn="just">
              <a:buFontTx/>
              <a:buChar char="-"/>
            </a:pPr>
            <a:r>
              <a:rPr lang="tr-TR" dirty="0">
                <a:solidFill>
                  <a:srgbClr val="FFC000"/>
                </a:solidFill>
              </a:rPr>
              <a:t>Rezervasyonlar; </a:t>
            </a:r>
            <a:r>
              <a:rPr lang="tr-TR" dirty="0">
                <a:solidFill>
                  <a:srgbClr val="FFFFFF"/>
                </a:solidFill>
              </a:rPr>
              <a:t>otel, restoran, toplantı yeri gibi önceden ve zamanında yapılması gereken işlemler ihmal edilmemelidir.</a:t>
            </a:r>
          </a:p>
          <a:p>
            <a:pPr algn="just">
              <a:buFontTx/>
              <a:buChar char="-"/>
            </a:pPr>
            <a:r>
              <a:rPr lang="tr-TR" dirty="0">
                <a:solidFill>
                  <a:srgbClr val="FFC000"/>
                </a:solidFill>
              </a:rPr>
              <a:t>Bastırılacak materyaller; </a:t>
            </a:r>
            <a:r>
              <a:rPr lang="tr-TR" dirty="0">
                <a:solidFill>
                  <a:srgbClr val="FFFFFF"/>
                </a:solidFill>
              </a:rPr>
              <a:t>davetiye, el kitapçıkları, program metinleri, rehberlerin, haritaların, kurumun tarihçesi gibi şeyler önceden belirlenmeli ve ona göre bütçe ayrılmalıdır.</a:t>
            </a:r>
          </a:p>
          <a:p>
            <a:pPr algn="just">
              <a:buFontTx/>
              <a:buChar char="-"/>
            </a:pPr>
            <a:r>
              <a:rPr lang="tr-TR" dirty="0">
                <a:solidFill>
                  <a:srgbClr val="FFC000"/>
                </a:solidFill>
              </a:rPr>
              <a:t>Konuşma metinleri; </a:t>
            </a:r>
            <a:r>
              <a:rPr lang="tr-TR" dirty="0">
                <a:solidFill>
                  <a:srgbClr val="FFFFFF"/>
                </a:solidFill>
              </a:rPr>
              <a:t>etkinlikte konuşacak kuruluş yöneticisinin vereceği mesajlara yönelik metnin hazırlanması önemlidir. Bunun için halkla ilişkiler uzmanları görevlendirilir. Ayrıca yabancı konuklar için çeviri gerekiyor ise tercümanla anında tercüme yapılması sağlanmalıdır.</a:t>
            </a:r>
          </a:p>
        </p:txBody>
      </p:sp>
    </p:spTree>
    <p:extLst>
      <p:ext uri="{BB962C8B-B14F-4D97-AF65-F5344CB8AC3E}">
        <p14:creationId xmlns:p14="http://schemas.microsoft.com/office/powerpoint/2010/main" val="4203170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6380D7E-583D-45C4-90C1-371970302CF0}"/>
              </a:ext>
            </a:extLst>
          </p:cNvPr>
          <p:cNvSpPr>
            <a:spLocks noGrp="1"/>
          </p:cNvSpPr>
          <p:nvPr>
            <p:ph idx="1"/>
          </p:nvPr>
        </p:nvSpPr>
        <p:spPr>
          <a:xfrm>
            <a:off x="685800" y="980728"/>
            <a:ext cx="7764463" cy="5256584"/>
          </a:xfrm>
        </p:spPr>
        <p:txBody>
          <a:bodyPr>
            <a:normAutofit lnSpcReduction="10000"/>
          </a:bodyPr>
          <a:lstStyle/>
          <a:p>
            <a:pPr algn="just">
              <a:buFontTx/>
              <a:buChar char="-"/>
            </a:pPr>
            <a:r>
              <a:rPr lang="tr-TR" dirty="0">
                <a:solidFill>
                  <a:srgbClr val="FFC000"/>
                </a:solidFill>
              </a:rPr>
              <a:t>Protokol düzeni; </a:t>
            </a:r>
            <a:r>
              <a:rPr lang="tr-TR" dirty="0">
                <a:solidFill>
                  <a:srgbClr val="FFFFFF"/>
                </a:solidFill>
              </a:rPr>
              <a:t>üst düzey yetkililer, kıdemli personel ve diğer personel gibi hem taktim hem de oturma düzeni açısından işlerin organize edilmesidir.</a:t>
            </a:r>
          </a:p>
          <a:p>
            <a:pPr algn="just">
              <a:buFontTx/>
              <a:buChar char="-"/>
            </a:pPr>
            <a:r>
              <a:rPr lang="tr-TR" dirty="0">
                <a:solidFill>
                  <a:srgbClr val="FFC000"/>
                </a:solidFill>
              </a:rPr>
              <a:t>Özel gösteriler ve teşhir programlarının planlanması; </a:t>
            </a:r>
            <a:r>
              <a:rPr lang="tr-TR" dirty="0">
                <a:solidFill>
                  <a:srgbClr val="FFFFFF"/>
                </a:solidFill>
              </a:rPr>
              <a:t>program içerisinde amaca ve hedef kitleye göre gösteri ve düzenlemelerin yapılması gerekir.</a:t>
            </a:r>
          </a:p>
          <a:p>
            <a:pPr algn="just">
              <a:buFontTx/>
              <a:buChar char="-"/>
            </a:pPr>
            <a:r>
              <a:rPr lang="tr-TR" dirty="0">
                <a:solidFill>
                  <a:srgbClr val="FFC000"/>
                </a:solidFill>
              </a:rPr>
              <a:t>Ayrıntıların organize edilmesi; </a:t>
            </a:r>
            <a:r>
              <a:rPr lang="tr-TR" dirty="0">
                <a:solidFill>
                  <a:srgbClr val="FFFFFF"/>
                </a:solidFill>
              </a:rPr>
              <a:t>mekanın çeşitli yerlerine, kapı girişlerine ve masalara yerleştirilecek çiçek buketleri, ziyaret defterleri ve diğer ayrıntıların atlanmadan düşünülmesi gerekir.</a:t>
            </a:r>
          </a:p>
          <a:p>
            <a:pPr algn="just">
              <a:buFontTx/>
              <a:buChar char="-"/>
            </a:pPr>
            <a:r>
              <a:rPr lang="tr-TR" dirty="0">
                <a:solidFill>
                  <a:srgbClr val="FFC000"/>
                </a:solidFill>
              </a:rPr>
              <a:t>Organizasyonun kontrolü; </a:t>
            </a:r>
            <a:r>
              <a:rPr lang="tr-TR" dirty="0">
                <a:solidFill>
                  <a:srgbClr val="FFFFFF"/>
                </a:solidFill>
              </a:rPr>
              <a:t>etkinlikte görev alanlardan organizasyon çerçevesindeki her şey kontrol edilmeli ve çıkabilecek aksaklıklar düşünülerek tedbirlerin alınması gerekir.</a:t>
            </a:r>
          </a:p>
          <a:p>
            <a:endParaRPr lang="tr-TR" dirty="0"/>
          </a:p>
        </p:txBody>
      </p:sp>
    </p:spTree>
    <p:extLst>
      <p:ext uri="{BB962C8B-B14F-4D97-AF65-F5344CB8AC3E}">
        <p14:creationId xmlns:p14="http://schemas.microsoft.com/office/powerpoint/2010/main" val="307364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C000"/>
                </a:solidFill>
              </a:rPr>
              <a:t>Fuar Nedir?</a:t>
            </a:r>
          </a:p>
        </p:txBody>
      </p:sp>
      <p:sp>
        <p:nvSpPr>
          <p:cNvPr id="3" name="İçerik Yer Tutucusu 2"/>
          <p:cNvSpPr>
            <a:spLocks noGrp="1"/>
          </p:cNvSpPr>
          <p:nvPr>
            <p:ph idx="1"/>
          </p:nvPr>
        </p:nvSpPr>
        <p:spPr>
          <a:xfrm>
            <a:off x="685800" y="2492896"/>
            <a:ext cx="7764463" cy="3298304"/>
          </a:xfrm>
        </p:spPr>
        <p:txBody>
          <a:bodyPr/>
          <a:lstStyle/>
          <a:p>
            <a:pPr marL="0" indent="0" algn="just">
              <a:buNone/>
            </a:pPr>
            <a:r>
              <a:rPr lang="tr-TR" dirty="0">
                <a:solidFill>
                  <a:srgbClr val="FFFFFF"/>
                </a:solidFill>
              </a:rPr>
              <a:t>Fuar, ticaretle ilgili ürün ya da hizmetlerin, teknolojik gelişmelerin, bilgi ve yeniliklerin tanıtımı, pazar bulunabilmesi ve satın alınabilmesi, teknik iş birliği, geleceğe yönelik ticari ilişki kurulması ve geliştirilmesi için, belirli bir takvime bağlı olarak, düzenli aralıklarla genellikle de aynı yerlerde gerçekleştirilen bir tanıtım etkinliğidir(Özmen, 2013: 159).</a:t>
            </a:r>
          </a:p>
        </p:txBody>
      </p:sp>
    </p:spTree>
    <p:extLst>
      <p:ext uri="{BB962C8B-B14F-4D97-AF65-F5344CB8AC3E}">
        <p14:creationId xmlns:p14="http://schemas.microsoft.com/office/powerpoint/2010/main" val="22948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6380D7E-583D-45C4-90C1-371970302CF0}"/>
              </a:ext>
            </a:extLst>
          </p:cNvPr>
          <p:cNvSpPr>
            <a:spLocks noGrp="1"/>
          </p:cNvSpPr>
          <p:nvPr>
            <p:ph idx="1"/>
          </p:nvPr>
        </p:nvSpPr>
        <p:spPr>
          <a:xfrm>
            <a:off x="685800" y="1772816"/>
            <a:ext cx="7764463" cy="4464496"/>
          </a:xfrm>
        </p:spPr>
        <p:txBody>
          <a:bodyPr>
            <a:normAutofit/>
          </a:bodyPr>
          <a:lstStyle/>
          <a:p>
            <a:pPr algn="just">
              <a:buFontTx/>
              <a:buChar char="-"/>
            </a:pPr>
            <a:r>
              <a:rPr lang="tr-TR" dirty="0">
                <a:solidFill>
                  <a:srgbClr val="FFC000"/>
                </a:solidFill>
              </a:rPr>
              <a:t>Dekor; </a:t>
            </a:r>
            <a:r>
              <a:rPr lang="tr-TR" dirty="0">
                <a:solidFill>
                  <a:srgbClr val="FFFFFF"/>
                </a:solidFill>
              </a:rPr>
              <a:t>sadece organizasyonun yapılacağı yer açısından değil, çalışanlardan  sahneye hatta ortamın rahat ve göz alıcı oluşuna kadar pek çok şeyi kapsar. Bunların hepsinin düzenlenmesidir.</a:t>
            </a:r>
          </a:p>
          <a:p>
            <a:pPr algn="just">
              <a:buFontTx/>
              <a:buChar char="-"/>
            </a:pPr>
            <a:r>
              <a:rPr lang="tr-TR" dirty="0">
                <a:solidFill>
                  <a:srgbClr val="FFC000"/>
                </a:solidFill>
              </a:rPr>
              <a:t>Ulaşım; </a:t>
            </a:r>
            <a:r>
              <a:rPr lang="tr-TR" dirty="0">
                <a:solidFill>
                  <a:srgbClr val="FFFFFF"/>
                </a:solidFill>
              </a:rPr>
              <a:t>etkinliğe ulaşımın sağlanması gerekir. Bunun için olanaklar oluşturulmalı ve düzenlenmelidir.</a:t>
            </a:r>
          </a:p>
          <a:p>
            <a:pPr algn="just">
              <a:buFontTx/>
              <a:buChar char="-"/>
            </a:pPr>
            <a:r>
              <a:rPr lang="tr-TR" dirty="0">
                <a:solidFill>
                  <a:srgbClr val="FFC000"/>
                </a:solidFill>
              </a:rPr>
              <a:t>İkram; </a:t>
            </a:r>
            <a:r>
              <a:rPr lang="tr-TR" dirty="0">
                <a:solidFill>
                  <a:srgbClr val="FFFFFF"/>
                </a:solidFill>
              </a:rPr>
              <a:t>etkinlikte sunulacak ikramlıklar belirlenmeli ve bunların nasıl verileceği, protokol düzenlemesi gerekiyorsa yapılmalıdır.</a:t>
            </a:r>
          </a:p>
          <a:p>
            <a:endParaRPr lang="tr-TR" dirty="0"/>
          </a:p>
        </p:txBody>
      </p:sp>
    </p:spTree>
    <p:extLst>
      <p:ext uri="{BB962C8B-B14F-4D97-AF65-F5344CB8AC3E}">
        <p14:creationId xmlns:p14="http://schemas.microsoft.com/office/powerpoint/2010/main" val="1549672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7551" y="188640"/>
            <a:ext cx="8640960" cy="1325563"/>
          </a:xfrm>
        </p:spPr>
        <p:txBody>
          <a:bodyPr>
            <a:normAutofit/>
          </a:bodyPr>
          <a:lstStyle/>
          <a:p>
            <a:r>
              <a:rPr lang="tr-TR" sz="3200" dirty="0">
                <a:solidFill>
                  <a:srgbClr val="FFC000"/>
                </a:solidFill>
              </a:rPr>
              <a:t>E-Pazarlama (Okumuş, B.T.: 226-233)</a:t>
            </a:r>
          </a:p>
        </p:txBody>
      </p:sp>
      <p:sp>
        <p:nvSpPr>
          <p:cNvPr id="3" name="İçerik Yer Tutucusu 2"/>
          <p:cNvSpPr>
            <a:spLocks noGrp="1"/>
          </p:cNvSpPr>
          <p:nvPr>
            <p:ph idx="1"/>
          </p:nvPr>
        </p:nvSpPr>
        <p:spPr>
          <a:xfrm>
            <a:off x="467544" y="2420888"/>
            <a:ext cx="8420967" cy="2471564"/>
          </a:xfrm>
        </p:spPr>
        <p:txBody>
          <a:bodyPr>
            <a:noAutofit/>
          </a:bodyPr>
          <a:lstStyle/>
          <a:p>
            <a:pPr marL="0" indent="0" algn="just">
              <a:buNone/>
            </a:pPr>
            <a:r>
              <a:rPr lang="tr-TR" dirty="0">
                <a:solidFill>
                  <a:srgbClr val="FFFFFF"/>
                </a:solidFill>
              </a:rPr>
              <a:t>Amerikan E-Pazarlama Birliği’nce elektronik pazarlama, </a:t>
            </a:r>
            <a:r>
              <a:rPr lang="tr-TR" dirty="0">
                <a:solidFill>
                  <a:srgbClr val="FFC000"/>
                </a:solidFill>
              </a:rPr>
              <a:t>“</a:t>
            </a:r>
            <a:r>
              <a:rPr lang="tr-TR" b="1" dirty="0">
                <a:solidFill>
                  <a:srgbClr val="FFC000"/>
                </a:solidFill>
              </a:rPr>
              <a:t>bir web sitesi adresi içeren her türlü pazarlama çabası</a:t>
            </a:r>
            <a:r>
              <a:rPr lang="tr-TR" dirty="0">
                <a:solidFill>
                  <a:srgbClr val="FFC000"/>
                </a:solidFill>
              </a:rPr>
              <a:t>”</a:t>
            </a:r>
            <a:r>
              <a:rPr lang="tr-TR" dirty="0">
                <a:solidFill>
                  <a:srgbClr val="FFFFFF"/>
                </a:solidFill>
              </a:rPr>
              <a:t> olarak tanımlanmış ve bu çabalar, doğrudan posta programlarından magazin reklamlarına, radyodan işletme kartlarına kadar çok geniş bir alanı ifade eder. Elektronik pazarlamanın özellikleri ise;</a:t>
            </a:r>
          </a:p>
          <a:p>
            <a:endParaRPr lang="tr-TR" sz="1600" dirty="0"/>
          </a:p>
        </p:txBody>
      </p:sp>
    </p:spTree>
    <p:extLst>
      <p:ext uri="{BB962C8B-B14F-4D97-AF65-F5344CB8AC3E}">
        <p14:creationId xmlns:p14="http://schemas.microsoft.com/office/powerpoint/2010/main" val="937066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7551" y="188640"/>
            <a:ext cx="8640960" cy="1325563"/>
          </a:xfrm>
        </p:spPr>
        <p:txBody>
          <a:bodyPr>
            <a:normAutofit/>
          </a:bodyPr>
          <a:lstStyle/>
          <a:p>
            <a:r>
              <a:rPr lang="tr-TR" sz="3200" dirty="0">
                <a:solidFill>
                  <a:srgbClr val="FFC000"/>
                </a:solidFill>
              </a:rPr>
              <a:t>E-Pazarlama (Okumuş, B.T.: 226-233)</a:t>
            </a:r>
          </a:p>
        </p:txBody>
      </p:sp>
      <p:sp>
        <p:nvSpPr>
          <p:cNvPr id="3" name="İçerik Yer Tutucusu 2"/>
          <p:cNvSpPr>
            <a:spLocks noGrp="1"/>
          </p:cNvSpPr>
          <p:nvPr>
            <p:ph idx="1"/>
          </p:nvPr>
        </p:nvSpPr>
        <p:spPr>
          <a:xfrm>
            <a:off x="107504" y="1196752"/>
            <a:ext cx="8781007" cy="3695700"/>
          </a:xfrm>
        </p:spPr>
        <p:txBody>
          <a:bodyPr>
            <a:noAutofit/>
          </a:bodyPr>
          <a:lstStyle/>
          <a:p>
            <a:endParaRPr lang="tr-TR" sz="1600" dirty="0"/>
          </a:p>
          <a:p>
            <a:pPr algn="just"/>
            <a:r>
              <a:rPr lang="tr-TR" b="1" dirty="0">
                <a:solidFill>
                  <a:srgbClr val="FFC000"/>
                </a:solidFill>
              </a:rPr>
              <a:t>Kişiye özel üretim: </a:t>
            </a:r>
            <a:r>
              <a:rPr lang="tr-TR" dirty="0">
                <a:solidFill>
                  <a:srgbClr val="FFFFFF"/>
                </a:solidFill>
              </a:rPr>
              <a:t>İnternet yoluyla, müşterilerin kişisel istekleri en kısa zamanda öğrenilmekte ve buna uygun mal ve hizmetler sunulmaktadır. </a:t>
            </a:r>
          </a:p>
          <a:p>
            <a:pPr algn="just"/>
            <a:r>
              <a:rPr lang="tr-TR" b="1" dirty="0">
                <a:solidFill>
                  <a:srgbClr val="FFC000"/>
                </a:solidFill>
              </a:rPr>
              <a:t>Zengin içerik: </a:t>
            </a:r>
            <a:r>
              <a:rPr lang="tr-TR" dirty="0">
                <a:solidFill>
                  <a:srgbClr val="FFFFFF"/>
                </a:solidFill>
              </a:rPr>
              <a:t>Elektronik Pazarlamada klasik pazarlamada kullanılması oldukça güç olan video, ses, grafik, animasyon gibi araçların hepsini aynı anda ve bir arada kullanma imkânı bulunmaktadır. </a:t>
            </a:r>
          </a:p>
          <a:p>
            <a:pPr algn="just"/>
            <a:r>
              <a:rPr lang="tr-TR" b="1" dirty="0">
                <a:solidFill>
                  <a:srgbClr val="FFC000"/>
                </a:solidFill>
              </a:rPr>
              <a:t>E-tedarik sistemi: </a:t>
            </a:r>
            <a:r>
              <a:rPr lang="tr-TR" dirty="0">
                <a:solidFill>
                  <a:srgbClr val="FFFFFF"/>
                </a:solidFill>
              </a:rPr>
              <a:t>Mal veya hizmetlerin tüketicilere akışı için mağaza, işyeri, büro ve benzeri mekânlara daha az ihtiyaç duyulmaktadır. </a:t>
            </a:r>
          </a:p>
          <a:p>
            <a:pPr algn="just"/>
            <a:r>
              <a:rPr lang="tr-TR" b="1" dirty="0">
                <a:solidFill>
                  <a:srgbClr val="FFC000"/>
                </a:solidFill>
              </a:rPr>
              <a:t>E-Reklam: </a:t>
            </a:r>
            <a:r>
              <a:rPr lang="tr-TR" dirty="0">
                <a:solidFill>
                  <a:srgbClr val="FFFFFF"/>
                </a:solidFill>
              </a:rPr>
              <a:t>Klasik tutundurma araçları olan kişisel satış, satış geliştirme gibi faaliyetler giderek daha az kullanılır hâle gelmektedir. </a:t>
            </a:r>
          </a:p>
        </p:txBody>
      </p:sp>
    </p:spTree>
    <p:extLst>
      <p:ext uri="{BB962C8B-B14F-4D97-AF65-F5344CB8AC3E}">
        <p14:creationId xmlns:p14="http://schemas.microsoft.com/office/powerpoint/2010/main" val="862120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0126807-219C-47DD-923A-585458EDBA44}"/>
              </a:ext>
            </a:extLst>
          </p:cNvPr>
          <p:cNvSpPr>
            <a:spLocks noGrp="1"/>
          </p:cNvSpPr>
          <p:nvPr>
            <p:ph idx="1"/>
          </p:nvPr>
        </p:nvSpPr>
        <p:spPr>
          <a:xfrm>
            <a:off x="251520" y="1340768"/>
            <a:ext cx="8198743" cy="5040560"/>
          </a:xfrm>
        </p:spPr>
        <p:txBody>
          <a:bodyPr>
            <a:normAutofit fontScale="92500" lnSpcReduction="20000"/>
          </a:bodyPr>
          <a:lstStyle/>
          <a:p>
            <a:pPr algn="just"/>
            <a:r>
              <a:rPr lang="tr-TR" sz="2200" b="1" dirty="0">
                <a:solidFill>
                  <a:srgbClr val="FFC000"/>
                </a:solidFill>
              </a:rPr>
              <a:t>E-pazar araştırması: </a:t>
            </a:r>
            <a:r>
              <a:rPr lang="tr-TR" sz="2200" dirty="0">
                <a:solidFill>
                  <a:srgbClr val="FFFFFF"/>
                </a:solidFill>
              </a:rPr>
              <a:t>Pazar ve pazarlama araştırmalarında var olan zaman ve mekân sorunu ortadan kalkmakta, çok büyük çapta araştırmalar çok kısa zaman ve düşük maliyetle gerçekleştirilebilmektedir. </a:t>
            </a:r>
          </a:p>
          <a:p>
            <a:pPr algn="just"/>
            <a:r>
              <a:rPr lang="tr-TR" sz="2200" b="1" dirty="0">
                <a:solidFill>
                  <a:srgbClr val="FFC000"/>
                </a:solidFill>
              </a:rPr>
              <a:t>E-müşteri ilişkileri: </a:t>
            </a:r>
            <a:r>
              <a:rPr lang="tr-TR" sz="2200" dirty="0">
                <a:solidFill>
                  <a:srgbClr val="FFFFFF"/>
                </a:solidFill>
              </a:rPr>
              <a:t>Elektronik Pazarlama sayesinde, müşteri ilişkileri de basitleşmekte ve nitelik değiştirmektedir. Veri tabanına dayalı müşteri ilişkileri yazılımları sayesinde daha hızlı ve daha etkin müşteri ilişkileri uygulanabilmektedir. Bu yolla pazardan geri bilgi akışının elde edilmesi çok kolay bir şekilde sağlanmaktadır. </a:t>
            </a:r>
          </a:p>
          <a:p>
            <a:pPr algn="just"/>
            <a:r>
              <a:rPr lang="tr-TR" sz="2200" b="1" dirty="0">
                <a:solidFill>
                  <a:srgbClr val="FFC000"/>
                </a:solidFill>
              </a:rPr>
              <a:t>E-iletişim:</a:t>
            </a:r>
            <a:r>
              <a:rPr lang="tr-TR" sz="2200" b="1" dirty="0">
                <a:solidFill>
                  <a:srgbClr val="FFFFFF"/>
                </a:solidFill>
              </a:rPr>
              <a:t> </a:t>
            </a:r>
            <a:r>
              <a:rPr lang="tr-TR" sz="2200" dirty="0">
                <a:solidFill>
                  <a:srgbClr val="FFFFFF"/>
                </a:solidFill>
              </a:rPr>
              <a:t>İşletme içi iletişim, işletme dışı iletişim kadar önemlidir. İnternet aracılığıyla iç ve dış iletişim hem daha hızlı hem de düşük maliyetli olmaktadır. </a:t>
            </a:r>
          </a:p>
          <a:p>
            <a:pPr marL="0" indent="0" algn="just">
              <a:buNone/>
            </a:pPr>
            <a:r>
              <a:rPr lang="tr-TR" sz="2200" dirty="0">
                <a:solidFill>
                  <a:srgbClr val="FFFFFF"/>
                </a:solidFill>
              </a:rPr>
              <a:t> </a:t>
            </a:r>
          </a:p>
          <a:p>
            <a:endParaRPr lang="tr-TR" dirty="0"/>
          </a:p>
        </p:txBody>
      </p:sp>
    </p:spTree>
    <p:extLst>
      <p:ext uri="{BB962C8B-B14F-4D97-AF65-F5344CB8AC3E}">
        <p14:creationId xmlns:p14="http://schemas.microsoft.com/office/powerpoint/2010/main" val="3037008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76664"/>
          </a:xfrm>
        </p:spPr>
        <p:txBody>
          <a:bodyPr>
            <a:normAutofit/>
          </a:bodyPr>
          <a:lstStyle/>
          <a:p>
            <a:pPr marL="0" indent="0" algn="just">
              <a:buNone/>
            </a:pPr>
            <a:r>
              <a:rPr lang="tr-TR" dirty="0">
                <a:solidFill>
                  <a:srgbClr val="FFFFFF"/>
                </a:solidFill>
              </a:rPr>
              <a:t>İşletmelerin tutundurma faaliyetlerini internet ortamında gerçekleştirme olanağına sahip olmaları, bu mecranın online olarak müşterileri ile temas kurularak anında kişisel satış yapabilmesini sağlamaktadır. </a:t>
            </a:r>
          </a:p>
          <a:p>
            <a:pPr marL="0" indent="0" algn="just">
              <a:buNone/>
            </a:pPr>
            <a:r>
              <a:rPr lang="tr-TR" dirty="0">
                <a:solidFill>
                  <a:srgbClr val="FFFFFF"/>
                </a:solidFill>
              </a:rPr>
              <a:t>Böylelikle işletmeler, mesafe, zaman ve ulaşım maliyetlerinden kurtulabilmektedir. </a:t>
            </a:r>
          </a:p>
          <a:p>
            <a:pPr marL="0" indent="0" algn="just">
              <a:buNone/>
            </a:pPr>
            <a:r>
              <a:rPr lang="tr-TR" dirty="0">
                <a:solidFill>
                  <a:srgbClr val="FFFFFF"/>
                </a:solidFill>
              </a:rPr>
              <a:t>Ayrıca işletmeler oluşturdukları web siteleri aracılığıyla müşterilerine bilgi sunmakta ve eğlendirmek suretiyle hedef kitleleri ile etkileşime geçerek ürün ve hizmetlerini tutundurma faaliyetinde bulunabilmektedir. </a:t>
            </a:r>
          </a:p>
          <a:p>
            <a:pPr marL="0" indent="0" algn="just">
              <a:buNone/>
            </a:pPr>
            <a:r>
              <a:rPr lang="tr-TR" dirty="0">
                <a:solidFill>
                  <a:srgbClr val="FFFFFF"/>
                </a:solidFill>
              </a:rPr>
              <a:t>Tutundurma yani pazarlama iletişimi bileşenlerinden bir diğeri olan satış tutundurma ise genellikle işletme müşterilerini internet kullanımına teşvik ettiği gibi çekilişler, ikramiyeler ve demolar (tanıtım diski) gibi  bu kapsamda faaliyetler gerçekleştirilmektedir. </a:t>
            </a:r>
          </a:p>
          <a:p>
            <a:endParaRPr lang="tr-TR" dirty="0"/>
          </a:p>
        </p:txBody>
      </p:sp>
    </p:spTree>
    <p:extLst>
      <p:ext uri="{BB962C8B-B14F-4D97-AF65-F5344CB8AC3E}">
        <p14:creationId xmlns:p14="http://schemas.microsoft.com/office/powerpoint/2010/main" val="1917240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8229600" cy="4968552"/>
          </a:xfrm>
        </p:spPr>
        <p:txBody>
          <a:bodyPr>
            <a:normAutofit/>
          </a:bodyPr>
          <a:lstStyle/>
          <a:p>
            <a:pPr marL="0" indent="0" algn="just">
              <a:buNone/>
            </a:pPr>
            <a:r>
              <a:rPr lang="tr-TR" dirty="0">
                <a:solidFill>
                  <a:srgbClr val="FFC000"/>
                </a:solidFill>
              </a:rPr>
              <a:t>Genel olarak e-pazarlama faaliyetlerinde kullanılan mecralar;</a:t>
            </a:r>
          </a:p>
          <a:p>
            <a:pPr algn="just"/>
            <a:endParaRPr lang="tr-TR" dirty="0">
              <a:solidFill>
                <a:srgbClr val="FFFFFF"/>
              </a:solidFill>
            </a:endParaRPr>
          </a:p>
          <a:p>
            <a:pPr algn="just"/>
            <a:r>
              <a:rPr lang="tr-TR" dirty="0">
                <a:solidFill>
                  <a:srgbClr val="FFFFFF"/>
                </a:solidFill>
              </a:rPr>
              <a:t>İnternet reklamları (Banner vs.) </a:t>
            </a:r>
          </a:p>
          <a:p>
            <a:pPr algn="just"/>
            <a:r>
              <a:rPr lang="tr-TR" dirty="0">
                <a:solidFill>
                  <a:srgbClr val="FFFFFF"/>
                </a:solidFill>
              </a:rPr>
              <a:t>Arama motorları </a:t>
            </a:r>
          </a:p>
          <a:p>
            <a:pPr algn="just"/>
            <a:r>
              <a:rPr lang="tr-TR" dirty="0">
                <a:solidFill>
                  <a:srgbClr val="FFFFFF"/>
                </a:solidFill>
              </a:rPr>
              <a:t>Web siteleri </a:t>
            </a:r>
          </a:p>
          <a:p>
            <a:pPr algn="just"/>
            <a:r>
              <a:rPr lang="tr-TR" dirty="0">
                <a:solidFill>
                  <a:srgbClr val="FFFFFF"/>
                </a:solidFill>
              </a:rPr>
              <a:t>Bağlılık, referans ve üyelik programları </a:t>
            </a:r>
          </a:p>
          <a:p>
            <a:pPr algn="just"/>
            <a:r>
              <a:rPr lang="tr-TR" dirty="0">
                <a:solidFill>
                  <a:srgbClr val="FFFFFF"/>
                </a:solidFill>
              </a:rPr>
              <a:t>E-Posta </a:t>
            </a:r>
          </a:p>
          <a:p>
            <a:pPr algn="just"/>
            <a:r>
              <a:rPr lang="tr-TR" dirty="0" err="1">
                <a:solidFill>
                  <a:srgbClr val="FFFFFF"/>
                </a:solidFill>
              </a:rPr>
              <a:t>Blog</a:t>
            </a:r>
            <a:r>
              <a:rPr lang="tr-TR" dirty="0">
                <a:solidFill>
                  <a:srgbClr val="FFFFFF"/>
                </a:solidFill>
              </a:rPr>
              <a:t> </a:t>
            </a:r>
            <a:r>
              <a:rPr lang="tr-TR" dirty="0" err="1">
                <a:solidFill>
                  <a:srgbClr val="FFFFFF"/>
                </a:solidFill>
              </a:rPr>
              <a:t>vb</a:t>
            </a:r>
            <a:r>
              <a:rPr lang="tr-TR" dirty="0">
                <a:solidFill>
                  <a:srgbClr val="FFFFFF"/>
                </a:solidFill>
              </a:rPr>
              <a:t>.’</a:t>
            </a:r>
            <a:r>
              <a:rPr lang="tr-TR" dirty="0" err="1">
                <a:solidFill>
                  <a:srgbClr val="FFFFFF"/>
                </a:solidFill>
              </a:rPr>
              <a:t>dir</a:t>
            </a:r>
            <a:r>
              <a:rPr lang="tr-TR" dirty="0">
                <a:solidFill>
                  <a:srgbClr val="FFFFFF"/>
                </a:solidFill>
              </a:rPr>
              <a:t>.</a:t>
            </a:r>
          </a:p>
        </p:txBody>
      </p:sp>
    </p:spTree>
    <p:extLst>
      <p:ext uri="{BB962C8B-B14F-4D97-AF65-F5344CB8AC3E}">
        <p14:creationId xmlns:p14="http://schemas.microsoft.com/office/powerpoint/2010/main" val="2391805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19559" y="260648"/>
            <a:ext cx="8496944" cy="1325563"/>
          </a:xfrm>
        </p:spPr>
        <p:txBody>
          <a:bodyPr>
            <a:normAutofit fontScale="90000"/>
          </a:bodyPr>
          <a:lstStyle/>
          <a:p>
            <a:r>
              <a:rPr lang="tr-TR" dirty="0">
                <a:solidFill>
                  <a:srgbClr val="FFC000"/>
                </a:solidFill>
              </a:rPr>
              <a:t>Sosyal Medya ve Sosyal Medya Pazarlaması(Okumuş, B.T.: 234-236)</a:t>
            </a:r>
          </a:p>
        </p:txBody>
      </p:sp>
      <p:sp>
        <p:nvSpPr>
          <p:cNvPr id="3" name="İçerik Yer Tutucusu 2"/>
          <p:cNvSpPr>
            <a:spLocks noGrp="1"/>
          </p:cNvSpPr>
          <p:nvPr>
            <p:ph idx="1"/>
          </p:nvPr>
        </p:nvSpPr>
        <p:spPr>
          <a:xfrm>
            <a:off x="467544" y="1484784"/>
            <a:ext cx="8348959" cy="4896544"/>
          </a:xfrm>
        </p:spPr>
        <p:txBody>
          <a:bodyPr>
            <a:normAutofit/>
          </a:bodyPr>
          <a:lstStyle/>
          <a:p>
            <a:pPr marL="0" indent="0" algn="just">
              <a:buNone/>
            </a:pPr>
            <a:r>
              <a:rPr lang="tr-TR" dirty="0">
                <a:solidFill>
                  <a:srgbClr val="FFFFFF"/>
                </a:solidFill>
              </a:rPr>
              <a:t>Sosyal medya; katılımcılarının online ortamlarda kendilerini ifade etme, iletişime geçme, gruplara katılma ve bu ortamlara fikir, yorum ve yayınlarıyla katkıda bulunma imkânı sağlayan sosyal içerikli web siteleridir. Sosyal medyanın bireylere sunduğu online ortamda kendilerini ifade etme ve tercihlerini ortaya koyma fırsatı, onu popüler yapmaktadır. </a:t>
            </a:r>
          </a:p>
          <a:p>
            <a:pPr marL="0" indent="0" algn="just">
              <a:buNone/>
            </a:pPr>
            <a:r>
              <a:rPr lang="tr-TR" dirty="0">
                <a:solidFill>
                  <a:srgbClr val="FFFFFF"/>
                </a:solidFill>
              </a:rPr>
              <a:t>Sosyal medya pazarlaması ise en yalın ifadeyle sosyal medya kanalları kullanılarak firma ve ürünlerinin tanıtımının yapılmasıdır. Başka bir deyişle sosyal medya pazarlaması; online ortamlarda doğrudan tüketicilere yönelik olarak gerçekleştirilen etkinliklerle, işletmeye ait ürün, hizmet ya da markanın itibarını, bilinilirliğini ve güvenilirliğini artırmak ve tanıtımını yapmaktır</a:t>
            </a:r>
          </a:p>
          <a:p>
            <a:pPr marL="0" indent="0">
              <a:buNone/>
            </a:pPr>
            <a:endParaRPr lang="tr-TR" dirty="0"/>
          </a:p>
        </p:txBody>
      </p:sp>
    </p:spTree>
    <p:extLst>
      <p:ext uri="{BB962C8B-B14F-4D97-AF65-F5344CB8AC3E}">
        <p14:creationId xmlns:p14="http://schemas.microsoft.com/office/powerpoint/2010/main" val="2498479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19559" y="260648"/>
            <a:ext cx="8496944" cy="1325563"/>
          </a:xfrm>
        </p:spPr>
        <p:txBody>
          <a:bodyPr>
            <a:normAutofit fontScale="90000"/>
          </a:bodyPr>
          <a:lstStyle/>
          <a:p>
            <a:r>
              <a:rPr lang="tr-TR" dirty="0">
                <a:solidFill>
                  <a:srgbClr val="FFC000"/>
                </a:solidFill>
              </a:rPr>
              <a:t>Sosyal Medya ve Sosyal Medya Pazarlaması(Okumuş, B.T.: 234-236)</a:t>
            </a:r>
          </a:p>
        </p:txBody>
      </p:sp>
      <p:sp>
        <p:nvSpPr>
          <p:cNvPr id="3" name="İçerik Yer Tutucusu 2"/>
          <p:cNvSpPr>
            <a:spLocks noGrp="1"/>
          </p:cNvSpPr>
          <p:nvPr>
            <p:ph idx="1"/>
          </p:nvPr>
        </p:nvSpPr>
        <p:spPr>
          <a:xfrm>
            <a:off x="467544" y="2420888"/>
            <a:ext cx="8348959" cy="3960440"/>
          </a:xfrm>
        </p:spPr>
        <p:txBody>
          <a:bodyPr>
            <a:normAutofit/>
          </a:bodyPr>
          <a:lstStyle/>
          <a:p>
            <a:pPr marL="0" indent="0" algn="just">
              <a:buNone/>
            </a:pPr>
            <a:r>
              <a:rPr lang="tr-TR" dirty="0">
                <a:solidFill>
                  <a:srgbClr val="FFC000"/>
                </a:solidFill>
              </a:rPr>
              <a:t>Sosyal medya pazarlamasının 5 temel amacı vardır: </a:t>
            </a:r>
          </a:p>
          <a:p>
            <a:pPr marL="0" indent="0" algn="just">
              <a:buNone/>
            </a:pPr>
            <a:r>
              <a:rPr lang="tr-TR" dirty="0">
                <a:solidFill>
                  <a:srgbClr val="FFFFFF"/>
                </a:solidFill>
              </a:rPr>
              <a:t>1) Müşterilerde marka farkındalığı oluşturma, </a:t>
            </a:r>
          </a:p>
          <a:p>
            <a:pPr marL="0" indent="0" algn="just">
              <a:buNone/>
            </a:pPr>
            <a:r>
              <a:rPr lang="tr-TR" dirty="0">
                <a:solidFill>
                  <a:srgbClr val="FFFFFF"/>
                </a:solidFill>
              </a:rPr>
              <a:t>2) Markayı takip eden kişi sayısını yükseltme, </a:t>
            </a:r>
          </a:p>
          <a:p>
            <a:pPr marL="0" indent="0" algn="just">
              <a:buNone/>
            </a:pPr>
            <a:r>
              <a:rPr lang="tr-TR" dirty="0">
                <a:solidFill>
                  <a:srgbClr val="FFFFFF"/>
                </a:solidFill>
              </a:rPr>
              <a:t>3) Markanın web sitesinde trafiği artırma, </a:t>
            </a:r>
          </a:p>
          <a:p>
            <a:pPr marL="0" indent="0" algn="just">
              <a:buNone/>
            </a:pPr>
            <a:r>
              <a:rPr lang="it-IT" dirty="0">
                <a:solidFill>
                  <a:srgbClr val="FFFFFF"/>
                </a:solidFill>
              </a:rPr>
              <a:t>4) İlgili linkleri web sitenize yönlendirme, </a:t>
            </a:r>
          </a:p>
          <a:p>
            <a:pPr marL="0" indent="0" algn="just">
              <a:buNone/>
            </a:pPr>
            <a:r>
              <a:rPr lang="tr-TR" dirty="0">
                <a:solidFill>
                  <a:srgbClr val="FFFFFF"/>
                </a:solidFill>
              </a:rPr>
              <a:t>5) Müşterilerle iletişimi tetikleme ve yürütme. </a:t>
            </a:r>
          </a:p>
          <a:p>
            <a:pPr marL="514350" indent="-514350" algn="just">
              <a:buAutoNum type="arabicParenR"/>
            </a:pPr>
            <a:endParaRPr lang="tr-TR" dirty="0">
              <a:solidFill>
                <a:srgbClr val="FFFFFF"/>
              </a:solidFill>
            </a:endParaRPr>
          </a:p>
          <a:p>
            <a:pPr marL="0" indent="0">
              <a:buNone/>
            </a:pPr>
            <a:endParaRPr lang="tr-TR" dirty="0"/>
          </a:p>
        </p:txBody>
      </p:sp>
    </p:spTree>
    <p:extLst>
      <p:ext uri="{BB962C8B-B14F-4D97-AF65-F5344CB8AC3E}">
        <p14:creationId xmlns:p14="http://schemas.microsoft.com/office/powerpoint/2010/main" val="1174709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268760"/>
            <a:ext cx="8424936" cy="4968552"/>
          </a:xfrm>
        </p:spPr>
        <p:txBody>
          <a:bodyPr>
            <a:normAutofit/>
          </a:bodyPr>
          <a:lstStyle/>
          <a:p>
            <a:pPr marL="0" indent="0" algn="just">
              <a:buNone/>
            </a:pPr>
            <a:r>
              <a:rPr lang="tr-TR" dirty="0">
                <a:solidFill>
                  <a:srgbClr val="FFFFFF"/>
                </a:solidFill>
              </a:rPr>
              <a:t>Pek çok sosyal medya aracı veya kanalı bulunmaktadır. </a:t>
            </a:r>
          </a:p>
          <a:p>
            <a:pPr marL="0" indent="0" algn="just">
              <a:buNone/>
            </a:pPr>
            <a:r>
              <a:rPr lang="tr-TR" dirty="0">
                <a:solidFill>
                  <a:srgbClr val="FFFFFF"/>
                </a:solidFill>
              </a:rPr>
              <a:t>Bunlar; Facebook, </a:t>
            </a:r>
            <a:r>
              <a:rPr lang="tr-TR" dirty="0" err="1">
                <a:solidFill>
                  <a:srgbClr val="FFFFFF"/>
                </a:solidFill>
              </a:rPr>
              <a:t>MySpace</a:t>
            </a:r>
            <a:r>
              <a:rPr lang="tr-TR" dirty="0">
                <a:solidFill>
                  <a:srgbClr val="FFFFFF"/>
                </a:solidFill>
              </a:rPr>
              <a:t>, Youtube, Twitter, Flickr, Wikipedia, </a:t>
            </a:r>
            <a:r>
              <a:rPr lang="tr-TR" dirty="0" err="1">
                <a:solidFill>
                  <a:srgbClr val="FFFFFF"/>
                </a:solidFill>
              </a:rPr>
              <a:t>vb</a:t>
            </a:r>
            <a:r>
              <a:rPr lang="tr-TR" dirty="0">
                <a:solidFill>
                  <a:srgbClr val="FFFFFF"/>
                </a:solidFill>
              </a:rPr>
              <a:t>.’</a:t>
            </a:r>
            <a:r>
              <a:rPr lang="tr-TR" dirty="0" err="1">
                <a:solidFill>
                  <a:srgbClr val="FFFFFF"/>
                </a:solidFill>
              </a:rPr>
              <a:t>dir</a:t>
            </a:r>
            <a:r>
              <a:rPr lang="tr-TR" dirty="0">
                <a:solidFill>
                  <a:srgbClr val="FFFFFF"/>
                </a:solidFill>
              </a:rPr>
              <a:t>.</a:t>
            </a:r>
          </a:p>
          <a:p>
            <a:pPr marL="0" indent="0" algn="just">
              <a:buNone/>
            </a:pPr>
            <a:r>
              <a:rPr lang="tr-TR" dirty="0">
                <a:solidFill>
                  <a:srgbClr val="FFC000"/>
                </a:solidFill>
              </a:rPr>
              <a:t>Sosyal medya araçları 5 grup altında sınıflandırılabilir. </a:t>
            </a:r>
          </a:p>
          <a:p>
            <a:pPr marL="0" indent="0" algn="just">
              <a:buNone/>
            </a:pPr>
            <a:r>
              <a:rPr lang="tr-TR" b="1" dirty="0">
                <a:solidFill>
                  <a:srgbClr val="FFFFFF"/>
                </a:solidFill>
              </a:rPr>
              <a:t>1) Sosyal haber siteleri; </a:t>
            </a:r>
            <a:r>
              <a:rPr lang="tr-TR" dirty="0" err="1">
                <a:solidFill>
                  <a:srgbClr val="FFFFFF"/>
                </a:solidFill>
              </a:rPr>
              <a:t>Digg</a:t>
            </a:r>
            <a:r>
              <a:rPr lang="tr-TR" dirty="0">
                <a:solidFill>
                  <a:srgbClr val="FFFFFF"/>
                </a:solidFill>
              </a:rPr>
              <a:t>, </a:t>
            </a:r>
            <a:r>
              <a:rPr lang="tr-TR" dirty="0" err="1">
                <a:solidFill>
                  <a:srgbClr val="FFFFFF"/>
                </a:solidFill>
              </a:rPr>
              <a:t>Reddit</a:t>
            </a:r>
            <a:r>
              <a:rPr lang="tr-TR" dirty="0">
                <a:solidFill>
                  <a:srgbClr val="FFFFFF"/>
                </a:solidFill>
              </a:rPr>
              <a:t>, </a:t>
            </a:r>
          </a:p>
          <a:p>
            <a:pPr marL="0" indent="0" algn="just">
              <a:buNone/>
            </a:pPr>
            <a:r>
              <a:rPr lang="tr-TR" b="1" dirty="0">
                <a:solidFill>
                  <a:srgbClr val="FFFFFF"/>
                </a:solidFill>
              </a:rPr>
              <a:t>2) Sosyal paylaşım siteleri; </a:t>
            </a:r>
            <a:r>
              <a:rPr lang="tr-TR" dirty="0" err="1">
                <a:solidFill>
                  <a:srgbClr val="FFFFFF"/>
                </a:solidFill>
              </a:rPr>
              <a:t>YouTube</a:t>
            </a:r>
            <a:r>
              <a:rPr lang="tr-TR" dirty="0">
                <a:solidFill>
                  <a:srgbClr val="FFFFFF"/>
                </a:solidFill>
              </a:rPr>
              <a:t>, </a:t>
            </a:r>
            <a:r>
              <a:rPr lang="tr-TR" dirty="0" err="1">
                <a:solidFill>
                  <a:srgbClr val="FFFFFF"/>
                </a:solidFill>
              </a:rPr>
              <a:t>Vimeo</a:t>
            </a:r>
            <a:r>
              <a:rPr lang="tr-TR" dirty="0">
                <a:solidFill>
                  <a:srgbClr val="FFFFFF"/>
                </a:solidFill>
              </a:rPr>
              <a:t>, </a:t>
            </a:r>
            <a:r>
              <a:rPr lang="tr-TR" dirty="0" err="1">
                <a:solidFill>
                  <a:srgbClr val="FFFFFF"/>
                </a:solidFill>
              </a:rPr>
              <a:t>Flicr</a:t>
            </a:r>
            <a:r>
              <a:rPr lang="tr-TR" dirty="0">
                <a:solidFill>
                  <a:srgbClr val="FFFFFF"/>
                </a:solidFill>
              </a:rPr>
              <a:t>, </a:t>
            </a:r>
          </a:p>
          <a:p>
            <a:pPr marL="0" indent="0" algn="just">
              <a:buNone/>
            </a:pPr>
            <a:r>
              <a:rPr lang="tr-TR" b="1" dirty="0">
                <a:solidFill>
                  <a:srgbClr val="FFFFFF"/>
                </a:solidFill>
              </a:rPr>
              <a:t>3) Sosyal ağ siteleri; </a:t>
            </a:r>
            <a:r>
              <a:rPr lang="tr-TR" dirty="0">
                <a:solidFill>
                  <a:srgbClr val="FFFFFF"/>
                </a:solidFill>
              </a:rPr>
              <a:t>Facebook, </a:t>
            </a:r>
            <a:r>
              <a:rPr lang="tr-TR" dirty="0" err="1">
                <a:solidFill>
                  <a:srgbClr val="FFFFFF"/>
                </a:solidFill>
              </a:rPr>
              <a:t>MySpace</a:t>
            </a:r>
            <a:r>
              <a:rPr lang="tr-TR" dirty="0">
                <a:solidFill>
                  <a:srgbClr val="FFFFFF"/>
                </a:solidFill>
              </a:rPr>
              <a:t>, </a:t>
            </a:r>
            <a:r>
              <a:rPr lang="tr-TR" dirty="0" err="1">
                <a:solidFill>
                  <a:srgbClr val="FFFFFF"/>
                </a:solidFill>
              </a:rPr>
              <a:t>mikroblogging</a:t>
            </a:r>
            <a:r>
              <a:rPr lang="tr-TR" dirty="0">
                <a:solidFill>
                  <a:srgbClr val="FFFFFF"/>
                </a:solidFill>
              </a:rPr>
              <a:t> olarak da adlandırılan </a:t>
            </a:r>
            <a:r>
              <a:rPr lang="tr-TR" dirty="0" err="1">
                <a:solidFill>
                  <a:srgbClr val="FFFFFF"/>
                </a:solidFill>
              </a:rPr>
              <a:t>Twitter</a:t>
            </a:r>
            <a:r>
              <a:rPr lang="tr-TR" dirty="0">
                <a:solidFill>
                  <a:srgbClr val="FFFFFF"/>
                </a:solidFill>
              </a:rPr>
              <a:t>, </a:t>
            </a:r>
            <a:r>
              <a:rPr lang="tr-TR" dirty="0" err="1">
                <a:solidFill>
                  <a:srgbClr val="FFFFFF"/>
                </a:solidFill>
              </a:rPr>
              <a:t>LinkedIn</a:t>
            </a:r>
            <a:r>
              <a:rPr lang="tr-TR" dirty="0">
                <a:solidFill>
                  <a:srgbClr val="FFFFFF"/>
                </a:solidFill>
              </a:rPr>
              <a:t>, </a:t>
            </a:r>
            <a:r>
              <a:rPr lang="tr-TR" dirty="0" err="1">
                <a:solidFill>
                  <a:srgbClr val="FFFFFF"/>
                </a:solidFill>
              </a:rPr>
              <a:t>Last</a:t>
            </a:r>
            <a:r>
              <a:rPr lang="tr-TR" dirty="0">
                <a:solidFill>
                  <a:srgbClr val="FFFFFF"/>
                </a:solidFill>
              </a:rPr>
              <a:t> FM, </a:t>
            </a:r>
          </a:p>
          <a:p>
            <a:pPr marL="0" indent="0" algn="just">
              <a:buNone/>
            </a:pPr>
            <a:r>
              <a:rPr lang="tr-TR" b="1" dirty="0">
                <a:solidFill>
                  <a:srgbClr val="FFFFFF"/>
                </a:solidFill>
              </a:rPr>
              <a:t>4) Sosyal cevaplama siteleri; </a:t>
            </a:r>
            <a:r>
              <a:rPr lang="tr-TR" dirty="0" err="1">
                <a:solidFill>
                  <a:srgbClr val="FFFFFF"/>
                </a:solidFill>
              </a:rPr>
              <a:t>Wikipedia</a:t>
            </a:r>
            <a:r>
              <a:rPr lang="tr-TR" dirty="0">
                <a:solidFill>
                  <a:srgbClr val="FFFFFF"/>
                </a:solidFill>
              </a:rPr>
              <a:t>, </a:t>
            </a:r>
            <a:r>
              <a:rPr lang="tr-TR" dirty="0" err="1">
                <a:solidFill>
                  <a:srgbClr val="FFFFFF"/>
                </a:solidFill>
              </a:rPr>
              <a:t>Wikia</a:t>
            </a:r>
            <a:r>
              <a:rPr lang="tr-TR" dirty="0">
                <a:solidFill>
                  <a:srgbClr val="FFFFFF"/>
                </a:solidFill>
              </a:rPr>
              <a:t>, </a:t>
            </a:r>
            <a:r>
              <a:rPr lang="tr-TR" dirty="0" err="1">
                <a:solidFill>
                  <a:srgbClr val="FFFFFF"/>
                </a:solidFill>
              </a:rPr>
              <a:t>Yahoo</a:t>
            </a:r>
            <a:r>
              <a:rPr lang="tr-TR" dirty="0">
                <a:solidFill>
                  <a:srgbClr val="FFFFFF"/>
                </a:solidFill>
              </a:rPr>
              <a:t> </a:t>
            </a:r>
            <a:r>
              <a:rPr lang="tr-TR" dirty="0" err="1">
                <a:solidFill>
                  <a:srgbClr val="FFFFFF"/>
                </a:solidFill>
              </a:rPr>
              <a:t>Answers</a:t>
            </a:r>
            <a:r>
              <a:rPr lang="tr-TR" dirty="0">
                <a:solidFill>
                  <a:srgbClr val="FFFFFF"/>
                </a:solidFill>
              </a:rPr>
              <a:t>, </a:t>
            </a:r>
          </a:p>
          <a:p>
            <a:pPr marL="0" indent="0" algn="just">
              <a:buNone/>
            </a:pPr>
            <a:r>
              <a:rPr lang="tr-TR" b="1" dirty="0">
                <a:solidFill>
                  <a:srgbClr val="FFFFFF"/>
                </a:solidFill>
              </a:rPr>
              <a:t>5) Sosyal işaretleme siteleri; </a:t>
            </a:r>
            <a:r>
              <a:rPr lang="tr-TR" dirty="0" err="1">
                <a:solidFill>
                  <a:srgbClr val="FFFFFF"/>
                </a:solidFill>
              </a:rPr>
              <a:t>Delicious</a:t>
            </a:r>
            <a:r>
              <a:rPr lang="tr-TR" dirty="0">
                <a:solidFill>
                  <a:srgbClr val="FFFFFF"/>
                </a:solidFill>
              </a:rPr>
              <a:t>, </a:t>
            </a:r>
            <a:r>
              <a:rPr lang="tr-TR" dirty="0" err="1">
                <a:solidFill>
                  <a:srgbClr val="FFFFFF"/>
                </a:solidFill>
              </a:rPr>
              <a:t>Stumble</a:t>
            </a:r>
            <a:r>
              <a:rPr lang="tr-TR" dirty="0">
                <a:solidFill>
                  <a:srgbClr val="FFFFFF"/>
                </a:solidFill>
              </a:rPr>
              <a:t> </a:t>
            </a:r>
            <a:r>
              <a:rPr lang="tr-TR" dirty="0" err="1">
                <a:solidFill>
                  <a:srgbClr val="FFFFFF"/>
                </a:solidFill>
              </a:rPr>
              <a:t>Upon</a:t>
            </a:r>
            <a:r>
              <a:rPr lang="tr-TR" dirty="0">
                <a:solidFill>
                  <a:srgbClr val="FFFFFF"/>
                </a:solidFill>
              </a:rPr>
              <a:t>. </a:t>
            </a:r>
          </a:p>
        </p:txBody>
      </p:sp>
    </p:spTree>
    <p:extLst>
      <p:ext uri="{BB962C8B-B14F-4D97-AF65-F5344CB8AC3E}">
        <p14:creationId xmlns:p14="http://schemas.microsoft.com/office/powerpoint/2010/main" val="1701652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5800" y="1916832"/>
            <a:ext cx="8062664" cy="4320480"/>
          </a:xfrm>
        </p:spPr>
        <p:txBody>
          <a:bodyPr>
            <a:normAutofit/>
          </a:bodyPr>
          <a:lstStyle/>
          <a:p>
            <a:pPr marL="0" indent="0" algn="just">
              <a:buNone/>
            </a:pPr>
            <a:r>
              <a:rPr lang="tr-TR" dirty="0">
                <a:solidFill>
                  <a:srgbClr val="FFFFFF"/>
                </a:solidFill>
              </a:rPr>
              <a:t>Ancak sosyal medyanın tüm kanalları, pazarlama faaliyetleri için aynı düzeyde etkili değildir. </a:t>
            </a:r>
          </a:p>
          <a:p>
            <a:pPr marL="0" indent="0" algn="just">
              <a:buNone/>
            </a:pPr>
            <a:r>
              <a:rPr lang="tr-TR" dirty="0">
                <a:solidFill>
                  <a:srgbClr val="FFFFFF"/>
                </a:solidFill>
              </a:rPr>
              <a:t>Özellikle günümüzde sosyal içerik paylaşımı ve sosyal platformlar, internet teknolojilerindeki gelişimin getirdiği yeniliklerdir ve sosyal etkileşim temel düzeydeki elektronik iletişim imkânlarının tüketici kitleleriyle bağ kurmada ve bu bağı güçlendirmede, amaçlı olarak kullanılmasının hedeflediği görülmektedir. </a:t>
            </a:r>
          </a:p>
        </p:txBody>
      </p:sp>
    </p:spTree>
    <p:extLst>
      <p:ext uri="{BB962C8B-B14F-4D97-AF65-F5344CB8AC3E}">
        <p14:creationId xmlns:p14="http://schemas.microsoft.com/office/powerpoint/2010/main" val="303686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solidFill>
                  <a:srgbClr val="FFC000"/>
                </a:solidFill>
              </a:rPr>
              <a:t>Fuarların Bütünleşik Pazarlama İletişimi Açısından Önemi</a:t>
            </a:r>
          </a:p>
        </p:txBody>
      </p:sp>
      <p:sp>
        <p:nvSpPr>
          <p:cNvPr id="3" name="İçerik Yer Tutucusu 2"/>
          <p:cNvSpPr>
            <a:spLocks noGrp="1"/>
          </p:cNvSpPr>
          <p:nvPr>
            <p:ph idx="1"/>
          </p:nvPr>
        </p:nvSpPr>
        <p:spPr>
          <a:xfrm>
            <a:off x="342900" y="2348880"/>
            <a:ext cx="8458200" cy="3899520"/>
          </a:xfrm>
        </p:spPr>
        <p:txBody>
          <a:bodyPr>
            <a:noAutofit/>
          </a:bodyPr>
          <a:lstStyle/>
          <a:p>
            <a:pPr marL="0" indent="0" algn="just">
              <a:buNone/>
            </a:pPr>
            <a:r>
              <a:rPr lang="tr-TR" dirty="0">
                <a:solidFill>
                  <a:srgbClr val="FFFFFF"/>
                </a:solidFill>
              </a:rPr>
              <a:t>Bütünleşik pazarlama iletişimi süresince odak nokta, üretilen ürün ve/veya hizmetlerin ve firmanın en iyi şekilde tanıtılması olması ve tüm iletişim yöntemlerinin birbirini destekleyecek biçimde kullanılması gerekmektedir. </a:t>
            </a:r>
          </a:p>
          <a:p>
            <a:pPr marL="0" indent="0" algn="just">
              <a:buNone/>
            </a:pPr>
            <a:r>
              <a:rPr lang="tr-TR" dirty="0">
                <a:solidFill>
                  <a:srgbClr val="FFFFFF"/>
                </a:solidFill>
              </a:rPr>
              <a:t>Bundan dolayı ticari ihtisas fuarları, bütünleşik pazarlama iletişimi sürecinin çok önemli bir parçasını oluşturur ve diğer iletişim çabalarının etkinliğinin arttırılmasına yardımcı olur (MEB(a), 2011: 55).</a:t>
            </a:r>
          </a:p>
        </p:txBody>
      </p:sp>
    </p:spTree>
    <p:extLst>
      <p:ext uri="{BB962C8B-B14F-4D97-AF65-F5344CB8AC3E}">
        <p14:creationId xmlns:p14="http://schemas.microsoft.com/office/powerpoint/2010/main" val="4046206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CA8502-3A4E-4BFF-82EA-2A19E5CAC1B0}"/>
              </a:ext>
            </a:extLst>
          </p:cNvPr>
          <p:cNvSpPr>
            <a:spLocks noGrp="1"/>
          </p:cNvSpPr>
          <p:nvPr>
            <p:ph type="title"/>
          </p:nvPr>
        </p:nvSpPr>
        <p:spPr>
          <a:xfrm>
            <a:off x="685800" y="332657"/>
            <a:ext cx="7764463" cy="1080120"/>
          </a:xfrm>
        </p:spPr>
        <p:txBody>
          <a:bodyPr/>
          <a:lstStyle/>
          <a:p>
            <a:r>
              <a:rPr lang="tr-TR" dirty="0">
                <a:solidFill>
                  <a:srgbClr val="FFC000"/>
                </a:solidFill>
              </a:rPr>
              <a:t>Örnek Olay</a:t>
            </a:r>
          </a:p>
        </p:txBody>
      </p:sp>
      <p:pic>
        <p:nvPicPr>
          <p:cNvPr id="5" name="Resim 4">
            <a:extLst>
              <a:ext uri="{FF2B5EF4-FFF2-40B4-BE49-F238E27FC236}">
                <a16:creationId xmlns:a16="http://schemas.microsoft.com/office/drawing/2014/main" id="{9A0E1A64-9416-4056-90AD-724211AD9E3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3250" b="52957"/>
          <a:stretch/>
        </p:blipFill>
        <p:spPr>
          <a:xfrm>
            <a:off x="251520" y="1196751"/>
            <a:ext cx="8640960" cy="5328591"/>
          </a:xfrm>
          <a:prstGeom prst="rect">
            <a:avLst/>
          </a:prstGeom>
        </p:spPr>
      </p:pic>
    </p:spTree>
    <p:extLst>
      <p:ext uri="{BB962C8B-B14F-4D97-AF65-F5344CB8AC3E}">
        <p14:creationId xmlns:p14="http://schemas.microsoft.com/office/powerpoint/2010/main" val="3385444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38BBA82-981B-4981-8D1D-90B89D3355AB}"/>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47773" b="13258"/>
          <a:stretch/>
        </p:blipFill>
        <p:spPr>
          <a:xfrm>
            <a:off x="251520" y="332656"/>
            <a:ext cx="8568952" cy="6336704"/>
          </a:xfrm>
        </p:spPr>
      </p:pic>
    </p:spTree>
    <p:extLst>
      <p:ext uri="{BB962C8B-B14F-4D97-AF65-F5344CB8AC3E}">
        <p14:creationId xmlns:p14="http://schemas.microsoft.com/office/powerpoint/2010/main" val="507587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609600"/>
            <a:ext cx="7764463" cy="875183"/>
          </a:xfrm>
        </p:spPr>
        <p:txBody>
          <a:bodyPr>
            <a:normAutofit/>
          </a:bodyPr>
          <a:lstStyle/>
          <a:p>
            <a:r>
              <a:rPr lang="tr-TR" dirty="0">
                <a:solidFill>
                  <a:srgbClr val="FFC000"/>
                </a:solidFill>
              </a:rPr>
              <a:t>KAYNAKLAR</a:t>
            </a:r>
          </a:p>
        </p:txBody>
      </p:sp>
      <p:sp>
        <p:nvSpPr>
          <p:cNvPr id="3" name="İçerik Yer Tutucusu 2"/>
          <p:cNvSpPr>
            <a:spLocks noGrp="1"/>
          </p:cNvSpPr>
          <p:nvPr>
            <p:ph idx="1"/>
          </p:nvPr>
        </p:nvSpPr>
        <p:spPr>
          <a:xfrm>
            <a:off x="251520" y="1844824"/>
            <a:ext cx="8198743" cy="4752528"/>
          </a:xfrm>
        </p:spPr>
        <p:txBody>
          <a:bodyPr>
            <a:normAutofit fontScale="70000" lnSpcReduction="20000"/>
          </a:bodyPr>
          <a:lstStyle/>
          <a:p>
            <a:pPr algn="just"/>
            <a:r>
              <a:rPr lang="tr-TR" sz="2600" dirty="0">
                <a:solidFill>
                  <a:srgbClr val="FFFFFF"/>
                </a:solidFill>
              </a:rPr>
              <a:t>Gürgen, H. (2009). Halkla İlişkilerde Ortam ve Araçlar. Ed. H. Gürgen, Halkla İlişkiler, Anadolu Üniversitesi AÖF Yayın No: 882, Eskişehir.</a:t>
            </a:r>
          </a:p>
          <a:p>
            <a:pPr algn="just"/>
            <a:r>
              <a:rPr lang="tr-TR" sz="2600" dirty="0">
                <a:solidFill>
                  <a:srgbClr val="FFFFFF"/>
                </a:solidFill>
              </a:rPr>
              <a:t>Güven, Ö. Z., Ceylan, T. (2019). Fuarların Uluslararası Pazarlar Açısından Önemi: Turizm İşletmeleri Üzerine Bir Araştırma. Alanya Akademik Bakış Dergisi, 3, 3, 277-294.</a:t>
            </a:r>
          </a:p>
          <a:p>
            <a:pPr algn="just"/>
            <a:r>
              <a:rPr lang="tr-TR" sz="2600" dirty="0">
                <a:solidFill>
                  <a:srgbClr val="FFFFFF"/>
                </a:solidFill>
              </a:rPr>
              <a:t>MEB (a) (2011). Fuarcılık. Halkla İlişkiler ve Organizasyon Hizmetleri Alanı, Ankara: MEB, www.megep.meb.gov.tr/Fuarcılık.pdf.</a:t>
            </a:r>
          </a:p>
          <a:p>
            <a:pPr algn="just"/>
            <a:r>
              <a:rPr lang="tr-TR" sz="2600" dirty="0">
                <a:solidFill>
                  <a:srgbClr val="FFFFFF"/>
                </a:solidFill>
              </a:rPr>
              <a:t>Okumuş, A. (B.T.). Pazarlama İlkeleri, İstanbul Üniversitesi Açık ve Uzaktan Eğitim Fakültesi Yayını, İstanbul.</a:t>
            </a:r>
          </a:p>
          <a:p>
            <a:pPr algn="just"/>
            <a:r>
              <a:rPr lang="tr-TR" sz="2600" dirty="0">
                <a:solidFill>
                  <a:srgbClr val="FFFFFF"/>
                </a:solidFill>
              </a:rPr>
              <a:t>Özmen, M. (2013). Diğer Pazarlama İletişim Araçları. Ed. Y. Odabaşı, Pazarlama İletişimi, Anadolu Üniversitesi AÖF Yayın No: 1807, Eskişehir.</a:t>
            </a:r>
          </a:p>
          <a:p>
            <a:pPr algn="just"/>
            <a:r>
              <a:rPr lang="tr-TR" sz="2600" dirty="0" err="1">
                <a:solidFill>
                  <a:srgbClr val="FFFFFF"/>
                </a:solidFill>
              </a:rPr>
              <a:t>Uzoğlu</a:t>
            </a:r>
            <a:r>
              <a:rPr lang="tr-TR" sz="2600" dirty="0">
                <a:solidFill>
                  <a:srgbClr val="FFFFFF"/>
                </a:solidFill>
              </a:rPr>
              <a:t> </a:t>
            </a:r>
            <a:r>
              <a:rPr lang="tr-TR" sz="2600" dirty="0" err="1">
                <a:solidFill>
                  <a:srgbClr val="FFFFFF"/>
                </a:solidFill>
              </a:rPr>
              <a:t>Bayçu</a:t>
            </a:r>
            <a:r>
              <a:rPr lang="tr-TR" sz="2600" dirty="0">
                <a:solidFill>
                  <a:srgbClr val="FFFFFF"/>
                </a:solidFill>
              </a:rPr>
              <a:t>, S. (2009). Kurumsal İtibar, Kriz ve Etkinlik Yönetimi. Ed. H. Gürgen, Halkla İlişkiler, Anadolu Üniversitesi AÖF Yayın No: 882, Eskişehir.</a:t>
            </a:r>
          </a:p>
          <a:p>
            <a:pPr algn="just"/>
            <a:endParaRPr lang="tr-TR" sz="2600" dirty="0">
              <a:solidFill>
                <a:srgbClr val="FFFFFF"/>
              </a:solidFill>
            </a:endParaRPr>
          </a:p>
          <a:p>
            <a:endParaRPr lang="tr-TR" dirty="0"/>
          </a:p>
        </p:txBody>
      </p:sp>
    </p:spTree>
    <p:extLst>
      <p:ext uri="{BB962C8B-B14F-4D97-AF65-F5344CB8AC3E}">
        <p14:creationId xmlns:p14="http://schemas.microsoft.com/office/powerpoint/2010/main" val="288044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solidFill>
                  <a:srgbClr val="FFC000"/>
                </a:solidFill>
              </a:rPr>
              <a:t>Fuarların Bütünleşik Pazarlama İletişimi Açısından Önemi</a:t>
            </a:r>
          </a:p>
        </p:txBody>
      </p:sp>
      <p:sp>
        <p:nvSpPr>
          <p:cNvPr id="3" name="İçerik Yer Tutucusu 2"/>
          <p:cNvSpPr>
            <a:spLocks noGrp="1"/>
          </p:cNvSpPr>
          <p:nvPr>
            <p:ph idx="1"/>
          </p:nvPr>
        </p:nvSpPr>
        <p:spPr>
          <a:xfrm>
            <a:off x="342900" y="2636912"/>
            <a:ext cx="8458200" cy="3611488"/>
          </a:xfrm>
        </p:spPr>
        <p:txBody>
          <a:bodyPr>
            <a:noAutofit/>
          </a:bodyPr>
          <a:lstStyle/>
          <a:p>
            <a:pPr marL="0" indent="0" algn="just">
              <a:buNone/>
            </a:pPr>
            <a:r>
              <a:rPr lang="tr-TR" dirty="0">
                <a:solidFill>
                  <a:srgbClr val="FFFFFF"/>
                </a:solidFill>
              </a:rPr>
              <a:t>Özellikle fuarlar, kuruluşu hedef kitlesiyle yüz yüze getirmesi açısından önemli bir halkla ilişkiler ortamı olmakla birlikte diğer yandan, fuarlarda ulusal ve uluslararası yeni iş anlaşmaları imzalamak için fırsatlar söz konusudur ve halkla ilişkiler uzmanlarının fuarı ziyaret edecek hedef kitleleri önceden analiz etmeleri, gerekli hazırlıklarını buna göre yapmaları gerekir(Ergüven, 2012: 89). </a:t>
            </a:r>
          </a:p>
        </p:txBody>
      </p:sp>
    </p:spTree>
    <p:extLst>
      <p:ext uri="{BB962C8B-B14F-4D97-AF65-F5344CB8AC3E}">
        <p14:creationId xmlns:p14="http://schemas.microsoft.com/office/powerpoint/2010/main" val="171964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solidFill>
                  <a:srgbClr val="FFC000"/>
                </a:solidFill>
              </a:rPr>
              <a:t>Fuarların Bütünleşik Pazarlama İletişimi Açısından Önemi</a:t>
            </a:r>
          </a:p>
        </p:txBody>
      </p:sp>
      <p:sp>
        <p:nvSpPr>
          <p:cNvPr id="3" name="İçerik Yer Tutucusu 2"/>
          <p:cNvSpPr>
            <a:spLocks noGrp="1"/>
          </p:cNvSpPr>
          <p:nvPr>
            <p:ph idx="1"/>
          </p:nvPr>
        </p:nvSpPr>
        <p:spPr>
          <a:xfrm>
            <a:off x="342900" y="1818556"/>
            <a:ext cx="8458200" cy="4429844"/>
          </a:xfrm>
        </p:spPr>
        <p:txBody>
          <a:bodyPr>
            <a:noAutofit/>
          </a:bodyPr>
          <a:lstStyle/>
          <a:p>
            <a:pPr marL="0" indent="0" algn="just">
              <a:buNone/>
            </a:pPr>
            <a:r>
              <a:rPr lang="tr-TR" dirty="0">
                <a:solidFill>
                  <a:srgbClr val="FFFFFF"/>
                </a:solidFill>
              </a:rPr>
              <a:t>Ancak fuar düzenlemeleri, açılış kokteyli, broşür, hediyelik eşya, çeşitli şovlar, video ve film gösterileri gibi pek çok etkinliği birlikte düşünmeyi gerektiren zahmetli, fakat  zevkli bir iştir(Gürgen, 2009: 178). </a:t>
            </a:r>
          </a:p>
          <a:p>
            <a:pPr marL="0" indent="0" algn="just">
              <a:buNone/>
            </a:pPr>
            <a:r>
              <a:rPr lang="tr-TR" dirty="0">
                <a:solidFill>
                  <a:srgbClr val="FFFFFF"/>
                </a:solidFill>
              </a:rPr>
              <a:t>Özellikle  ihtisas fuarları, kendi içerisinde öncelikle bir iletişim çalışması olmakla beraber bütünleşik pazarlama iletişiminin temelini oluşturan ürün-fiyat ve dağıtım unsurları üzerinde önemli ölçüde etkili olmakta, bu unsurlar hakkında alınacak karar ile ilgili bilgi toplanmasına, veri elde edilmesine katkı sağlamakta ve tüm bunlara paralel olarak da söz konusu unsurların tanıtımını da aynı şekilde yardımcı olduğu için bütünleşik pazarlama iletişimi sürecinin işlerliğinde önemli bir rol üstlenmektedir(MEB (a), 2011: 57).</a:t>
            </a:r>
          </a:p>
        </p:txBody>
      </p:sp>
    </p:spTree>
    <p:extLst>
      <p:ext uri="{BB962C8B-B14F-4D97-AF65-F5344CB8AC3E}">
        <p14:creationId xmlns:p14="http://schemas.microsoft.com/office/powerpoint/2010/main" val="117067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9966" t="20999" r="29722" b="10599"/>
          <a:stretch/>
        </p:blipFill>
        <p:spPr bwMode="auto">
          <a:xfrm>
            <a:off x="251520" y="476672"/>
            <a:ext cx="8568952" cy="500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rot="10800000" flipV="1">
            <a:off x="3131840" y="5849804"/>
            <a:ext cx="2232248" cy="369332"/>
          </a:xfrm>
          <a:prstGeom prst="rect">
            <a:avLst/>
          </a:prstGeom>
          <a:noFill/>
        </p:spPr>
        <p:txBody>
          <a:bodyPr wrap="square" rtlCol="0">
            <a:spAutoFit/>
          </a:bodyPr>
          <a:lstStyle/>
          <a:p>
            <a:r>
              <a:rPr lang="tr-TR" dirty="0"/>
              <a:t>(MEB (a), 2011: 57)</a:t>
            </a:r>
          </a:p>
        </p:txBody>
      </p:sp>
    </p:spTree>
    <p:extLst>
      <p:ext uri="{BB962C8B-B14F-4D97-AF65-F5344CB8AC3E}">
        <p14:creationId xmlns:p14="http://schemas.microsoft.com/office/powerpoint/2010/main" val="194358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88640"/>
            <a:ext cx="7764463" cy="1325563"/>
          </a:xfrm>
        </p:spPr>
        <p:txBody>
          <a:bodyPr>
            <a:normAutofit fontScale="90000"/>
          </a:bodyPr>
          <a:lstStyle/>
          <a:p>
            <a:r>
              <a:rPr lang="tr-TR" sz="2800" dirty="0">
                <a:solidFill>
                  <a:srgbClr val="FFC000"/>
                </a:solidFill>
              </a:rPr>
              <a:t> Fuarların Katılımcı İşletmelere ve Ziyaretçilere Sunduğu Fırsatlar(Güven ve Ceylan, 2019: 281) </a:t>
            </a: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1235" t="25220" r="30698" b="8725"/>
          <a:stretch/>
        </p:blipFill>
        <p:spPr bwMode="auto">
          <a:xfrm>
            <a:off x="251520" y="1403672"/>
            <a:ext cx="8640960" cy="5265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261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60649"/>
            <a:ext cx="7764463" cy="1368152"/>
          </a:xfrm>
        </p:spPr>
        <p:txBody>
          <a:bodyPr>
            <a:normAutofit fontScale="90000"/>
          </a:bodyPr>
          <a:lstStyle/>
          <a:p>
            <a:r>
              <a:rPr lang="tr-TR" dirty="0">
                <a:solidFill>
                  <a:srgbClr val="FFC000"/>
                </a:solidFill>
              </a:rPr>
              <a:t>Fuarların Sınıflandırılması</a:t>
            </a:r>
            <a:br>
              <a:rPr lang="tr-TR" dirty="0">
                <a:solidFill>
                  <a:srgbClr val="FFC000"/>
                </a:solidFill>
              </a:rPr>
            </a:br>
            <a:r>
              <a:rPr lang="tr-TR" dirty="0">
                <a:solidFill>
                  <a:srgbClr val="FFC000"/>
                </a:solidFill>
              </a:rPr>
              <a:t>(Güven ve Ceylan, 2019: 279-280) </a:t>
            </a:r>
          </a:p>
        </p:txBody>
      </p:sp>
      <p:sp>
        <p:nvSpPr>
          <p:cNvPr id="3" name="İçerik Yer Tutucusu 2"/>
          <p:cNvSpPr>
            <a:spLocks noGrp="1"/>
          </p:cNvSpPr>
          <p:nvPr>
            <p:ph idx="1"/>
          </p:nvPr>
        </p:nvSpPr>
        <p:spPr>
          <a:xfrm>
            <a:off x="713060" y="2348880"/>
            <a:ext cx="8134672" cy="3648844"/>
          </a:xfrm>
        </p:spPr>
        <p:txBody>
          <a:bodyPr>
            <a:noAutofit/>
          </a:bodyPr>
          <a:lstStyle/>
          <a:p>
            <a:pPr marL="0" indent="0" algn="just">
              <a:buNone/>
            </a:pPr>
            <a:r>
              <a:rPr lang="tr-TR" dirty="0">
                <a:solidFill>
                  <a:srgbClr val="FFFFFF"/>
                </a:solidFill>
              </a:rPr>
              <a:t>Fuarlar ulaşılması hedeflenen kitlenin coğrafyasına göre ve düzenleme amacına göre iki şekilde sınıflandırılmaktadır. </a:t>
            </a:r>
          </a:p>
          <a:p>
            <a:pPr marL="0" indent="0" algn="just">
              <a:buNone/>
            </a:pPr>
            <a:r>
              <a:rPr lang="tr-TR" b="1" dirty="0">
                <a:solidFill>
                  <a:srgbClr val="FFC000"/>
                </a:solidFill>
              </a:rPr>
              <a:t>Ulaşılması hedeflenen kitlenin coğrafyasına göre fuar türleri:</a:t>
            </a:r>
          </a:p>
          <a:p>
            <a:pPr marL="0" indent="0" algn="just">
              <a:buNone/>
            </a:pPr>
            <a:r>
              <a:rPr lang="tr-TR" dirty="0">
                <a:solidFill>
                  <a:srgbClr val="FFC000"/>
                </a:solidFill>
              </a:rPr>
              <a:t>Bölgesel Fuarlar; </a:t>
            </a:r>
            <a:r>
              <a:rPr lang="tr-TR" dirty="0">
                <a:solidFill>
                  <a:srgbClr val="FFFFFF"/>
                </a:solidFill>
              </a:rPr>
              <a:t>bir bölge içerisinde organize edilen fuarlardır ve çok geniş kitlelere hitap etmese de tüm fonksiyonlarıyla fuarların temel kurallarına uygun olarak düzenlenirler. Genellikler fuar isimleri içerisinde bölge ismi belirtilir. </a:t>
            </a:r>
          </a:p>
        </p:txBody>
      </p:sp>
    </p:spTree>
    <p:extLst>
      <p:ext uri="{BB962C8B-B14F-4D97-AF65-F5344CB8AC3E}">
        <p14:creationId xmlns:p14="http://schemas.microsoft.com/office/powerpoint/2010/main" val="254366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800" y="260649"/>
            <a:ext cx="7764463" cy="1368152"/>
          </a:xfrm>
        </p:spPr>
        <p:txBody>
          <a:bodyPr>
            <a:normAutofit fontScale="90000"/>
          </a:bodyPr>
          <a:lstStyle/>
          <a:p>
            <a:r>
              <a:rPr lang="tr-TR" dirty="0">
                <a:solidFill>
                  <a:srgbClr val="FFC000"/>
                </a:solidFill>
              </a:rPr>
              <a:t>Fuarların Sınıflandırılması</a:t>
            </a:r>
            <a:br>
              <a:rPr lang="tr-TR" dirty="0">
                <a:solidFill>
                  <a:srgbClr val="FFC000"/>
                </a:solidFill>
              </a:rPr>
            </a:br>
            <a:r>
              <a:rPr lang="tr-TR" dirty="0">
                <a:solidFill>
                  <a:srgbClr val="FFC000"/>
                </a:solidFill>
              </a:rPr>
              <a:t>(Güven ve Ceylan, 2019: 279-280) </a:t>
            </a:r>
          </a:p>
        </p:txBody>
      </p:sp>
      <p:sp>
        <p:nvSpPr>
          <p:cNvPr id="3" name="İçerik Yer Tutucusu 2"/>
          <p:cNvSpPr>
            <a:spLocks noGrp="1"/>
          </p:cNvSpPr>
          <p:nvPr>
            <p:ph idx="1"/>
          </p:nvPr>
        </p:nvSpPr>
        <p:spPr>
          <a:xfrm>
            <a:off x="179512" y="2060848"/>
            <a:ext cx="8668220" cy="4320480"/>
          </a:xfrm>
        </p:spPr>
        <p:txBody>
          <a:bodyPr>
            <a:noAutofit/>
          </a:bodyPr>
          <a:lstStyle/>
          <a:p>
            <a:pPr algn="just">
              <a:buFontTx/>
              <a:buChar char="-"/>
            </a:pPr>
            <a:r>
              <a:rPr lang="tr-TR" dirty="0">
                <a:solidFill>
                  <a:srgbClr val="FFC000"/>
                </a:solidFill>
              </a:rPr>
              <a:t>Ulusal Fuarlar; </a:t>
            </a:r>
            <a:r>
              <a:rPr lang="tr-TR" dirty="0">
                <a:solidFill>
                  <a:srgbClr val="FFFFFF"/>
                </a:solidFill>
              </a:rPr>
              <a:t>genellikle diğer ülkelere de açık olmalarının yanı sıra tüm ülke vatandaşlarını hedef kitle olarak belirleyen fuarlardır. Bu fuarlar, fuarın yapıldığı yerin ismini çoğunlukla alır ve ülke genelinde geleneksel, sosyal ve ekonomik birer faaliyet özelliği taşımaktadırlar. </a:t>
            </a:r>
          </a:p>
          <a:p>
            <a:pPr algn="just">
              <a:buFontTx/>
              <a:buChar char="-"/>
            </a:pPr>
            <a:r>
              <a:rPr lang="tr-TR" dirty="0">
                <a:solidFill>
                  <a:srgbClr val="FFC000"/>
                </a:solidFill>
              </a:rPr>
              <a:t>Uluslararası Fuarlar; </a:t>
            </a:r>
            <a:r>
              <a:rPr lang="tr-TR" dirty="0">
                <a:solidFill>
                  <a:srgbClr val="FFFFFF"/>
                </a:solidFill>
              </a:rPr>
              <a:t>yapı olarak globalleşmiş bir özellik taşır ve ulusal boyutta katılımcı ve ziyaretçilere açık oldukları gibi uluslararası boyutta da katılımcı ve ziyaretçiler yer almaktadır. Hem ulusal hem de uluslararası piyasadaki işletmeleri bir araya getiren bu fuarlar, işletmelerin global olarak rakiplerini incelemesi, yeni pazarlar ve hedef kitleler kazanması açısından önemli olan fuarlardır. </a:t>
            </a:r>
          </a:p>
        </p:txBody>
      </p:sp>
    </p:spTree>
    <p:extLst>
      <p:ext uri="{BB962C8B-B14F-4D97-AF65-F5344CB8AC3E}">
        <p14:creationId xmlns:p14="http://schemas.microsoft.com/office/powerpoint/2010/main" val="23061053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Özel 14">
      <a:dk1>
        <a:srgbClr val="003300"/>
      </a:dk1>
      <a:lt1>
        <a:srgbClr val="DDD9C3"/>
      </a:lt1>
      <a:dk2>
        <a:srgbClr val="31241F"/>
      </a:dk2>
      <a:lt2>
        <a:srgbClr val="FECDA8"/>
      </a:lt2>
      <a:accent1>
        <a:srgbClr val="6F200B"/>
      </a:accent1>
      <a:accent2>
        <a:srgbClr val="FFBD47"/>
      </a:accent2>
      <a:accent3>
        <a:srgbClr val="651D1D"/>
      </a:accent3>
      <a:accent4>
        <a:srgbClr val="FF8427"/>
      </a:accent4>
      <a:accent5>
        <a:srgbClr val="CC9900"/>
      </a:accent5>
      <a:accent6>
        <a:srgbClr val="B22600"/>
      </a:accent6>
      <a:hlink>
        <a:srgbClr val="CC9900"/>
      </a:hlink>
      <a:folHlink>
        <a:srgbClr val="666699"/>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Pazarlama İletişim Teknikleri-2. Hafta</Template>
  <TotalTime>603</TotalTime>
  <Words>2503</Words>
  <Application>Microsoft Office PowerPoint</Application>
  <PresentationFormat>Ekran Gösterisi (4:3)</PresentationFormat>
  <Paragraphs>125</Paragraphs>
  <Slides>32</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Arial</vt:lpstr>
      <vt:lpstr>Bookman Old Style</vt:lpstr>
      <vt:lpstr>Calibri</vt:lpstr>
      <vt:lpstr>Rockwell</vt:lpstr>
      <vt:lpstr>Times New Roman</vt:lpstr>
      <vt:lpstr>Damask</vt:lpstr>
      <vt:lpstr>Pazarlama İletİşİm Teknİklerİ KapsamInda Fuarlar, Festİvaller, YarIşmalar, Etkİnlİk Yönetİmİ, E-Pazarlama ve Sosyal Medya</vt:lpstr>
      <vt:lpstr>Fuar Nedir?</vt:lpstr>
      <vt:lpstr>Fuarların Bütünleşik Pazarlama İletişimi Açısından Önemi</vt:lpstr>
      <vt:lpstr>Fuarların Bütünleşik Pazarlama İletişimi Açısından Önemi</vt:lpstr>
      <vt:lpstr>Fuarların Bütünleşik Pazarlama İletişimi Açısından Önemi</vt:lpstr>
      <vt:lpstr>PowerPoint Sunusu</vt:lpstr>
      <vt:lpstr> Fuarların Katılımcı İşletmelere ve Ziyaretçilere Sunduğu Fırsatlar(Güven ve Ceylan, 2019: 281) </vt:lpstr>
      <vt:lpstr>Fuarların Sınıflandırılması (Güven ve Ceylan, 2019: 279-280) </vt:lpstr>
      <vt:lpstr>Fuarların Sınıflandırılması (Güven ve Ceylan, 2019: 279-280) </vt:lpstr>
      <vt:lpstr>PowerPoint Sunusu</vt:lpstr>
      <vt:lpstr>PowerPoint Sunusu</vt:lpstr>
      <vt:lpstr>Festİvaller  (Ergüven, 2012: 89-90)</vt:lpstr>
      <vt:lpstr>Festİvaller  (Ergüven, 2012: 89-90)</vt:lpstr>
      <vt:lpstr>YarIşmalar  (Ergüven, 2012: 90)</vt:lpstr>
      <vt:lpstr>Etkİnlİk Yönetİmİ (Uzoğlu Bayçu, 2009: 245-249)</vt:lpstr>
      <vt:lpstr>Etkİnlİk Yönetİmİ (Uzoğlu Bayçu, 2009: 245-249)</vt:lpstr>
      <vt:lpstr>PowerPoint Sunusu</vt:lpstr>
      <vt:lpstr>PowerPoint Sunusu</vt:lpstr>
      <vt:lpstr>PowerPoint Sunusu</vt:lpstr>
      <vt:lpstr>PowerPoint Sunusu</vt:lpstr>
      <vt:lpstr>E-Pazarlama (Okumuş, B.T.: 226-233)</vt:lpstr>
      <vt:lpstr>E-Pazarlama (Okumuş, B.T.: 226-233)</vt:lpstr>
      <vt:lpstr>PowerPoint Sunusu</vt:lpstr>
      <vt:lpstr>PowerPoint Sunusu</vt:lpstr>
      <vt:lpstr>PowerPoint Sunusu</vt:lpstr>
      <vt:lpstr>Sosyal Medya ve Sosyal Medya Pazarlaması(Okumuş, B.T.: 234-236)</vt:lpstr>
      <vt:lpstr>Sosyal Medya ve Sosyal Medya Pazarlaması(Okumuş, B.T.: 234-236)</vt:lpstr>
      <vt:lpstr>PowerPoint Sunusu</vt:lpstr>
      <vt:lpstr>PowerPoint Sunusu</vt:lpstr>
      <vt:lpstr>Örnek Olay</vt:lpstr>
      <vt:lpstr>PowerPoint Sunusu</vt:lpstr>
      <vt:lpstr>KAYNAKLAR</vt:lpstr>
    </vt:vector>
  </TitlesOfParts>
  <Company>Progressive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Pazarlama İletişim Teknikleri Kapsamında Fuarlar, Festivaller, Yarışmalar, Etkinlik Yönetimi, E-ticaret ve Sosyal Medya</dc:title>
  <dc:creator>TÜLİN ÇAKIR</dc:creator>
  <cp:lastModifiedBy>Tunahan Hazar Göksel</cp:lastModifiedBy>
  <cp:revision>28</cp:revision>
  <dcterms:created xsi:type="dcterms:W3CDTF">2020-05-30T13:05:13Z</dcterms:created>
  <dcterms:modified xsi:type="dcterms:W3CDTF">2023-05-11T12:38:37Z</dcterms:modified>
</cp:coreProperties>
</file>