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75" r:id="rId7"/>
    <p:sldId id="271" r:id="rId8"/>
    <p:sldId id="262" r:id="rId9"/>
    <p:sldId id="276" r:id="rId10"/>
    <p:sldId id="272" r:id="rId11"/>
    <p:sldId id="263" r:id="rId12"/>
    <p:sldId id="277" r:id="rId13"/>
    <p:sldId id="274" r:id="rId14"/>
    <p:sldId id="264" r:id="rId15"/>
    <p:sldId id="267" r:id="rId16"/>
    <p:sldId id="268" r:id="rId17"/>
    <p:sldId id="265" r:id="rId18"/>
    <p:sldId id="269" r:id="rId19"/>
    <p:sldId id="270" r:id="rId20"/>
    <p:sldId id="273" r:id="rId21"/>
    <p:sldId id="278" r:id="rId22"/>
    <p:sldId id="258"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Rockwell" panose="02060603020205020403" pitchFamily="18" charset="0"/>
        <a:ea typeface="+mn-ea"/>
        <a:cs typeface="+mn-cs"/>
      </a:defRPr>
    </a:lvl5pPr>
    <a:lvl6pPr marL="2286000" algn="l" defTabSz="914400" rtl="0" eaLnBrk="1" latinLnBrk="0" hangingPunct="1">
      <a:defRPr kern="1200">
        <a:solidFill>
          <a:schemeClr val="tx1"/>
        </a:solidFill>
        <a:latin typeface="Rockwell" panose="02060603020205020403" pitchFamily="18" charset="0"/>
        <a:ea typeface="+mn-ea"/>
        <a:cs typeface="+mn-cs"/>
      </a:defRPr>
    </a:lvl6pPr>
    <a:lvl7pPr marL="2743200" algn="l" defTabSz="914400" rtl="0" eaLnBrk="1" latinLnBrk="0" hangingPunct="1">
      <a:defRPr kern="1200">
        <a:solidFill>
          <a:schemeClr val="tx1"/>
        </a:solidFill>
        <a:latin typeface="Rockwell" panose="02060603020205020403" pitchFamily="18" charset="0"/>
        <a:ea typeface="+mn-ea"/>
        <a:cs typeface="+mn-cs"/>
      </a:defRPr>
    </a:lvl7pPr>
    <a:lvl8pPr marL="3200400" algn="l" defTabSz="914400" rtl="0" eaLnBrk="1" latinLnBrk="0" hangingPunct="1">
      <a:defRPr kern="1200">
        <a:solidFill>
          <a:schemeClr val="tx1"/>
        </a:solidFill>
        <a:latin typeface="Rockwell" panose="02060603020205020403" pitchFamily="18" charset="0"/>
        <a:ea typeface="+mn-ea"/>
        <a:cs typeface="+mn-cs"/>
      </a:defRPr>
    </a:lvl8pPr>
    <a:lvl9pPr marL="3657600" algn="l" defTabSz="914400" rtl="0" eaLnBrk="1" latinLnBrk="0" hangingPunct="1">
      <a:defRPr kern="1200">
        <a:solidFill>
          <a:schemeClr val="tx1"/>
        </a:solidFill>
        <a:latin typeface="Rockwell" panose="020606030202050204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a:extLst>
              <a:ext uri="{FF2B5EF4-FFF2-40B4-BE49-F238E27FC236}">
                <a16:creationId xmlns:a16="http://schemas.microsoft.com/office/drawing/2014/main" id="{7DF9E304-A33B-413C-8EDC-BB18088CB507}"/>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74E7FD15-0624-49B6-BFB1-AC74949E71DF}"/>
              </a:ext>
            </a:extLst>
          </p:cNvPr>
          <p:cNvSpPr>
            <a:spLocks noGrp="1"/>
          </p:cNvSpPr>
          <p:nvPr>
            <p:ph type="ftr" sz="quarter" idx="11"/>
          </p:nvPr>
        </p:nvSpPr>
        <p:spPr/>
        <p:txBody>
          <a:bodyPr/>
          <a:lstStyle>
            <a:lvl1pPr>
              <a:defRPr/>
            </a:lvl1pPr>
          </a:lstStyle>
          <a:p>
            <a:endParaRPr lang="tr-TR"/>
          </a:p>
        </p:txBody>
      </p:sp>
      <p:sp>
        <p:nvSpPr>
          <p:cNvPr id="6" name="Slide Number Placeholder 5">
            <a:extLst>
              <a:ext uri="{FF2B5EF4-FFF2-40B4-BE49-F238E27FC236}">
                <a16:creationId xmlns:a16="http://schemas.microsoft.com/office/drawing/2014/main" id="{8FE552C3-8253-448B-B58B-291DA86AE83E}"/>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408678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a:t>Resim eklemek için simgeye tıklayın</a:t>
            </a:r>
            <a:endParaRPr lang="en-US" noProof="0" dirty="0"/>
          </a:p>
        </p:txBody>
      </p:sp>
      <p:sp>
        <p:nvSpPr>
          <p:cNvPr id="4" name="Text Placeholder 3"/>
          <p:cNvSpPr>
            <a:spLocks noGrp="1"/>
          </p:cNvSpPr>
          <p:nvPr>
            <p:ph type="body" sz="half" idx="2"/>
          </p:nvPr>
        </p:nvSpPr>
        <p:spPr>
          <a:xfrm>
            <a:off x="685346" y="5108728"/>
            <a:ext cx="7774499" cy="682472"/>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F6EA7863-C10C-478C-B07E-60BB0000DC7B}"/>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1C2B7D86-4E88-468F-9565-2E794432CF68}"/>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BD445A7F-D68F-410F-B068-3A600B61E47C}"/>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3877714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27FC9CDC-1CF4-497B-A15E-E19A031E0867}"/>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4A4446DA-A785-4FCB-82C6-699DB8A205C7}"/>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644587AB-2F63-4378-B24D-DCF01EB90DD9}"/>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1507210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TextBox 9">
            <a:extLst>
              <a:ext uri="{FF2B5EF4-FFF2-40B4-BE49-F238E27FC236}">
                <a16:creationId xmlns:a16="http://schemas.microsoft.com/office/drawing/2014/main" id="{A84FCDB1-CB31-4823-BBDF-3491833F9DD6}"/>
              </a:ext>
            </a:extLst>
          </p:cNvPr>
          <p:cNvSpPr txBox="1"/>
          <p:nvPr/>
        </p:nvSpPr>
        <p:spPr>
          <a:xfrm>
            <a:off x="504825" y="641350"/>
            <a:ext cx="457200" cy="585788"/>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13">
            <a:extLst>
              <a:ext uri="{FF2B5EF4-FFF2-40B4-BE49-F238E27FC236}">
                <a16:creationId xmlns:a16="http://schemas.microsoft.com/office/drawing/2014/main" id="{123A60C8-62E0-41B5-8460-554ED2013780}"/>
              </a:ext>
            </a:extLst>
          </p:cNvPr>
          <p:cNvSpPr txBox="1"/>
          <p:nvPr/>
        </p:nvSpPr>
        <p:spPr>
          <a:xfrm>
            <a:off x="7947025" y="3073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084659" y="609600"/>
            <a:ext cx="6977064" cy="2992904"/>
          </a:xfrm>
        </p:spPr>
        <p:txBody>
          <a:bodyP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7" name="Date Placeholder 4">
            <a:extLst>
              <a:ext uri="{FF2B5EF4-FFF2-40B4-BE49-F238E27FC236}">
                <a16:creationId xmlns:a16="http://schemas.microsoft.com/office/drawing/2014/main" id="{0279B5A8-8B32-410B-8C26-CF13F2D7FC15}"/>
              </a:ext>
            </a:extLst>
          </p:cNvPr>
          <p:cNvSpPr>
            <a:spLocks noGrp="1"/>
          </p:cNvSpPr>
          <p:nvPr>
            <p:ph type="dt" sz="half" idx="14"/>
          </p:nvPr>
        </p:nvSpPr>
        <p:spPr/>
        <p:txBody>
          <a:bodyPr/>
          <a:lstStyle>
            <a:lvl1pPr>
              <a:defRPr/>
            </a:lvl1pPr>
          </a:lstStyle>
          <a:p>
            <a:fld id="{ED311143-6627-42B1-AA33-D3D876F04148}" type="datetimeFigureOut">
              <a:rPr lang="tr-TR" smtClean="0"/>
              <a:t>22.05.2023</a:t>
            </a:fld>
            <a:endParaRPr lang="tr-TR"/>
          </a:p>
        </p:txBody>
      </p:sp>
      <p:sp>
        <p:nvSpPr>
          <p:cNvPr id="8" name="Footer Placeholder 5">
            <a:extLst>
              <a:ext uri="{FF2B5EF4-FFF2-40B4-BE49-F238E27FC236}">
                <a16:creationId xmlns:a16="http://schemas.microsoft.com/office/drawing/2014/main" id="{A1C82E53-E051-40D0-802F-403393FCEBF1}"/>
              </a:ext>
            </a:extLst>
          </p:cNvPr>
          <p:cNvSpPr>
            <a:spLocks noGrp="1"/>
          </p:cNvSpPr>
          <p:nvPr>
            <p:ph type="ftr" sz="quarter" idx="15"/>
          </p:nvPr>
        </p:nvSpPr>
        <p:spPr/>
        <p:txBody>
          <a:bodyPr/>
          <a:lstStyle>
            <a:lvl1pPr>
              <a:defRPr/>
            </a:lvl1pPr>
          </a:lstStyle>
          <a:p>
            <a:endParaRPr lang="tr-TR"/>
          </a:p>
        </p:txBody>
      </p:sp>
      <p:sp>
        <p:nvSpPr>
          <p:cNvPr id="9" name="Slide Number Placeholder 6">
            <a:extLst>
              <a:ext uri="{FF2B5EF4-FFF2-40B4-BE49-F238E27FC236}">
                <a16:creationId xmlns:a16="http://schemas.microsoft.com/office/drawing/2014/main" id="{ED7464A0-6EBE-47C4-84A0-02F58FAAB282}"/>
              </a:ext>
            </a:extLst>
          </p:cNvPr>
          <p:cNvSpPr>
            <a:spLocks noGrp="1"/>
          </p:cNvSpPr>
          <p:nvPr>
            <p:ph type="sldNum" sz="quarter" idx="16"/>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3098508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520FC07C-A011-4242-B44A-A04DDE4757C0}"/>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1E5E97E8-3E17-4AA3-96B6-449BB5CC2ED5}"/>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860075D8-70F3-4D99-9664-3BE205D5D39B}"/>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4241909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3" name="Date Placeholder 3">
            <a:extLst>
              <a:ext uri="{FF2B5EF4-FFF2-40B4-BE49-F238E27FC236}">
                <a16:creationId xmlns:a16="http://schemas.microsoft.com/office/drawing/2014/main" id="{6F707593-4984-497C-827E-B343534FFDD5}"/>
              </a:ext>
            </a:extLst>
          </p:cNvPr>
          <p:cNvSpPr>
            <a:spLocks noGrp="1"/>
          </p:cNvSpPr>
          <p:nvPr>
            <p:ph type="dt" sz="half" idx="18"/>
          </p:nvPr>
        </p:nvSpPr>
        <p:spPr/>
        <p:txBody>
          <a:bodyPr/>
          <a:lstStyle>
            <a:lvl1pPr>
              <a:defRPr/>
            </a:lvl1pPr>
          </a:lstStyle>
          <a:p>
            <a:fld id="{ED311143-6627-42B1-AA33-D3D876F04148}" type="datetimeFigureOut">
              <a:rPr lang="tr-TR" smtClean="0"/>
              <a:t>22.05.2023</a:t>
            </a:fld>
            <a:endParaRPr lang="tr-TR"/>
          </a:p>
        </p:txBody>
      </p:sp>
      <p:sp>
        <p:nvSpPr>
          <p:cNvPr id="14" name="Footer Placeholder 4">
            <a:extLst>
              <a:ext uri="{FF2B5EF4-FFF2-40B4-BE49-F238E27FC236}">
                <a16:creationId xmlns:a16="http://schemas.microsoft.com/office/drawing/2014/main" id="{770C0744-5720-4395-9A99-4ED65DD85BB6}"/>
              </a:ext>
            </a:extLst>
          </p:cNvPr>
          <p:cNvSpPr>
            <a:spLocks noGrp="1"/>
          </p:cNvSpPr>
          <p:nvPr>
            <p:ph type="ftr" sz="quarter" idx="19"/>
          </p:nvPr>
        </p:nvSpPr>
        <p:spPr/>
        <p:txBody>
          <a:bodyPr/>
          <a:lstStyle>
            <a:lvl1pPr>
              <a:defRPr/>
            </a:lvl1pPr>
          </a:lstStyle>
          <a:p>
            <a:endParaRPr lang="tr-TR"/>
          </a:p>
        </p:txBody>
      </p:sp>
      <p:sp>
        <p:nvSpPr>
          <p:cNvPr id="16" name="Slide Number Placeholder 5">
            <a:extLst>
              <a:ext uri="{FF2B5EF4-FFF2-40B4-BE49-F238E27FC236}">
                <a16:creationId xmlns:a16="http://schemas.microsoft.com/office/drawing/2014/main" id="{8E5D51A0-DD24-4071-B579-3EFF7E7DA0AA}"/>
              </a:ext>
            </a:extLst>
          </p:cNvPr>
          <p:cNvSpPr>
            <a:spLocks noGrp="1"/>
          </p:cNvSpPr>
          <p:nvPr>
            <p:ph type="sldNum" sz="quarter" idx="20"/>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2175063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a:t>Resim eklemek için simgeye tıklayın</a:t>
            </a:r>
            <a:endParaRPr lang="en-US" noProof="0" dirty="0"/>
          </a:p>
        </p:txBody>
      </p:sp>
      <p:sp>
        <p:nvSpPr>
          <p:cNvPr id="21" name="Text Placeholder 3"/>
          <p:cNvSpPr>
            <a:spLocks noGrp="1"/>
          </p:cNvSpPr>
          <p:nvPr>
            <p:ph type="body" sz="half" idx="18"/>
          </p:nvPr>
        </p:nvSpPr>
        <p:spPr>
          <a:xfrm>
            <a:off x="685347" y="4565409"/>
            <a:ext cx="2474216" cy="1225792"/>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a:t>Resim eklemek için simgeye tıklayın</a:t>
            </a:r>
            <a:endParaRPr lang="en-US" noProof="0" dirty="0"/>
          </a:p>
        </p:txBody>
      </p:sp>
      <p:sp>
        <p:nvSpPr>
          <p:cNvPr id="24" name="Text Placeholder 3"/>
          <p:cNvSpPr>
            <a:spLocks noGrp="1"/>
          </p:cNvSpPr>
          <p:nvPr>
            <p:ph type="body" sz="half" idx="19"/>
          </p:nvPr>
        </p:nvSpPr>
        <p:spPr>
          <a:xfrm>
            <a:off x="3331011" y="4565408"/>
            <a:ext cx="2475252" cy="1225792"/>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a:t>Resim eklemek için simgeye tıklayın</a:t>
            </a:r>
            <a:endParaRPr lang="en-US" noProof="0" dirty="0"/>
          </a:p>
        </p:txBody>
      </p:sp>
      <p:sp>
        <p:nvSpPr>
          <p:cNvPr id="27" name="Text Placeholder 3"/>
          <p:cNvSpPr>
            <a:spLocks noGrp="1"/>
          </p:cNvSpPr>
          <p:nvPr>
            <p:ph type="body" sz="half" idx="20"/>
          </p:nvPr>
        </p:nvSpPr>
        <p:spPr>
          <a:xfrm>
            <a:off x="5979973" y="4565410"/>
            <a:ext cx="2470694" cy="1225790"/>
          </a:xfrm>
        </p:spPr>
        <p:txBody>
          <a:bodyPr anchor="t"/>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2" name="Date Placeholder 3">
            <a:extLst>
              <a:ext uri="{FF2B5EF4-FFF2-40B4-BE49-F238E27FC236}">
                <a16:creationId xmlns:a16="http://schemas.microsoft.com/office/drawing/2014/main" id="{281B590B-6925-4586-9393-770A34A62263}"/>
              </a:ext>
            </a:extLst>
          </p:cNvPr>
          <p:cNvSpPr>
            <a:spLocks noGrp="1"/>
          </p:cNvSpPr>
          <p:nvPr>
            <p:ph type="dt" sz="half" idx="23"/>
          </p:nvPr>
        </p:nvSpPr>
        <p:spPr/>
        <p:txBody>
          <a:bodyPr/>
          <a:lstStyle>
            <a:lvl1pPr>
              <a:defRPr/>
            </a:lvl1pPr>
          </a:lstStyle>
          <a:p>
            <a:fld id="{ED311143-6627-42B1-AA33-D3D876F04148}" type="datetimeFigureOut">
              <a:rPr lang="tr-TR" smtClean="0"/>
              <a:t>22.05.2023</a:t>
            </a:fld>
            <a:endParaRPr lang="tr-TR"/>
          </a:p>
        </p:txBody>
      </p:sp>
      <p:sp>
        <p:nvSpPr>
          <p:cNvPr id="13" name="Footer Placeholder 4">
            <a:extLst>
              <a:ext uri="{FF2B5EF4-FFF2-40B4-BE49-F238E27FC236}">
                <a16:creationId xmlns:a16="http://schemas.microsoft.com/office/drawing/2014/main" id="{CFDC4C56-70B6-4E2B-9DA5-DA2CE61D27C6}"/>
              </a:ext>
            </a:extLst>
          </p:cNvPr>
          <p:cNvSpPr>
            <a:spLocks noGrp="1"/>
          </p:cNvSpPr>
          <p:nvPr>
            <p:ph type="ftr" sz="quarter" idx="24"/>
          </p:nvPr>
        </p:nvSpPr>
        <p:spPr/>
        <p:txBody>
          <a:bodyPr/>
          <a:lstStyle>
            <a:lvl1pPr>
              <a:defRPr/>
            </a:lvl1pPr>
          </a:lstStyle>
          <a:p>
            <a:endParaRPr lang="tr-TR"/>
          </a:p>
        </p:txBody>
      </p:sp>
      <p:sp>
        <p:nvSpPr>
          <p:cNvPr id="14" name="Slide Number Placeholder 5">
            <a:extLst>
              <a:ext uri="{FF2B5EF4-FFF2-40B4-BE49-F238E27FC236}">
                <a16:creationId xmlns:a16="http://schemas.microsoft.com/office/drawing/2014/main" id="{8A83AE5B-4728-4DE9-936A-105CB6290BB9}"/>
              </a:ext>
            </a:extLst>
          </p:cNvPr>
          <p:cNvSpPr>
            <a:spLocks noGrp="1"/>
          </p:cNvSpPr>
          <p:nvPr>
            <p:ph type="sldNum" sz="quarter" idx="25"/>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4088335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a:extLst>
              <a:ext uri="{FF2B5EF4-FFF2-40B4-BE49-F238E27FC236}">
                <a16:creationId xmlns:a16="http://schemas.microsoft.com/office/drawing/2014/main" id="{E6B19A5B-4D06-4B62-B9BF-77AA6B501D87}"/>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823B472E-58C4-4494-9F71-A2B39623FE30}"/>
              </a:ext>
            </a:extLst>
          </p:cNvPr>
          <p:cNvSpPr>
            <a:spLocks noGrp="1"/>
          </p:cNvSpPr>
          <p:nvPr>
            <p:ph type="ftr" sz="quarter" idx="11"/>
          </p:nvPr>
        </p:nvSpPr>
        <p:spPr/>
        <p:txBody>
          <a:bodyPr/>
          <a:lstStyle>
            <a:lvl1pPr>
              <a:defRPr/>
            </a:lvl1pPr>
          </a:lstStyle>
          <a:p>
            <a:endParaRPr lang="tr-TR"/>
          </a:p>
        </p:txBody>
      </p:sp>
      <p:sp>
        <p:nvSpPr>
          <p:cNvPr id="6" name="Slide Number Placeholder 5">
            <a:extLst>
              <a:ext uri="{FF2B5EF4-FFF2-40B4-BE49-F238E27FC236}">
                <a16:creationId xmlns:a16="http://schemas.microsoft.com/office/drawing/2014/main" id="{97264E9A-42BB-4EC1-9211-0B9DF4E8D5D0}"/>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3550396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a:extLst>
              <a:ext uri="{FF2B5EF4-FFF2-40B4-BE49-F238E27FC236}">
                <a16:creationId xmlns:a16="http://schemas.microsoft.com/office/drawing/2014/main" id="{9DE4788C-5B56-49CE-9EE9-1005D58781F4}"/>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2F74CBF7-DE77-4E71-99DB-03A2024FC4D2}"/>
              </a:ext>
            </a:extLst>
          </p:cNvPr>
          <p:cNvSpPr>
            <a:spLocks noGrp="1"/>
          </p:cNvSpPr>
          <p:nvPr>
            <p:ph type="ftr" sz="quarter" idx="11"/>
          </p:nvPr>
        </p:nvSpPr>
        <p:spPr/>
        <p:txBody>
          <a:bodyPr/>
          <a:lstStyle>
            <a:lvl1pPr>
              <a:defRPr/>
            </a:lvl1pPr>
          </a:lstStyle>
          <a:p>
            <a:endParaRPr lang="tr-TR"/>
          </a:p>
        </p:txBody>
      </p:sp>
      <p:sp>
        <p:nvSpPr>
          <p:cNvPr id="6" name="Slide Number Placeholder 5">
            <a:extLst>
              <a:ext uri="{FF2B5EF4-FFF2-40B4-BE49-F238E27FC236}">
                <a16:creationId xmlns:a16="http://schemas.microsoft.com/office/drawing/2014/main" id="{27C433FF-0F9E-42DD-8F13-F9BF9F681800}"/>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3703420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a:extLst>
              <a:ext uri="{FF2B5EF4-FFF2-40B4-BE49-F238E27FC236}">
                <a16:creationId xmlns:a16="http://schemas.microsoft.com/office/drawing/2014/main" id="{18DE82D7-9A8A-47E8-963A-13EA1563207D}"/>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60EDAE05-CDA7-4245-B921-3B41C366AE12}"/>
              </a:ext>
            </a:extLst>
          </p:cNvPr>
          <p:cNvSpPr>
            <a:spLocks noGrp="1"/>
          </p:cNvSpPr>
          <p:nvPr>
            <p:ph type="ftr" sz="quarter" idx="11"/>
          </p:nvPr>
        </p:nvSpPr>
        <p:spPr/>
        <p:txBody>
          <a:bodyPr/>
          <a:lstStyle>
            <a:lvl1pPr>
              <a:defRPr/>
            </a:lvl1pPr>
          </a:lstStyle>
          <a:p>
            <a:endParaRPr lang="tr-TR"/>
          </a:p>
        </p:txBody>
      </p:sp>
      <p:sp>
        <p:nvSpPr>
          <p:cNvPr id="6" name="Slide Number Placeholder 5">
            <a:extLst>
              <a:ext uri="{FF2B5EF4-FFF2-40B4-BE49-F238E27FC236}">
                <a16:creationId xmlns:a16="http://schemas.microsoft.com/office/drawing/2014/main" id="{EF3CC4EC-9EF7-48CC-A54A-50EA0694371B}"/>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153832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a:extLst>
              <a:ext uri="{FF2B5EF4-FFF2-40B4-BE49-F238E27FC236}">
                <a16:creationId xmlns:a16="http://schemas.microsoft.com/office/drawing/2014/main" id="{80736735-8928-4266-8FCE-EE0257948A23}"/>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373D7326-4565-42E9-BB40-B83D16578C7A}"/>
              </a:ext>
            </a:extLst>
          </p:cNvPr>
          <p:cNvSpPr>
            <a:spLocks noGrp="1"/>
          </p:cNvSpPr>
          <p:nvPr>
            <p:ph type="ftr" sz="quarter" idx="11"/>
          </p:nvPr>
        </p:nvSpPr>
        <p:spPr/>
        <p:txBody>
          <a:bodyPr/>
          <a:lstStyle>
            <a:lvl1pPr>
              <a:defRPr/>
            </a:lvl1pPr>
          </a:lstStyle>
          <a:p>
            <a:endParaRPr lang="tr-TR"/>
          </a:p>
        </p:txBody>
      </p:sp>
      <p:sp>
        <p:nvSpPr>
          <p:cNvPr id="6" name="Slide Number Placeholder 5">
            <a:extLst>
              <a:ext uri="{FF2B5EF4-FFF2-40B4-BE49-F238E27FC236}">
                <a16:creationId xmlns:a16="http://schemas.microsoft.com/office/drawing/2014/main" id="{15AAB271-CAFF-449A-A459-F65921C821F0}"/>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1830385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C9BFE411-552F-4BF1-907B-E5054EC1289C}"/>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6C470750-EE61-4341-927E-8FC0493BE071}"/>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4730BB28-A049-47EF-AF97-FBEA504D835A}"/>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50301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3">
            <a:extLst>
              <a:ext uri="{FF2B5EF4-FFF2-40B4-BE49-F238E27FC236}">
                <a16:creationId xmlns:a16="http://schemas.microsoft.com/office/drawing/2014/main" id="{1A03DAB0-A085-4C7C-8181-612F304613E1}"/>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8" name="Footer Placeholder 4">
            <a:extLst>
              <a:ext uri="{FF2B5EF4-FFF2-40B4-BE49-F238E27FC236}">
                <a16:creationId xmlns:a16="http://schemas.microsoft.com/office/drawing/2014/main" id="{86C6D674-A620-4EB0-A3E1-3C34B9E89473}"/>
              </a:ext>
            </a:extLst>
          </p:cNvPr>
          <p:cNvSpPr>
            <a:spLocks noGrp="1"/>
          </p:cNvSpPr>
          <p:nvPr>
            <p:ph type="ftr" sz="quarter" idx="11"/>
          </p:nvPr>
        </p:nvSpPr>
        <p:spPr/>
        <p:txBody>
          <a:bodyPr/>
          <a:lstStyle>
            <a:lvl1pPr>
              <a:defRPr/>
            </a:lvl1pPr>
          </a:lstStyle>
          <a:p>
            <a:endParaRPr lang="tr-TR"/>
          </a:p>
        </p:txBody>
      </p:sp>
      <p:sp>
        <p:nvSpPr>
          <p:cNvPr id="9" name="Slide Number Placeholder 5">
            <a:extLst>
              <a:ext uri="{FF2B5EF4-FFF2-40B4-BE49-F238E27FC236}">
                <a16:creationId xmlns:a16="http://schemas.microsoft.com/office/drawing/2014/main" id="{B36AE615-36D6-4D5F-B5C9-DFC26C1181B4}"/>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2721947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3">
            <a:extLst>
              <a:ext uri="{FF2B5EF4-FFF2-40B4-BE49-F238E27FC236}">
                <a16:creationId xmlns:a16="http://schemas.microsoft.com/office/drawing/2014/main" id="{5F46C61E-ED81-4047-9B13-6F297FC679CC}"/>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4" name="Footer Placeholder 4">
            <a:extLst>
              <a:ext uri="{FF2B5EF4-FFF2-40B4-BE49-F238E27FC236}">
                <a16:creationId xmlns:a16="http://schemas.microsoft.com/office/drawing/2014/main" id="{3C7F3BBE-9A75-45BB-A89B-421BDBA0E155}"/>
              </a:ext>
            </a:extLst>
          </p:cNvPr>
          <p:cNvSpPr>
            <a:spLocks noGrp="1"/>
          </p:cNvSpPr>
          <p:nvPr>
            <p:ph type="ftr" sz="quarter" idx="11"/>
          </p:nvPr>
        </p:nvSpPr>
        <p:spPr/>
        <p:txBody>
          <a:bodyPr/>
          <a:lstStyle>
            <a:lvl1pPr>
              <a:defRPr/>
            </a:lvl1pPr>
          </a:lstStyle>
          <a:p>
            <a:endParaRPr lang="tr-TR"/>
          </a:p>
        </p:txBody>
      </p:sp>
      <p:sp>
        <p:nvSpPr>
          <p:cNvPr id="5" name="Slide Number Placeholder 5">
            <a:extLst>
              <a:ext uri="{FF2B5EF4-FFF2-40B4-BE49-F238E27FC236}">
                <a16:creationId xmlns:a16="http://schemas.microsoft.com/office/drawing/2014/main" id="{935D649D-E920-4E56-9429-76843B73096F}"/>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2859233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8BE09B4-8B56-402C-985D-6A5753D27C9C}"/>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3" name="Footer Placeholder 4">
            <a:extLst>
              <a:ext uri="{FF2B5EF4-FFF2-40B4-BE49-F238E27FC236}">
                <a16:creationId xmlns:a16="http://schemas.microsoft.com/office/drawing/2014/main" id="{1AFC8AD2-B6A6-41DC-80D5-CC8E78F96FD5}"/>
              </a:ext>
            </a:extLst>
          </p:cNvPr>
          <p:cNvSpPr>
            <a:spLocks noGrp="1"/>
          </p:cNvSpPr>
          <p:nvPr>
            <p:ph type="ftr" sz="quarter" idx="11"/>
          </p:nvPr>
        </p:nvSpPr>
        <p:spPr/>
        <p:txBody>
          <a:bodyPr/>
          <a:lstStyle>
            <a:lvl1pPr>
              <a:defRPr/>
            </a:lvl1pPr>
          </a:lstStyle>
          <a:p>
            <a:endParaRPr lang="tr-TR"/>
          </a:p>
        </p:txBody>
      </p:sp>
      <p:sp>
        <p:nvSpPr>
          <p:cNvPr id="4" name="Slide Number Placeholder 5">
            <a:extLst>
              <a:ext uri="{FF2B5EF4-FFF2-40B4-BE49-F238E27FC236}">
                <a16:creationId xmlns:a16="http://schemas.microsoft.com/office/drawing/2014/main" id="{4219E5C1-FE0E-4004-89E9-9A9F2A3F8BE3}"/>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102074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6244ACC2-E17A-45CB-9360-FD4493C0CF0E}"/>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E2B7BACB-4661-4C5F-968B-F3A414C1DDCB}"/>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CD8F602C-A34B-4C8C-A088-F4BA8AD11E85}"/>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281857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a:t>Resim eklemek için simgeye tıklayın</a:t>
            </a:r>
            <a:endParaRPr lang="en-US" noProof="0" dirty="0"/>
          </a:p>
        </p:txBody>
      </p:sp>
      <p:sp>
        <p:nvSpPr>
          <p:cNvPr id="4" name="Text Placeholder 3"/>
          <p:cNvSpPr>
            <a:spLocks noGrp="1"/>
          </p:cNvSpPr>
          <p:nvPr>
            <p:ph type="body" sz="half" idx="2"/>
          </p:nvPr>
        </p:nvSpPr>
        <p:spPr>
          <a:xfrm>
            <a:off x="685346" y="2971800"/>
            <a:ext cx="4171242" cy="2819400"/>
          </a:xfrm>
        </p:spPr>
        <p:txBody>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FDE89471-AAC2-4C6A-9514-ADAE4F682E4D}"/>
              </a:ext>
            </a:extLst>
          </p:cNvPr>
          <p:cNvSpPr>
            <a:spLocks noGrp="1"/>
          </p:cNvSpPr>
          <p:nvPr>
            <p:ph type="dt" sz="half" idx="10"/>
          </p:nvPr>
        </p:nvSpPr>
        <p:spPr/>
        <p:txBody>
          <a:bodyPr/>
          <a:lstStyle>
            <a:lvl1pPr>
              <a:defRPr/>
            </a:lvl1pPr>
          </a:lstStyle>
          <a:p>
            <a:fld id="{ED311143-6627-42B1-AA33-D3D876F04148}" type="datetimeFigureOut">
              <a:rPr lang="tr-TR" smtClean="0"/>
              <a:t>22.05.2023</a:t>
            </a:fld>
            <a:endParaRPr lang="tr-TR"/>
          </a:p>
        </p:txBody>
      </p:sp>
      <p:sp>
        <p:nvSpPr>
          <p:cNvPr id="6" name="Footer Placeholder 4">
            <a:extLst>
              <a:ext uri="{FF2B5EF4-FFF2-40B4-BE49-F238E27FC236}">
                <a16:creationId xmlns:a16="http://schemas.microsoft.com/office/drawing/2014/main" id="{B560D875-79D8-44DE-8B2E-01BD02691856}"/>
              </a:ext>
            </a:extLst>
          </p:cNvPr>
          <p:cNvSpPr>
            <a:spLocks noGrp="1"/>
          </p:cNvSpPr>
          <p:nvPr>
            <p:ph type="ftr" sz="quarter" idx="11"/>
          </p:nvPr>
        </p:nvSpPr>
        <p:spPr/>
        <p:txBody>
          <a:bodyPr/>
          <a:lstStyle>
            <a:lvl1pPr>
              <a:defRPr/>
            </a:lvl1pPr>
          </a:lstStyle>
          <a:p>
            <a:endParaRPr lang="tr-TR"/>
          </a:p>
        </p:txBody>
      </p:sp>
      <p:sp>
        <p:nvSpPr>
          <p:cNvPr id="7" name="Slide Number Placeholder 5">
            <a:extLst>
              <a:ext uri="{FF2B5EF4-FFF2-40B4-BE49-F238E27FC236}">
                <a16:creationId xmlns:a16="http://schemas.microsoft.com/office/drawing/2014/main" id="{81B6DC93-1EE8-477A-BF58-2E81D5C0C6BF}"/>
              </a:ext>
            </a:extLst>
          </p:cNvPr>
          <p:cNvSpPr>
            <a:spLocks noGrp="1"/>
          </p:cNvSpPr>
          <p:nvPr>
            <p:ph type="sldNum" sz="quarter" idx="12"/>
          </p:nvPr>
        </p:nvSpPr>
        <p:spPr/>
        <p:txBody>
          <a:bodyPr/>
          <a:lstStyle>
            <a:lvl1pPr>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51308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9"/>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446F3D-0AE8-4C9B-8210-09329EB43150}"/>
              </a:ext>
            </a:extLst>
          </p:cNvPr>
          <p:cNvSpPr>
            <a:spLocks noGrp="1"/>
          </p:cNvSpPr>
          <p:nvPr>
            <p:ph type="title"/>
          </p:nvPr>
        </p:nvSpPr>
        <p:spPr>
          <a:xfrm>
            <a:off x="685800" y="609600"/>
            <a:ext cx="7764463"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a:extLst>
              <a:ext uri="{FF2B5EF4-FFF2-40B4-BE49-F238E27FC236}">
                <a16:creationId xmlns:a16="http://schemas.microsoft.com/office/drawing/2014/main" id="{6BAFF161-85AE-4BF2-9A8E-F9EBED11A2C6}"/>
              </a:ext>
            </a:extLst>
          </p:cNvPr>
          <p:cNvSpPr>
            <a:spLocks noGrp="1"/>
          </p:cNvSpPr>
          <p:nvPr>
            <p:ph type="body" idx="1"/>
          </p:nvPr>
        </p:nvSpPr>
        <p:spPr>
          <a:xfrm>
            <a:off x="685800" y="2095500"/>
            <a:ext cx="7764463" cy="36957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a:extLst>
              <a:ext uri="{FF2B5EF4-FFF2-40B4-BE49-F238E27FC236}">
                <a16:creationId xmlns:a16="http://schemas.microsoft.com/office/drawing/2014/main" id="{87280D7E-4A1E-4527-B7D5-C2F41781E3B3}"/>
              </a:ext>
            </a:extLst>
          </p:cNvPr>
          <p:cNvSpPr>
            <a:spLocks noGrp="1"/>
          </p:cNvSpPr>
          <p:nvPr>
            <p:ph type="dt" sz="half" idx="2"/>
          </p:nvPr>
        </p:nvSpPr>
        <p:spPr>
          <a:xfrm>
            <a:off x="5759450" y="5883275"/>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000" smtClean="0">
                <a:solidFill>
                  <a:schemeClr val="tx1">
                    <a:tint val="75000"/>
                  </a:schemeClr>
                </a:solidFill>
                <a:latin typeface="+mn-lt"/>
              </a:defRPr>
            </a:lvl1pPr>
          </a:lstStyle>
          <a:p>
            <a:fld id="{ED311143-6627-42B1-AA33-D3D876F04148}" type="datetimeFigureOut">
              <a:rPr lang="tr-TR" smtClean="0"/>
              <a:t>22.05.2023</a:t>
            </a:fld>
            <a:endParaRPr lang="tr-TR"/>
          </a:p>
        </p:txBody>
      </p:sp>
      <p:sp>
        <p:nvSpPr>
          <p:cNvPr id="5" name="Footer Placeholder 4">
            <a:extLst>
              <a:ext uri="{FF2B5EF4-FFF2-40B4-BE49-F238E27FC236}">
                <a16:creationId xmlns:a16="http://schemas.microsoft.com/office/drawing/2014/main" id="{6F9D3C6C-9232-42F6-99FD-1DFC9A6A0608}"/>
              </a:ext>
            </a:extLst>
          </p:cNvPr>
          <p:cNvSpPr>
            <a:spLocks noGrp="1"/>
          </p:cNvSpPr>
          <p:nvPr>
            <p:ph type="ftr" sz="quarter" idx="3"/>
          </p:nvPr>
        </p:nvSpPr>
        <p:spPr>
          <a:xfrm>
            <a:off x="685800" y="5883275"/>
            <a:ext cx="5003800" cy="365125"/>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endParaRPr lang="tr-TR"/>
          </a:p>
        </p:txBody>
      </p:sp>
      <p:sp>
        <p:nvSpPr>
          <p:cNvPr id="6" name="Slide Number Placeholder 5">
            <a:extLst>
              <a:ext uri="{FF2B5EF4-FFF2-40B4-BE49-F238E27FC236}">
                <a16:creationId xmlns:a16="http://schemas.microsoft.com/office/drawing/2014/main" id="{C99C68B3-AC15-4C39-A6CE-0A4E61296298}"/>
              </a:ext>
            </a:extLst>
          </p:cNvPr>
          <p:cNvSpPr>
            <a:spLocks noGrp="1"/>
          </p:cNvSpPr>
          <p:nvPr>
            <p:ph type="sldNum" sz="quarter" idx="4"/>
          </p:nvPr>
        </p:nvSpPr>
        <p:spPr>
          <a:xfrm>
            <a:off x="7885113" y="5883275"/>
            <a:ext cx="565150" cy="365125"/>
          </a:xfrm>
          <a:prstGeom prst="rect">
            <a:avLst/>
          </a:prstGeom>
        </p:spPr>
        <p:txBody>
          <a:bodyPr vert="horz" lIns="91440" tIns="45720" rIns="91440" bIns="45720" rtlCol="0" anchor="ctr"/>
          <a:lstStyle>
            <a:lvl1pPr algn="r" eaLnBrk="1" fontAlgn="auto" hangingPunct="1">
              <a:spcBef>
                <a:spcPts val="0"/>
              </a:spcBef>
              <a:spcAft>
                <a:spcPts val="0"/>
              </a:spcAft>
              <a:defRPr sz="1000" smtClean="0">
                <a:solidFill>
                  <a:schemeClr val="tx1">
                    <a:tint val="75000"/>
                  </a:schemeClr>
                </a:solidFill>
                <a:latin typeface="+mn-lt"/>
              </a:defRPr>
            </a:lvl1pPr>
          </a:lstStyle>
          <a:p>
            <a:fld id="{8C937556-F504-461E-815E-E8CC30956E94}" type="slidenum">
              <a:rPr lang="tr-TR" smtClean="0"/>
              <a:t>‹#›</a:t>
            </a:fld>
            <a:endParaRPr lang="tr-TR"/>
          </a:p>
        </p:txBody>
      </p:sp>
    </p:spTree>
    <p:extLst>
      <p:ext uri="{BB962C8B-B14F-4D97-AF65-F5344CB8AC3E}">
        <p14:creationId xmlns:p14="http://schemas.microsoft.com/office/powerpoint/2010/main" val="40226957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rtl="0" eaLnBrk="1" fontAlgn="base" hangingPunct="1">
        <a:lnSpc>
          <a:spcPct val="90000"/>
        </a:lnSpc>
        <a:spcBef>
          <a:spcPct val="0"/>
        </a:spcBef>
        <a:spcAft>
          <a:spcPct val="0"/>
        </a:spcAft>
        <a:defRPr sz="3400" b="1" kern="1200" cap="all">
          <a:solidFill>
            <a:schemeClr val="tx1"/>
          </a:solidFill>
          <a:effectLst>
            <a:outerShdw blurRad="50800" dist="63500" dir="2700000" algn="tl" rotWithShape="0">
              <a:srgbClr val="000000">
                <a:alpha val="48000"/>
              </a:srgbClr>
            </a:outerShdw>
          </a:effectLst>
          <a:latin typeface="+mj-lt"/>
          <a:ea typeface="+mj-ea"/>
          <a:cs typeface="+mj-cs"/>
        </a:defRPr>
      </a:lvl1pPr>
      <a:lvl2pPr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2pPr>
      <a:lvl3pPr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3pPr>
      <a:lvl4pPr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4pPr>
      <a:lvl5pPr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5pPr>
      <a:lvl6pPr marL="457200"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6pPr>
      <a:lvl7pPr marL="914400"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7pPr>
      <a:lvl8pPr marL="1371600"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8pPr>
      <a:lvl9pPr marL="1828800" algn="ctr" rtl="0" eaLnBrk="1" fontAlgn="base" hangingPunct="1">
        <a:lnSpc>
          <a:spcPct val="90000"/>
        </a:lnSpc>
        <a:spcBef>
          <a:spcPct val="0"/>
        </a:spcBef>
        <a:spcAft>
          <a:spcPct val="0"/>
        </a:spcAft>
        <a:defRPr sz="3400" b="1">
          <a:solidFill>
            <a:schemeClr val="tx1"/>
          </a:solidFill>
          <a:latin typeface="Bookman Old Style" panose="02050604050505020204" pitchFamily="18" charset="0"/>
        </a:defRPr>
      </a:lvl9pPr>
    </p:titleStyle>
    <p:bodyStyle>
      <a:lvl1pPr marL="228600" indent="-228600" algn="l" rtl="0" eaLnBrk="1" fontAlgn="base" hangingPunct="1">
        <a:lnSpc>
          <a:spcPct val="120000"/>
        </a:lnSpc>
        <a:spcBef>
          <a:spcPts val="1000"/>
        </a:spcBef>
        <a:spcAft>
          <a:spcPct val="0"/>
        </a:spcAft>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rtl="0" eaLnBrk="1" fontAlgn="base" hangingPunct="1">
        <a:lnSpc>
          <a:spcPct val="120000"/>
        </a:lnSpc>
        <a:spcBef>
          <a:spcPts val="500"/>
        </a:spcBef>
        <a:spcAft>
          <a:spcPct val="0"/>
        </a:spcAft>
        <a:buFont typeface="Arial" panose="020B0604020202020204" pitchFamily="34" charset="0"/>
        <a:buChar char="•"/>
        <a:defRPr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rtl="0" eaLnBrk="1" fontAlgn="base" hangingPunct="1">
        <a:lnSpc>
          <a:spcPct val="120000"/>
        </a:lnSpc>
        <a:spcBef>
          <a:spcPts val="500"/>
        </a:spcBef>
        <a:spcAft>
          <a:spcPct val="0"/>
        </a:spcAft>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rtl="0" eaLnBrk="1" fontAlgn="base" hangingPunct="1">
        <a:lnSpc>
          <a:spcPct val="120000"/>
        </a:lnSpc>
        <a:spcBef>
          <a:spcPts val="500"/>
        </a:spcBef>
        <a:spcAft>
          <a:spcPct val="0"/>
        </a:spcAft>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rtl="0" eaLnBrk="1" fontAlgn="base" hangingPunct="1">
        <a:lnSpc>
          <a:spcPct val="120000"/>
        </a:lnSpc>
        <a:spcBef>
          <a:spcPts val="500"/>
        </a:spcBef>
        <a:spcAft>
          <a:spcPct val="0"/>
        </a:spcAft>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3600" dirty="0">
                <a:latin typeface="Times New Roman" panose="02020603050405020304" pitchFamily="18" charset="0"/>
                <a:cs typeface="Times New Roman" panose="02020603050405020304" pitchFamily="18" charset="0"/>
              </a:rPr>
              <a:t>Pazarlama İletişim Bileşeni Olarak Doğrudan Pazarlama ve İlgili Diğer Pazarlama Uygulamaları</a:t>
            </a:r>
          </a:p>
        </p:txBody>
      </p:sp>
      <p:sp>
        <p:nvSpPr>
          <p:cNvPr id="4" name="Alt Başlık 2"/>
          <p:cNvSpPr>
            <a:spLocks noGrp="1"/>
          </p:cNvSpPr>
          <p:nvPr>
            <p:ph type="subTitle" idx="1"/>
          </p:nvPr>
        </p:nvSpPr>
        <p:spPr>
          <a:xfrm>
            <a:off x="685347" y="3886200"/>
            <a:ext cx="7919101" cy="1752600"/>
          </a:xfrm>
        </p:spPr>
        <p:txBody>
          <a:bodyPr rtlCol="0">
            <a:normAutofit/>
          </a:bodyPr>
          <a:lstStyle/>
          <a:p>
            <a:pPr fontAlgn="auto">
              <a:spcAft>
                <a:spcPts val="0"/>
              </a:spcAft>
              <a:buFont typeface="Arial" panose="020B0604020202020204" pitchFamily="34" charset="0"/>
              <a:buNone/>
              <a:defRPr/>
            </a:pPr>
            <a:r>
              <a:rPr lang="tr-TR" sz="3200" b="1" dirty="0">
                <a:latin typeface="Times New Roman" panose="02020603050405020304" pitchFamily="18" charset="0"/>
                <a:cs typeface="Times New Roman" panose="02020603050405020304" pitchFamily="18" charset="0"/>
              </a:rPr>
              <a:t>Pazarlama İletişim Teknikleri-13. Hafta</a:t>
            </a:r>
          </a:p>
        </p:txBody>
      </p:sp>
    </p:spTree>
    <p:extLst>
      <p:ext uri="{BB962C8B-B14F-4D97-AF65-F5344CB8AC3E}">
        <p14:creationId xmlns:p14="http://schemas.microsoft.com/office/powerpoint/2010/main" val="3779336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836712"/>
            <a:ext cx="7764463" cy="5472608"/>
          </a:xfrm>
        </p:spPr>
        <p:txBody>
          <a:bodyPr>
            <a:normAutofit fontScale="92500" lnSpcReduction="10000"/>
          </a:bodyPr>
          <a:lstStyle/>
          <a:p>
            <a:pPr algn="just"/>
            <a:r>
              <a:rPr lang="tr-TR" sz="2200" b="1" dirty="0">
                <a:solidFill>
                  <a:srgbClr val="FFC000"/>
                </a:solidFill>
              </a:rPr>
              <a:t>Maliyet:</a:t>
            </a:r>
            <a:r>
              <a:rPr lang="tr-TR" sz="2200" dirty="0"/>
              <a:t> Doğrudan pazarlamada örneğin doğrudan posta ya da doğrudan tepki reklamlarında başlangıçta yüksek bir mutlak maliyet söz konusu olsa bile, ardından gelecek müşteri tepkileri ve bunu takip edecek tekrar eden satın almalar bu maliyetlerin zamanla düşmesi anlamına gelecektir. </a:t>
            </a:r>
          </a:p>
          <a:p>
            <a:pPr algn="just"/>
            <a:r>
              <a:rPr lang="tr-TR" sz="2200" dirty="0">
                <a:solidFill>
                  <a:srgbClr val="FFC000"/>
                </a:solidFill>
              </a:rPr>
              <a:t>Etkinliğin ölçümü: </a:t>
            </a:r>
          </a:p>
          <a:p>
            <a:pPr algn="just"/>
            <a:r>
              <a:rPr lang="tr-TR" sz="2200" dirty="0"/>
              <a:t>Doğrudan tepki uygulamaları yapılan reklamların etkinliğini ölçebilme bakımından diğer iletişim uygulamalarından daha üstündür. </a:t>
            </a:r>
          </a:p>
          <a:p>
            <a:pPr algn="just"/>
            <a:r>
              <a:rPr lang="tr-TR" sz="2200" dirty="0"/>
              <a:t>Geri bildirim hem hızlıdır hem de diğer uygulamalara göre daha doğru ölçülmüştür. </a:t>
            </a:r>
          </a:p>
          <a:p>
            <a:pPr algn="just"/>
            <a:r>
              <a:rPr lang="tr-TR" sz="2200" b="1" dirty="0">
                <a:solidFill>
                  <a:srgbClr val="FFC000"/>
                </a:solidFill>
              </a:rPr>
              <a:t>Uzun dönemli ilişki:</a:t>
            </a:r>
            <a:r>
              <a:rPr lang="tr-TR" sz="2200" b="1" dirty="0"/>
              <a:t> </a:t>
            </a:r>
            <a:r>
              <a:rPr lang="tr-TR" sz="2200" dirty="0"/>
              <a:t>Veri tabanları müşterilerle uzun dönemli ilişkilerin kurulabilmesini sağlar. Uzun dönemli ilişkiler hem daha sağlam hem de daha kârlı ilişkiler anlamına gelir. </a:t>
            </a:r>
          </a:p>
          <a:p>
            <a:endParaRPr lang="tr-TR" dirty="0"/>
          </a:p>
          <a:p>
            <a:endParaRPr lang="tr-TR" dirty="0"/>
          </a:p>
        </p:txBody>
      </p:sp>
    </p:spTree>
    <p:extLst>
      <p:ext uri="{BB962C8B-B14F-4D97-AF65-F5344CB8AC3E}">
        <p14:creationId xmlns:p14="http://schemas.microsoft.com/office/powerpoint/2010/main" val="1778494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609601"/>
            <a:ext cx="8134672" cy="875184"/>
          </a:xfrm>
        </p:spPr>
        <p:txBody>
          <a:bodyPr>
            <a:normAutofit fontScale="90000"/>
          </a:bodyPr>
          <a:lstStyle/>
          <a:p>
            <a:r>
              <a:rPr lang="tr-TR" dirty="0">
                <a:solidFill>
                  <a:srgbClr val="FFC000"/>
                </a:solidFill>
              </a:rPr>
              <a:t>Zayıf Yönleri</a:t>
            </a:r>
            <a:br>
              <a:rPr lang="tr-TR" dirty="0">
                <a:solidFill>
                  <a:srgbClr val="FFC000"/>
                </a:solidFill>
              </a:rPr>
            </a:br>
            <a:r>
              <a:rPr lang="tr-TR" dirty="0">
                <a:solidFill>
                  <a:srgbClr val="FFC000"/>
                </a:solidFill>
              </a:rPr>
              <a:t>(Özmen, 2013: 152-153)</a:t>
            </a:r>
          </a:p>
        </p:txBody>
      </p:sp>
      <p:sp>
        <p:nvSpPr>
          <p:cNvPr id="3" name="İçerik Yer Tutucusu 2"/>
          <p:cNvSpPr>
            <a:spLocks noGrp="1"/>
          </p:cNvSpPr>
          <p:nvPr>
            <p:ph idx="1"/>
          </p:nvPr>
        </p:nvSpPr>
        <p:spPr>
          <a:xfrm>
            <a:off x="179512" y="1722437"/>
            <a:ext cx="8784976" cy="4525963"/>
          </a:xfrm>
        </p:spPr>
        <p:txBody>
          <a:bodyPr>
            <a:noAutofit/>
          </a:bodyPr>
          <a:lstStyle/>
          <a:p>
            <a:pPr algn="just"/>
            <a:r>
              <a:rPr lang="tr-TR" b="1" dirty="0">
                <a:solidFill>
                  <a:srgbClr val="FFC000"/>
                </a:solidFill>
              </a:rPr>
              <a:t>İmaj sorunu: </a:t>
            </a:r>
            <a:r>
              <a:rPr lang="tr-TR" dirty="0"/>
              <a:t>Doğrudan pazarlama yoluyla hedef kitleye ulaştırılan mesajların bu kişilerce değersiz olarak görülmesi çok sık karşılaşılan bir durumdur. </a:t>
            </a:r>
          </a:p>
          <a:p>
            <a:pPr algn="just"/>
            <a:r>
              <a:rPr lang="tr-TR" dirty="0"/>
              <a:t>Örneğin doğrudan posta yoluyla gönderilen ürün hakkındaki bilgilendirici ve satın almaya teşvik etme amacı güden broşür ve benzeri araçlar postayla gelen diğer zarflardan ayrılarak doğrudan çöpe atılabilmektedir. Televizyonda doğrudan tepki reklamlarında anlatılan ürünler, piyasada daha olağan algılanan yöntemlerle tanıtılan ya da satılmakta olan rakip ürünlere göre daha kalitesiz ürünlermiş gibi algılanabilmektedir. Doğrudan tepki reklamlarının gösterim saatleri de örneğin geç saatler, bu algılamayı güçlendirebilmektedir. Telefonla satış uygulamalarıysa tüketiciler tarafından çoğunlukla taciz edici bulunur. </a:t>
            </a:r>
          </a:p>
        </p:txBody>
      </p:sp>
    </p:spTree>
    <p:extLst>
      <p:ext uri="{BB962C8B-B14F-4D97-AF65-F5344CB8AC3E}">
        <p14:creationId xmlns:p14="http://schemas.microsoft.com/office/powerpoint/2010/main" val="3277722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609601"/>
            <a:ext cx="8134672" cy="875184"/>
          </a:xfrm>
        </p:spPr>
        <p:txBody>
          <a:bodyPr>
            <a:normAutofit fontScale="90000"/>
          </a:bodyPr>
          <a:lstStyle/>
          <a:p>
            <a:r>
              <a:rPr lang="tr-TR" dirty="0">
                <a:solidFill>
                  <a:srgbClr val="FFC000"/>
                </a:solidFill>
              </a:rPr>
              <a:t>Zayıf Yönleri</a:t>
            </a:r>
            <a:br>
              <a:rPr lang="tr-TR" dirty="0">
                <a:solidFill>
                  <a:srgbClr val="FFC000"/>
                </a:solidFill>
              </a:rPr>
            </a:br>
            <a:r>
              <a:rPr lang="tr-TR" dirty="0">
                <a:solidFill>
                  <a:srgbClr val="FFC000"/>
                </a:solidFill>
              </a:rPr>
              <a:t>(Özmen, 2013: 152-153)</a:t>
            </a:r>
          </a:p>
        </p:txBody>
      </p:sp>
      <p:sp>
        <p:nvSpPr>
          <p:cNvPr id="3" name="İçerik Yer Tutucusu 2"/>
          <p:cNvSpPr>
            <a:spLocks noGrp="1"/>
          </p:cNvSpPr>
          <p:nvPr>
            <p:ph idx="1"/>
          </p:nvPr>
        </p:nvSpPr>
        <p:spPr>
          <a:xfrm>
            <a:off x="179512" y="2060848"/>
            <a:ext cx="8784976" cy="4187552"/>
          </a:xfrm>
        </p:spPr>
        <p:txBody>
          <a:bodyPr>
            <a:noAutofit/>
          </a:bodyPr>
          <a:lstStyle/>
          <a:p>
            <a:pPr algn="just"/>
            <a:r>
              <a:rPr lang="tr-TR" b="1" dirty="0">
                <a:solidFill>
                  <a:srgbClr val="FFC000"/>
                </a:solidFill>
              </a:rPr>
              <a:t>Kesinlik:</a:t>
            </a:r>
            <a:r>
              <a:rPr lang="tr-TR" dirty="0">
                <a:solidFill>
                  <a:srgbClr val="FFC000"/>
                </a:solidFill>
              </a:rPr>
              <a:t> </a:t>
            </a:r>
            <a:r>
              <a:rPr lang="tr-TR" dirty="0"/>
              <a:t>Doğrudan posta ya da telefonla pazarlama uygulamalarının kesin olarak tespit edilmiş müşterileri hedeflemek gibi bir üstünlüğü olduğu belirtilmişti. </a:t>
            </a:r>
          </a:p>
          <a:p>
            <a:pPr algn="just"/>
            <a:r>
              <a:rPr lang="tr-TR" dirty="0"/>
              <a:t>Ancak bu müşterilerin doğru bir şekilde belirlenebilmesi için ilgili listelerin kesinlikle doğru olması gerekmektedir. </a:t>
            </a:r>
          </a:p>
          <a:p>
            <a:pPr algn="just"/>
            <a:r>
              <a:rPr lang="tr-TR" dirty="0"/>
              <a:t>Müşterilerin bilgilerinde ortaya çıkan değişikliklerin güncellenememesi yani takip edilememesi, doğru kişiye ulaşılamaması gibi bir olumsuzluğa neden olmaktadır. Yani veri tabanlarının güncel olmaması işletmeyi kesinlikten uzaklaştırır. </a:t>
            </a:r>
          </a:p>
        </p:txBody>
      </p:sp>
    </p:spTree>
    <p:extLst>
      <p:ext uri="{BB962C8B-B14F-4D97-AF65-F5344CB8AC3E}">
        <p14:creationId xmlns:p14="http://schemas.microsoft.com/office/powerpoint/2010/main" val="2862807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D91568A-4D8B-439E-B7B7-D386516195E9}"/>
              </a:ext>
            </a:extLst>
          </p:cNvPr>
          <p:cNvSpPr>
            <a:spLocks noGrp="1"/>
          </p:cNvSpPr>
          <p:nvPr>
            <p:ph idx="1"/>
          </p:nvPr>
        </p:nvSpPr>
        <p:spPr>
          <a:xfrm>
            <a:off x="685800" y="836712"/>
            <a:ext cx="7764463" cy="5688632"/>
          </a:xfrm>
        </p:spPr>
        <p:txBody>
          <a:bodyPr>
            <a:normAutofit fontScale="92500" lnSpcReduction="20000"/>
          </a:bodyPr>
          <a:lstStyle/>
          <a:p>
            <a:pPr algn="just"/>
            <a:r>
              <a:rPr lang="tr-TR" sz="2200" b="1" dirty="0">
                <a:solidFill>
                  <a:srgbClr val="FFC000"/>
                </a:solidFill>
              </a:rPr>
              <a:t>İçerik: </a:t>
            </a:r>
            <a:r>
              <a:rPr lang="tr-TR" sz="2200" dirty="0"/>
              <a:t>Doğrudan tepki reklamları ya da doğrudan posta ve diğer yöntemler müşteriyi satın almaya ya da tepki göstermeye yönlendirecek bir ruhsal durum içine sokma noktasında zayıf kalmaktadır. </a:t>
            </a:r>
          </a:p>
          <a:p>
            <a:pPr algn="just"/>
            <a:r>
              <a:rPr lang="tr-TR" sz="2200" dirty="0"/>
              <a:t>Kitlesel reklamlar ve diğer iletişim uygulamalarında gerçekleştirilen yaratıcı çabalar aynı içerik zenginliği ile doğrudan pazarlamada her zaman uygulanamamaktadır.</a:t>
            </a:r>
          </a:p>
          <a:p>
            <a:pPr algn="just"/>
            <a:r>
              <a:rPr lang="tr-TR" sz="2200" dirty="0"/>
              <a:t>Doğrudan tepki reklamları, uygulamada çoğunlukla kitlesel reklamlara kıyasla daha düşük bir yaratıcı çabayla üretilmektedir. </a:t>
            </a:r>
          </a:p>
          <a:p>
            <a:pPr algn="just"/>
            <a:r>
              <a:rPr lang="tr-TR" sz="2200" dirty="0"/>
              <a:t>Özellikle doğrudan posta ve telefon gibi araçlar tüketiciyi olumlu bir ruhsal duruma sokacak içerik zenginliğinden çoğunlukla yoksundur. </a:t>
            </a:r>
          </a:p>
          <a:p>
            <a:pPr algn="just"/>
            <a:r>
              <a:rPr lang="tr-TR" sz="2200" dirty="0"/>
              <a:t>Zarftan çıkacak materyallerin albenisi ya da telefonda ikna etmeye çalışan kişinin anlattıkları ve anlatım tarzı çok önemlidir.</a:t>
            </a:r>
          </a:p>
          <a:p>
            <a:pPr marL="0" indent="0">
              <a:buNone/>
            </a:pPr>
            <a:endParaRPr lang="tr-TR" dirty="0"/>
          </a:p>
        </p:txBody>
      </p:sp>
    </p:spTree>
    <p:extLst>
      <p:ext uri="{BB962C8B-B14F-4D97-AF65-F5344CB8AC3E}">
        <p14:creationId xmlns:p14="http://schemas.microsoft.com/office/powerpoint/2010/main" val="3517806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476672"/>
            <a:ext cx="7764463" cy="1080121"/>
          </a:xfrm>
        </p:spPr>
        <p:txBody>
          <a:bodyPr>
            <a:normAutofit fontScale="90000"/>
          </a:bodyPr>
          <a:lstStyle/>
          <a:p>
            <a:r>
              <a:rPr lang="tr-TR" sz="2800" dirty="0">
                <a:solidFill>
                  <a:srgbClr val="FFC000"/>
                </a:solidFill>
              </a:rPr>
              <a:t> Yaygın Kullanılan Doğrudan Pazarlama Teknikleri</a:t>
            </a:r>
            <a:br>
              <a:rPr lang="tr-TR" sz="2800" dirty="0">
                <a:solidFill>
                  <a:srgbClr val="FFC000"/>
                </a:solidFill>
              </a:rPr>
            </a:br>
            <a:r>
              <a:rPr lang="tr-TR" sz="2800" dirty="0">
                <a:solidFill>
                  <a:srgbClr val="FFC000"/>
                </a:solidFill>
              </a:rPr>
              <a:t>(Öztürk, 2012: 205-206)</a:t>
            </a:r>
          </a:p>
        </p:txBody>
      </p:sp>
      <p:sp>
        <p:nvSpPr>
          <p:cNvPr id="3" name="İçerik Yer Tutucusu 2"/>
          <p:cNvSpPr>
            <a:spLocks noGrp="1"/>
          </p:cNvSpPr>
          <p:nvPr>
            <p:ph idx="1"/>
          </p:nvPr>
        </p:nvSpPr>
        <p:spPr>
          <a:xfrm>
            <a:off x="685800" y="1700808"/>
            <a:ext cx="7764463" cy="4824536"/>
          </a:xfrm>
        </p:spPr>
        <p:txBody>
          <a:bodyPr>
            <a:normAutofit lnSpcReduction="10000"/>
          </a:bodyPr>
          <a:lstStyle/>
          <a:p>
            <a:pPr algn="just"/>
            <a:r>
              <a:rPr lang="tr-TR" dirty="0">
                <a:solidFill>
                  <a:srgbClr val="FFC000"/>
                </a:solidFill>
              </a:rPr>
              <a:t>Doğrudan posta: </a:t>
            </a:r>
            <a:r>
              <a:rPr lang="tr-TR" dirty="0"/>
              <a:t>Yazılı ticari mesajların kişilerin adreslerine posta ile gönderilmesidir. </a:t>
            </a:r>
          </a:p>
          <a:p>
            <a:pPr algn="just"/>
            <a:r>
              <a:rPr lang="tr-TR" dirty="0"/>
              <a:t>Bir doğrudan posta genellikle bir zarf, bir broşürle birlikte satış mektubu ve bir cevap kartından oluşur. </a:t>
            </a:r>
          </a:p>
          <a:p>
            <a:pPr algn="just"/>
            <a:r>
              <a:rPr lang="tr-TR" dirty="0"/>
              <a:t>Doğrudan postanın avantajları; seçicilik, mesajların kişiselleştirilebilmesi, yaratıcı fikirleri kullanma esnekliği, hızlı iletişim kurulabilmesidir. </a:t>
            </a:r>
          </a:p>
          <a:p>
            <a:pPr algn="just"/>
            <a:r>
              <a:rPr lang="tr-TR" dirty="0"/>
              <a:t>Doğrudan postanın olumsuz yönü ise cevap verme oranının düşük olmasıdır. </a:t>
            </a:r>
          </a:p>
          <a:p>
            <a:pPr algn="just"/>
            <a:r>
              <a:rPr lang="tr-TR" dirty="0"/>
              <a:t>Doğrudan posta işletme tarafından oluşturulan bir veri tabanı aracılığıyla, genel bir liste kullanılarak ya da başka listeler satın alınarak mevcut ya da olası müşterilere gönderilebilir. </a:t>
            </a:r>
          </a:p>
        </p:txBody>
      </p:sp>
    </p:spTree>
    <p:extLst>
      <p:ext uri="{BB962C8B-B14F-4D97-AF65-F5344CB8AC3E}">
        <p14:creationId xmlns:p14="http://schemas.microsoft.com/office/powerpoint/2010/main" val="3549053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548680"/>
            <a:ext cx="7764463" cy="5688632"/>
          </a:xfrm>
        </p:spPr>
        <p:txBody>
          <a:bodyPr>
            <a:noAutofit/>
          </a:bodyPr>
          <a:lstStyle/>
          <a:p>
            <a:pPr algn="just"/>
            <a:r>
              <a:rPr lang="tr-TR" dirty="0">
                <a:solidFill>
                  <a:srgbClr val="FFC000"/>
                </a:solidFill>
              </a:rPr>
              <a:t>İnternet Araçları, E-posta ve Metin Mesajları: </a:t>
            </a:r>
            <a:r>
              <a:rPr lang="tr-TR" dirty="0"/>
              <a:t>Günümüzde işletmeler herhangi bir aracı kullanmadan internet üzerinden ürünlerini duyurabilmekte ve satışını yapabilmektedir.</a:t>
            </a:r>
          </a:p>
          <a:p>
            <a:pPr algn="just"/>
            <a:r>
              <a:rPr lang="tr-TR" dirty="0"/>
              <a:t>Internet tabanlı bir iletişim aracı olan e-posta pazarlaması ise bir kişinin e-posta adresine bilgi ve satış amaçlı mesajların elektronik olarak gönderilmesidir. </a:t>
            </a:r>
          </a:p>
          <a:p>
            <a:pPr algn="just"/>
            <a:r>
              <a:rPr lang="tr-TR" dirty="0"/>
              <a:t>E-posta adreslerinden oluşan bir liste kullanılabilir. Metin mesajları ise mobil telefonlar aracılığıyla reklam mesajlarının gönderilmesidir. </a:t>
            </a:r>
          </a:p>
          <a:p>
            <a:pPr algn="just"/>
            <a:r>
              <a:rPr lang="tr-TR" dirty="0"/>
              <a:t>Cep telefonları aracılığıyla 160 karakterle sınırlı düz metinden oluşan kısa mesajların gönderilip alınabilmesi olanaklıdır.</a:t>
            </a:r>
          </a:p>
          <a:p>
            <a:pPr algn="just"/>
            <a:r>
              <a:rPr lang="tr-TR" dirty="0"/>
              <a:t>Ancak bütün pazarlama iletişimi mesajları gibi SMS mesajları da hedef kitle ile izinli pazarlama kuralları çerçevesinde iletişim kurmalıdır. </a:t>
            </a:r>
          </a:p>
        </p:txBody>
      </p:sp>
    </p:spTree>
    <p:extLst>
      <p:ext uri="{BB962C8B-B14F-4D97-AF65-F5344CB8AC3E}">
        <p14:creationId xmlns:p14="http://schemas.microsoft.com/office/powerpoint/2010/main" val="397547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404664"/>
            <a:ext cx="8640960" cy="6264696"/>
          </a:xfrm>
        </p:spPr>
        <p:txBody>
          <a:bodyPr>
            <a:normAutofit/>
          </a:bodyPr>
          <a:lstStyle/>
          <a:p>
            <a:pPr algn="just"/>
            <a:r>
              <a:rPr lang="tr-TR" dirty="0">
                <a:solidFill>
                  <a:srgbClr val="FFC000"/>
                </a:solidFill>
              </a:rPr>
              <a:t>Tele pazarlama: </a:t>
            </a:r>
            <a:r>
              <a:rPr lang="tr-TR" dirty="0"/>
              <a:t>Telefonla pazarlama, önceden belirlenen müşterilere telefonla satış amaçlı iletişim kurma tekniğidir. </a:t>
            </a:r>
          </a:p>
          <a:p>
            <a:pPr algn="just"/>
            <a:r>
              <a:rPr lang="tr-TR" dirty="0"/>
              <a:t>Bu tür satış sürecinde sipariş müşteriye telefon edilerek ya da müşterinin telefon etmesiyle gerçekleşir. </a:t>
            </a:r>
          </a:p>
          <a:p>
            <a:pPr algn="just"/>
            <a:r>
              <a:rPr lang="tr-TR" dirty="0"/>
              <a:t>Tele pazarlamanın hızlı ve etkileşimli olması tekniğin en büyük avantajıdır. </a:t>
            </a:r>
          </a:p>
          <a:p>
            <a:pPr algn="just"/>
            <a:r>
              <a:rPr lang="tr-TR" dirty="0"/>
              <a:t>Üstelik çoğu doğrudan pazarlama tekniğinin işlerlik kazanmasında telefonun önemli rolü vardır. </a:t>
            </a:r>
          </a:p>
          <a:p>
            <a:pPr algn="just"/>
            <a:r>
              <a:rPr lang="tr-TR" dirty="0"/>
              <a:t>Örneğin; televizyon, radyo, dergi ve gazeteler gibi kitlesel medyaya dayalı doğrudan pazarlama etkinliklerinde ya da katalog ve doğrudan postalama gibi uygulamalarda sipariş vermek isteyen müşteriler telefonla işletmeyi aramaktadır. </a:t>
            </a:r>
          </a:p>
          <a:p>
            <a:pPr algn="just"/>
            <a:r>
              <a:rPr lang="tr-TR" dirty="0"/>
              <a:t>Tele pazarlama bankacılık, sigortacılık gibi sektörlerde yaygın kullanıma sahiptir. </a:t>
            </a:r>
          </a:p>
          <a:p>
            <a:endParaRPr lang="tr-TR" dirty="0"/>
          </a:p>
          <a:p>
            <a:pPr marL="0" indent="0">
              <a:buNone/>
            </a:pPr>
            <a:endParaRPr lang="tr-TR" dirty="0"/>
          </a:p>
        </p:txBody>
      </p:sp>
    </p:spTree>
    <p:extLst>
      <p:ext uri="{BB962C8B-B14F-4D97-AF65-F5344CB8AC3E}">
        <p14:creationId xmlns:p14="http://schemas.microsoft.com/office/powerpoint/2010/main" val="54333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904656"/>
          </a:xfrm>
        </p:spPr>
        <p:txBody>
          <a:bodyPr>
            <a:normAutofit lnSpcReduction="10000"/>
          </a:bodyPr>
          <a:lstStyle/>
          <a:p>
            <a:pPr algn="just"/>
            <a:r>
              <a:rPr lang="tr-TR" dirty="0">
                <a:solidFill>
                  <a:srgbClr val="FFC000"/>
                </a:solidFill>
              </a:rPr>
              <a:t>Kataloglar: </a:t>
            </a:r>
            <a:r>
              <a:rPr lang="tr-TR" dirty="0"/>
              <a:t>Kataloglarda, mal ve hizmetler görsel/sözel yollarla sunulur ve ürünlerin fiyat ve diğer özellikleri yer alır. Kataloglar yazılı olabileceği gibi, elektronik ortamda kayıtlı olan kataloglar da bulunur. </a:t>
            </a:r>
          </a:p>
          <a:p>
            <a:pPr algn="just"/>
            <a:r>
              <a:rPr lang="tr-TR" dirty="0"/>
              <a:t>Kataloglar müşterilere sınırsız sayıda ürün arasında dolaşabilme ve ürün seçme imkanı verir. Satışa yönelik kataloglar bir satış personeline ve aracıya gerek kalmadan müşterinin ürün siparişi vermesi için kullanılan kataloglardır. Bu kataloglar; giyim eşyaları, yazılım ve donanım malzemeleri, kitaplar vb. ürünlerin satışında kullanılmaktadır. </a:t>
            </a:r>
          </a:p>
          <a:p>
            <a:pPr algn="just"/>
            <a:r>
              <a:rPr lang="tr-TR" dirty="0"/>
              <a:t>Diğer katalog türleri ise bir satış sohbeti ya da alışveriş edilen yeri ziyaret esnasında bir kılavuz, yardımcı araç olarak kullanılmaktadır. </a:t>
            </a:r>
          </a:p>
          <a:p>
            <a:pPr algn="just"/>
            <a:r>
              <a:rPr lang="tr-TR" dirty="0"/>
              <a:t>Örneğin, </a:t>
            </a:r>
            <a:r>
              <a:rPr lang="tr-TR" dirty="0" err="1"/>
              <a:t>Ikea</a:t>
            </a:r>
            <a:r>
              <a:rPr lang="tr-TR" dirty="0"/>
              <a:t> kataloğu bu amaçla kullanılmaktadır. Bu tür kataloglarda bir diğer amaç ise müşterileri mağazaya çekme konusunda güdülemesidir. </a:t>
            </a:r>
          </a:p>
        </p:txBody>
      </p:sp>
    </p:spTree>
    <p:extLst>
      <p:ext uri="{BB962C8B-B14F-4D97-AF65-F5344CB8AC3E}">
        <p14:creationId xmlns:p14="http://schemas.microsoft.com/office/powerpoint/2010/main" val="2125984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404664"/>
            <a:ext cx="7764463" cy="6336704"/>
          </a:xfrm>
        </p:spPr>
        <p:txBody>
          <a:bodyPr>
            <a:normAutofit fontScale="92500"/>
          </a:bodyPr>
          <a:lstStyle/>
          <a:p>
            <a:pPr algn="just"/>
            <a:r>
              <a:rPr lang="tr-TR" dirty="0">
                <a:solidFill>
                  <a:srgbClr val="FFC000"/>
                </a:solidFill>
              </a:rPr>
              <a:t>Televizyonda Doğrudan Tepki Pazarlaması:</a:t>
            </a:r>
            <a:r>
              <a:rPr lang="tr-TR" dirty="0"/>
              <a:t> Televizyonda doğrudan pazarlama iki şekilde gerçekleşebilir. Birincisi televizyonda yayınlanan doğrudan tepki reklamlarıdır. Doğrudan pazarlamacılar 60-120 saniye arası sürebilen, bir ürünü ikna edici bir biçimde tanımlayan, müşteriye sipariş için ücretsiz telefon numarasının verildiği reklamlarla televizyon izleyicilerine ulaşabilirler. İzleyiciler bir ürün için 30 dakikalık reklamlarla da karşılaşabilir. </a:t>
            </a:r>
          </a:p>
          <a:p>
            <a:pPr algn="just"/>
            <a:r>
              <a:rPr lang="tr-TR" dirty="0" err="1"/>
              <a:t>Infomercial</a:t>
            </a:r>
            <a:r>
              <a:rPr lang="tr-TR" dirty="0"/>
              <a:t> olarak bilinen bu tür reklamlar bir televizyon programı gibi hazırlanır ve ürünler, yararları, nasıl kullanılacağı ve daha önce kullananlar hakkında bilgi verilerek izleyicilerin hemen telefonla sipariş vermesi beklenir. </a:t>
            </a:r>
          </a:p>
          <a:p>
            <a:pPr algn="just"/>
            <a:r>
              <a:rPr lang="tr-TR" dirty="0"/>
              <a:t>Televizyonda doğrudan pazarlamanın ikinci yolu alışveriş kanallarıdır. Bu kanallar 24 saat yayın yapmakta, mal ve hizmetlerin satışına yönelik programlarla izleyicilere ulaşmaktadırlar. İzleyiciler ücretsiz telefon numarasını arayarak sipariş verebilmektedir. </a:t>
            </a:r>
          </a:p>
        </p:txBody>
      </p:sp>
    </p:spTree>
    <p:extLst>
      <p:ext uri="{BB962C8B-B14F-4D97-AF65-F5344CB8AC3E}">
        <p14:creationId xmlns:p14="http://schemas.microsoft.com/office/powerpoint/2010/main" val="4048201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solidFill>
                  <a:srgbClr val="FFC000"/>
                </a:solidFill>
              </a:rPr>
              <a:t>Kiosk Pazarlaması: </a:t>
            </a:r>
            <a:r>
              <a:rPr lang="tr-TR" dirty="0"/>
              <a:t>Bazı işletmeler kiosk adı verilen bilgi ve sipariş makinelerini mağazalara, otellere, hava alanlarına yerleştirerek bu kanaldan faydalanmaktadırlar. </a:t>
            </a:r>
          </a:p>
          <a:p>
            <a:pPr algn="just"/>
            <a:r>
              <a:rPr lang="tr-TR" dirty="0"/>
              <a:t>Kiosklar bankalar tarafından da yaygın olarak kullanılır.</a:t>
            </a:r>
          </a:p>
          <a:p>
            <a:pPr algn="just"/>
            <a:r>
              <a:rPr lang="tr-TR" dirty="0"/>
              <a:t>Müşteriler kiosklarda bankacılık işlemleri yapabilmekte, bankacılık ürünleri hakkında bilgilenmekte ya da çeşitli reklam mesajları alabilmektedir.</a:t>
            </a:r>
          </a:p>
          <a:p>
            <a:endParaRPr lang="tr-TR" dirty="0"/>
          </a:p>
          <a:p>
            <a:endParaRPr lang="tr-TR" dirty="0"/>
          </a:p>
        </p:txBody>
      </p:sp>
    </p:spTree>
    <p:extLst>
      <p:ext uri="{BB962C8B-B14F-4D97-AF65-F5344CB8AC3E}">
        <p14:creationId xmlns:p14="http://schemas.microsoft.com/office/powerpoint/2010/main" val="2997832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C000"/>
                </a:solidFill>
              </a:rPr>
              <a:t>Doğrudan Pazarlama</a:t>
            </a:r>
          </a:p>
        </p:txBody>
      </p:sp>
      <p:sp>
        <p:nvSpPr>
          <p:cNvPr id="3" name="İçerik Yer Tutucusu 2"/>
          <p:cNvSpPr>
            <a:spLocks noGrp="1"/>
          </p:cNvSpPr>
          <p:nvPr>
            <p:ph idx="1"/>
          </p:nvPr>
        </p:nvSpPr>
        <p:spPr/>
        <p:txBody>
          <a:bodyPr>
            <a:normAutofit lnSpcReduction="10000"/>
          </a:bodyPr>
          <a:lstStyle/>
          <a:p>
            <a:pPr marL="0" indent="0" algn="just">
              <a:buNone/>
            </a:pPr>
            <a:r>
              <a:rPr lang="tr-TR" dirty="0"/>
              <a:t>Doğrudan Pazarlama Birliğince yapılan tanımda doğrudan pazarlama </a:t>
            </a:r>
            <a:r>
              <a:rPr lang="tr-TR" dirty="0">
                <a:solidFill>
                  <a:srgbClr val="FFC000"/>
                </a:solidFill>
              </a:rPr>
              <a:t>herhangi bir mekanda ölçülebilir bir tepki almak ve/veya bir ticari işlemi etkilemek için bir ya da birden fazla reklam medyasını kullanan etkileşimli bir pazarlama sistemidir</a:t>
            </a:r>
            <a:r>
              <a:rPr lang="tr-TR" dirty="0"/>
              <a:t>(Öztürk, 2012:205). </a:t>
            </a:r>
          </a:p>
          <a:p>
            <a:pPr marL="0" indent="0" algn="just">
              <a:buNone/>
            </a:pPr>
            <a:r>
              <a:rPr lang="tr-TR" dirty="0"/>
              <a:t>Etkileşimli olan ve müşteriler ya da olası müşterilerin doğrudan tepki göstermesine teşvik eden doğrudan pazarlama, farklı uygulamalardan yararlanır ve </a:t>
            </a:r>
            <a:r>
              <a:rPr lang="tr-TR" dirty="0">
                <a:solidFill>
                  <a:srgbClr val="FFC000"/>
                </a:solidFill>
              </a:rPr>
              <a:t>televizyon, telefon ya da internet gibi araçlar doğrudan pazarlamada kullanılmaktadır</a:t>
            </a:r>
            <a:r>
              <a:rPr lang="tr-TR" dirty="0"/>
              <a:t>(Özmen, 1012: 149).</a:t>
            </a:r>
          </a:p>
        </p:txBody>
      </p:sp>
    </p:spTree>
    <p:extLst>
      <p:ext uri="{BB962C8B-B14F-4D97-AF65-F5344CB8AC3E}">
        <p14:creationId xmlns:p14="http://schemas.microsoft.com/office/powerpoint/2010/main" val="885299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a:solidFill>
                  <a:srgbClr val="FFC000"/>
                </a:solidFill>
              </a:rPr>
              <a:t>Veri Tabanlı Pazarlama </a:t>
            </a:r>
            <a:br>
              <a:rPr lang="tr-TR" sz="3200" dirty="0">
                <a:solidFill>
                  <a:srgbClr val="FFC000"/>
                </a:solidFill>
              </a:rPr>
            </a:br>
            <a:r>
              <a:rPr lang="tr-TR" sz="3200" dirty="0">
                <a:solidFill>
                  <a:srgbClr val="FFC000"/>
                </a:solidFill>
              </a:rPr>
              <a:t>(Özmen, 2013: 153-154)</a:t>
            </a:r>
          </a:p>
        </p:txBody>
      </p:sp>
      <p:sp>
        <p:nvSpPr>
          <p:cNvPr id="3" name="İçerik Yer Tutucusu 2"/>
          <p:cNvSpPr>
            <a:spLocks noGrp="1"/>
          </p:cNvSpPr>
          <p:nvPr>
            <p:ph idx="1"/>
          </p:nvPr>
        </p:nvSpPr>
        <p:spPr/>
        <p:txBody>
          <a:bodyPr>
            <a:noAutofit/>
          </a:bodyPr>
          <a:lstStyle/>
          <a:p>
            <a:pPr marL="0" indent="0" algn="just">
              <a:buNone/>
            </a:pPr>
            <a:r>
              <a:rPr lang="tr-TR" dirty="0"/>
              <a:t>Veri tabanlı pazarlama mevcut ve olası müşterilerle kurulan tüm ilişkilerin ve ulaşılabilen diğer tüm verilerin kayıtlarını tutan, bu kayıtlarla hedef kitlenin gereksinim ve ihtiyaçlarını karşılamayı amaçlayan, müşterilerle kurulan ilişkilerin daha yoğun ve uzun dönemli olmasına hizmet eden faaliyetlerden oluşur. </a:t>
            </a:r>
          </a:p>
          <a:p>
            <a:pPr marL="0" indent="0" algn="just">
              <a:buNone/>
            </a:pPr>
            <a:r>
              <a:rPr lang="tr-TR" dirty="0"/>
              <a:t>Aslında bu pazarlama, doğrudan tepki yaratan pazarlama çalışmalarından daha kapsamlı bir uygulamalar bütünüdür.</a:t>
            </a:r>
          </a:p>
          <a:p>
            <a:pPr marL="0" indent="0" algn="just">
              <a:buNone/>
            </a:pPr>
            <a:r>
              <a:rPr lang="tr-TR" dirty="0"/>
              <a:t>İşletmeler müşterileri ile ilgili dosyalar tutarlar ve bu dosyalarda bulunan verileri sürekli olarak güncelleştirirler.</a:t>
            </a:r>
          </a:p>
        </p:txBody>
      </p:sp>
    </p:spTree>
    <p:extLst>
      <p:ext uri="{BB962C8B-B14F-4D97-AF65-F5344CB8AC3E}">
        <p14:creationId xmlns:p14="http://schemas.microsoft.com/office/powerpoint/2010/main" val="2268783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5800" y="260649"/>
            <a:ext cx="7764463" cy="1224136"/>
          </a:xfrm>
        </p:spPr>
        <p:txBody>
          <a:bodyPr>
            <a:normAutofit/>
          </a:bodyPr>
          <a:lstStyle/>
          <a:p>
            <a:r>
              <a:rPr lang="tr-TR" sz="3200" dirty="0">
                <a:solidFill>
                  <a:srgbClr val="FFC000"/>
                </a:solidFill>
              </a:rPr>
              <a:t>Veri Tabanlı Pazarlama </a:t>
            </a:r>
            <a:br>
              <a:rPr lang="tr-TR" sz="3200" dirty="0">
                <a:solidFill>
                  <a:srgbClr val="FFC000"/>
                </a:solidFill>
              </a:rPr>
            </a:br>
            <a:r>
              <a:rPr lang="tr-TR" sz="3200" dirty="0">
                <a:solidFill>
                  <a:srgbClr val="FFC000"/>
                </a:solidFill>
              </a:rPr>
              <a:t>(Özmen, 2013: 153-154)</a:t>
            </a:r>
          </a:p>
        </p:txBody>
      </p:sp>
      <p:sp>
        <p:nvSpPr>
          <p:cNvPr id="3" name="İçerik Yer Tutucusu 2"/>
          <p:cNvSpPr>
            <a:spLocks noGrp="1"/>
          </p:cNvSpPr>
          <p:nvPr>
            <p:ph idx="1"/>
          </p:nvPr>
        </p:nvSpPr>
        <p:spPr>
          <a:xfrm>
            <a:off x="685800" y="1484785"/>
            <a:ext cx="7764463" cy="4306415"/>
          </a:xfrm>
        </p:spPr>
        <p:txBody>
          <a:bodyPr>
            <a:noAutofit/>
          </a:bodyPr>
          <a:lstStyle/>
          <a:p>
            <a:pPr marL="0" indent="0" algn="just">
              <a:buNone/>
            </a:pPr>
            <a:r>
              <a:rPr lang="tr-TR" dirty="0"/>
              <a:t>İşletmenin içinde bulunduğu çevrede müşterileri hakkında sürekli veri üretilir ve bu verilerin sürekli olarak elde edilerek karar alırken uygun biçimlerde kullanılabilmeleri veri madenciliği uygulamaları ile mümkündür. </a:t>
            </a:r>
          </a:p>
          <a:p>
            <a:pPr marL="0" indent="0" algn="just">
              <a:buNone/>
            </a:pPr>
            <a:r>
              <a:rPr lang="tr-TR" dirty="0"/>
              <a:t>Bu amaçla işletmeler ileri düzeyde bilgisayar donanım ve yazılımları kullanırlar. </a:t>
            </a:r>
          </a:p>
          <a:p>
            <a:pPr marL="0" indent="0" algn="just">
              <a:buNone/>
            </a:pPr>
            <a:r>
              <a:rPr lang="tr-TR" dirty="0"/>
              <a:t>Veri tabanlı pazarlamada veri ambarlarının oluşturulabilmesi kadar önemli olan bir diğer konu, bu listelerin sürekliliğinin sağlanmasıdır. </a:t>
            </a:r>
          </a:p>
          <a:p>
            <a:pPr marL="0" indent="0" algn="just">
              <a:buNone/>
            </a:pPr>
            <a:r>
              <a:rPr lang="tr-TR" dirty="0"/>
              <a:t>İşletmenin elinde bulunan veri tabanları hedeflenen kitlede ortaya çıkan değişimleri yansıtabilmelidir. Diğer bir deyişle, müşterilerin yaşamlarındaki dinamizm veri ambarlarına da yansıması gerekir. </a:t>
            </a:r>
          </a:p>
        </p:txBody>
      </p:sp>
    </p:spTree>
    <p:extLst>
      <p:ext uri="{BB962C8B-B14F-4D97-AF65-F5344CB8AC3E}">
        <p14:creationId xmlns:p14="http://schemas.microsoft.com/office/powerpoint/2010/main" val="348263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KAYNAKLAR</a:t>
            </a:r>
          </a:p>
        </p:txBody>
      </p:sp>
      <p:sp>
        <p:nvSpPr>
          <p:cNvPr id="3" name="İçerik Yer Tutucusu 2"/>
          <p:cNvSpPr>
            <a:spLocks noGrp="1"/>
          </p:cNvSpPr>
          <p:nvPr>
            <p:ph idx="1"/>
          </p:nvPr>
        </p:nvSpPr>
        <p:spPr/>
        <p:txBody>
          <a:bodyPr/>
          <a:lstStyle/>
          <a:p>
            <a:r>
              <a:rPr lang="tr-TR" dirty="0"/>
              <a:t>Öztürk, A. S. (2012). Pazarlama İletişimi Yönetimi. Ed. B. Z. Erdoğan, E. Eroğlu, </a:t>
            </a:r>
            <a:r>
              <a:rPr lang="tr-TR" i="1" dirty="0"/>
              <a:t>Pazarlama Yönetimi, </a:t>
            </a:r>
            <a:r>
              <a:rPr lang="tr-TR" dirty="0"/>
              <a:t>Anadolu Üniversitesi AÖF Yayın No: 1549, Eskişehir.</a:t>
            </a:r>
          </a:p>
          <a:p>
            <a:r>
              <a:rPr lang="tr-TR" dirty="0"/>
              <a:t>Özmen, M. (2013). Diğer Pazarlama İletişim Araçları. Ed. Y. Odabaşı, </a:t>
            </a:r>
            <a:r>
              <a:rPr lang="tr-TR" i="1" dirty="0"/>
              <a:t>Pazarlama İletişimi,</a:t>
            </a:r>
            <a:r>
              <a:rPr lang="tr-TR" dirty="0"/>
              <a:t> Anadolu Üniversitesi AÖF Yayın No: 1807, Eskişehir.</a:t>
            </a:r>
          </a:p>
          <a:p>
            <a:endParaRPr lang="tr-TR" dirty="0"/>
          </a:p>
          <a:p>
            <a:endParaRPr lang="tr-TR" dirty="0"/>
          </a:p>
        </p:txBody>
      </p:sp>
    </p:spTree>
    <p:extLst>
      <p:ext uri="{BB962C8B-B14F-4D97-AF65-F5344CB8AC3E}">
        <p14:creationId xmlns:p14="http://schemas.microsoft.com/office/powerpoint/2010/main" val="262186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609600"/>
            <a:ext cx="9036496" cy="1325563"/>
          </a:xfrm>
        </p:spPr>
        <p:txBody>
          <a:bodyPr/>
          <a:lstStyle/>
          <a:p>
            <a:r>
              <a:rPr lang="tr-TR" dirty="0">
                <a:solidFill>
                  <a:srgbClr val="FFC000"/>
                </a:solidFill>
              </a:rPr>
              <a:t>Doğrudan Pazarlamanın Amaçları</a:t>
            </a:r>
          </a:p>
        </p:txBody>
      </p:sp>
      <p:sp>
        <p:nvSpPr>
          <p:cNvPr id="3" name="İçerik Yer Tutucusu 2"/>
          <p:cNvSpPr>
            <a:spLocks noGrp="1"/>
          </p:cNvSpPr>
          <p:nvPr>
            <p:ph idx="1"/>
          </p:nvPr>
        </p:nvSpPr>
        <p:spPr>
          <a:xfrm>
            <a:off x="685800" y="2204864"/>
            <a:ext cx="7764463" cy="4176464"/>
          </a:xfrm>
        </p:spPr>
        <p:txBody>
          <a:bodyPr>
            <a:noAutofit/>
          </a:bodyPr>
          <a:lstStyle/>
          <a:p>
            <a:pPr marL="0" indent="0" algn="just">
              <a:buNone/>
            </a:pPr>
            <a:r>
              <a:rPr lang="tr-TR" dirty="0"/>
              <a:t>Doğrudan pazarlama, </a:t>
            </a:r>
            <a:r>
              <a:rPr lang="tr-TR" dirty="0">
                <a:solidFill>
                  <a:srgbClr val="FFC000"/>
                </a:solidFill>
              </a:rPr>
              <a:t>üç temel amaç kapsamında kullanılır</a:t>
            </a:r>
            <a:r>
              <a:rPr lang="tr-TR" dirty="0"/>
              <a:t>(Öztürk, 2012: 205): </a:t>
            </a:r>
          </a:p>
          <a:p>
            <a:pPr marL="0" indent="0" algn="just">
              <a:buNone/>
            </a:pPr>
            <a:r>
              <a:rPr lang="tr-TR" dirty="0"/>
              <a:t>En yaygın kullanım amaçlarından biri </a:t>
            </a:r>
            <a:r>
              <a:rPr lang="tr-TR" dirty="0">
                <a:solidFill>
                  <a:srgbClr val="FFC000"/>
                </a:solidFill>
              </a:rPr>
              <a:t>müşteriyle bir satışı kapatmak için araç olmasıdır. </a:t>
            </a:r>
          </a:p>
          <a:p>
            <a:pPr marL="0" indent="0" algn="just">
              <a:buNone/>
            </a:pPr>
            <a:r>
              <a:rPr lang="tr-TR" dirty="0"/>
              <a:t>İkinci amaç, </a:t>
            </a:r>
            <a:r>
              <a:rPr lang="tr-TR" dirty="0">
                <a:solidFill>
                  <a:srgbClr val="FFC000"/>
                </a:solidFill>
              </a:rPr>
              <a:t>gelecekte ilişki kurmak için aday müşteriler bulmak ve seçilmiş müşterilere derinlemesine bilgi vermektir. </a:t>
            </a:r>
          </a:p>
          <a:p>
            <a:pPr marL="0" indent="0" algn="just">
              <a:buNone/>
            </a:pPr>
            <a:r>
              <a:rPr lang="tr-TR" dirty="0"/>
              <a:t>Ayrıca </a:t>
            </a:r>
            <a:r>
              <a:rPr lang="tr-TR" dirty="0">
                <a:solidFill>
                  <a:srgbClr val="FFC000"/>
                </a:solidFill>
              </a:rPr>
              <a:t>müşterilerin fikirlerini almak, müşterileri bir ürünü kullandıkları için ödüllendirmek ve marka bağlılığını hızlandırmak</a:t>
            </a:r>
            <a:r>
              <a:rPr lang="tr-TR" dirty="0"/>
              <a:t> da bir diğer amaçtır. </a:t>
            </a:r>
          </a:p>
        </p:txBody>
      </p:sp>
    </p:spTree>
    <p:extLst>
      <p:ext uri="{BB962C8B-B14F-4D97-AF65-F5344CB8AC3E}">
        <p14:creationId xmlns:p14="http://schemas.microsoft.com/office/powerpoint/2010/main" val="428023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C000"/>
                </a:solidFill>
              </a:rPr>
              <a:t>Doğrudan Pazarlamanın Kapsamı </a:t>
            </a:r>
          </a:p>
        </p:txBody>
      </p:sp>
      <p:sp>
        <p:nvSpPr>
          <p:cNvPr id="3" name="İçerik Yer Tutucusu 2"/>
          <p:cNvSpPr>
            <a:spLocks noGrp="1"/>
          </p:cNvSpPr>
          <p:nvPr>
            <p:ph idx="1"/>
          </p:nvPr>
        </p:nvSpPr>
        <p:spPr/>
        <p:txBody>
          <a:bodyPr>
            <a:normAutofit/>
          </a:bodyPr>
          <a:lstStyle/>
          <a:p>
            <a:pPr marL="0" indent="0" algn="just">
              <a:buNone/>
            </a:pPr>
            <a:r>
              <a:rPr lang="tr-TR" dirty="0"/>
              <a:t>Doğrudan pazarlama; alıcı ile ürün ya da hizmet değişimi içerisinde bulunacak olan </a:t>
            </a:r>
            <a:r>
              <a:rPr lang="tr-TR" dirty="0">
                <a:solidFill>
                  <a:srgbClr val="FFC000"/>
                </a:solidFill>
              </a:rPr>
              <a:t>satıcının hedeflediği gruba yönelik doğrudan satış, doğrudan posta, telefonla pazarlama, doğrudan harekete geçiren reklam, katalog satışı, kablolu TV ile satış gibi iletişim araçlarının bir ya da birkaçını kullanarak müşterilerden ya da olası müşterilerden telefon, posta ya da kişisel ziyaret yoluyla hemen bir karşılık vermesini sağlamak üzere satıcı tarafından gerçekleştirilen tüm faaliyetlerdir</a:t>
            </a:r>
            <a:r>
              <a:rPr lang="tr-TR" dirty="0"/>
              <a:t>(Eroğlu, 2013: 150). Kullanılan araçlar yönünden bakıldığında kapsamı  geniştir.</a:t>
            </a:r>
          </a:p>
          <a:p>
            <a:pPr marL="0" indent="0">
              <a:buNone/>
            </a:pPr>
            <a:endParaRPr lang="tr-TR" dirty="0"/>
          </a:p>
        </p:txBody>
      </p:sp>
    </p:spTree>
    <p:extLst>
      <p:ext uri="{BB962C8B-B14F-4D97-AF65-F5344CB8AC3E}">
        <p14:creationId xmlns:p14="http://schemas.microsoft.com/office/powerpoint/2010/main" val="1256524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C000"/>
                </a:solidFill>
              </a:rPr>
              <a:t>Doğrudan Pazarlamanın Güçlü Yönleri (Eroğlu, 2013: 151-152)</a:t>
            </a:r>
          </a:p>
        </p:txBody>
      </p:sp>
      <p:sp>
        <p:nvSpPr>
          <p:cNvPr id="3" name="İçerik Yer Tutucusu 2"/>
          <p:cNvSpPr>
            <a:spLocks noGrp="1"/>
          </p:cNvSpPr>
          <p:nvPr>
            <p:ph idx="1"/>
          </p:nvPr>
        </p:nvSpPr>
        <p:spPr/>
        <p:txBody>
          <a:bodyPr>
            <a:noAutofit/>
          </a:bodyPr>
          <a:lstStyle/>
          <a:p>
            <a:pPr algn="just"/>
            <a:r>
              <a:rPr lang="tr-TR" b="1" dirty="0">
                <a:solidFill>
                  <a:srgbClr val="FFC000"/>
                </a:solidFill>
              </a:rPr>
              <a:t>Seçicilik: </a:t>
            </a:r>
            <a:r>
              <a:rPr lang="tr-TR" dirty="0"/>
              <a:t>Doğru bir biçimde tanımlanmış ve öncelikle ulaşılması gereken kitleye ulaşabilmeyi sağlayan uygulamalardır. </a:t>
            </a:r>
          </a:p>
          <a:p>
            <a:pPr algn="just"/>
            <a:r>
              <a:rPr lang="tr-TR" dirty="0"/>
              <a:t>Kitlesel medya aracılığıyla ulaşılan, örneğin TV reklamıyla ya da otoyolda bulunan açık hava reklamı aracılığıyla ulaşılan milyonlarca kişinin tamamının doğrudan ilgili olduğunu söylemek mümkün değildir. </a:t>
            </a:r>
          </a:p>
          <a:p>
            <a:pPr algn="just"/>
            <a:r>
              <a:rPr lang="tr-TR" dirty="0"/>
              <a:t>Ancak doğru bir biçimde tanımlanmış bir hedef kitle yani ilgili bir kitle ile daha etkin ve verimli bir pazarlama iletişimi gerçekleştirmek mümkündür. </a:t>
            </a:r>
          </a:p>
        </p:txBody>
      </p:sp>
    </p:spTree>
    <p:extLst>
      <p:ext uri="{BB962C8B-B14F-4D97-AF65-F5344CB8AC3E}">
        <p14:creationId xmlns:p14="http://schemas.microsoft.com/office/powerpoint/2010/main" val="241386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solidFill>
                  <a:srgbClr val="FFC000"/>
                </a:solidFill>
              </a:rPr>
              <a:t>Doğrudan Pazarlamanın Güçlü Yönleri (Eroğlu, 2013: 151-152)</a:t>
            </a:r>
          </a:p>
        </p:txBody>
      </p:sp>
      <p:sp>
        <p:nvSpPr>
          <p:cNvPr id="3" name="İçerik Yer Tutucusu 2"/>
          <p:cNvSpPr>
            <a:spLocks noGrp="1"/>
          </p:cNvSpPr>
          <p:nvPr>
            <p:ph idx="1"/>
          </p:nvPr>
        </p:nvSpPr>
        <p:spPr/>
        <p:txBody>
          <a:bodyPr>
            <a:noAutofit/>
          </a:bodyPr>
          <a:lstStyle/>
          <a:p>
            <a:pPr algn="just"/>
            <a:r>
              <a:rPr lang="tr-TR" b="1" dirty="0">
                <a:solidFill>
                  <a:srgbClr val="FFC000"/>
                </a:solidFill>
              </a:rPr>
              <a:t>Pazar bölümlendirme: </a:t>
            </a:r>
            <a:r>
              <a:rPr lang="tr-TR" dirty="0"/>
              <a:t>Veri tabanlı pazarlama aracılığıyla elde edilen farklı müşteri verileri pazarın daha doğru pazar bölümlerine ayrılabilmesini sağlar. </a:t>
            </a:r>
          </a:p>
          <a:p>
            <a:pPr algn="just"/>
            <a:r>
              <a:rPr lang="tr-TR" dirty="0"/>
              <a:t>Pazar bölümlendirme pazarlama kaynaklarının etkin ve verimli bir biçimde kullanılabilmesi için çok önemlidir. </a:t>
            </a:r>
          </a:p>
          <a:p>
            <a:pPr algn="just"/>
            <a:r>
              <a:rPr lang="tr-TR" dirty="0"/>
              <a:t>Doğrudan pazarlama veri tabanlı pazarlamanın sağladığı veriler aracılığıyla çok daha küçük ve net pazar bölümleri ile mikro pazarlama ve hatta kişiye özel pazarlama ya da birebir pazarlama yapabilir.</a:t>
            </a:r>
          </a:p>
        </p:txBody>
      </p:sp>
    </p:spTree>
    <p:extLst>
      <p:ext uri="{BB962C8B-B14F-4D97-AF65-F5344CB8AC3E}">
        <p14:creationId xmlns:p14="http://schemas.microsoft.com/office/powerpoint/2010/main" val="239578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476672"/>
            <a:ext cx="7764463" cy="6120680"/>
          </a:xfrm>
        </p:spPr>
        <p:txBody>
          <a:bodyPr>
            <a:normAutofit fontScale="85000" lnSpcReduction="10000"/>
          </a:bodyPr>
          <a:lstStyle/>
          <a:p>
            <a:pPr algn="just"/>
            <a:r>
              <a:rPr lang="tr-TR" sz="2400" b="1" dirty="0">
                <a:solidFill>
                  <a:srgbClr val="FFC000"/>
                </a:solidFill>
              </a:rPr>
              <a:t>Sıklık: </a:t>
            </a:r>
            <a:r>
              <a:rPr lang="tr-TR" sz="2400" dirty="0"/>
              <a:t>Kullanılan medya türüne bağlı olarak amaca uygun biçimde pazarlama iletişiminin sıklık düzeylerini ayarlamak mümkündür. </a:t>
            </a:r>
          </a:p>
          <a:p>
            <a:pPr algn="just"/>
            <a:r>
              <a:rPr lang="tr-TR" sz="2400" dirty="0"/>
              <a:t>Örneğin doğrudan tepki TV reklamları tekrarın yüksek düzeylerde de gerçekleştirilebildiği uygulamalardır. </a:t>
            </a:r>
          </a:p>
          <a:p>
            <a:pPr algn="just"/>
            <a:r>
              <a:rPr lang="tr-TR" sz="2400" dirty="0"/>
              <a:t>Ancak örneğin doğrudan postada, tüketici aynı zarfı tekrar tekrar almak istemeyeceği için, aynı durum söz konusu olmamaktadır. </a:t>
            </a:r>
          </a:p>
          <a:p>
            <a:pPr algn="just"/>
            <a:r>
              <a:rPr lang="tr-TR" sz="2400" b="1" dirty="0">
                <a:solidFill>
                  <a:srgbClr val="FFC000"/>
                </a:solidFill>
              </a:rPr>
              <a:t>Esneklik: </a:t>
            </a:r>
            <a:r>
              <a:rPr lang="tr-TR" sz="2400" dirty="0"/>
              <a:t>Doğrudan pazarlamada çok farklı yöntemler farklı biçimlerde kullanılabilir. </a:t>
            </a:r>
          </a:p>
          <a:p>
            <a:pPr algn="just"/>
            <a:r>
              <a:rPr lang="tr-TR" sz="2400" dirty="0"/>
              <a:t>İşletmeler her bir uygulamayı farklı biçimlerde kullanabilirler. </a:t>
            </a:r>
          </a:p>
          <a:p>
            <a:pPr algn="just"/>
            <a:r>
              <a:rPr lang="tr-TR" sz="2400" dirty="0"/>
              <a:t>Bu aynı zamanda işletmelerin pazarlama uygulamalarındaki yaratıcılıklarını ortaya koymaları anlamına gelir. </a:t>
            </a:r>
          </a:p>
          <a:p>
            <a:pPr algn="just"/>
            <a:r>
              <a:rPr lang="tr-TR" sz="2400" dirty="0"/>
              <a:t>Farklı uygulamaları bir bütünlük içinde birbirini destekleyecek biçimde kullanmak da etkinliği arttırmaktadır.</a:t>
            </a:r>
          </a:p>
          <a:p>
            <a:pPr algn="just"/>
            <a:endParaRPr lang="tr-TR" dirty="0"/>
          </a:p>
        </p:txBody>
      </p:sp>
    </p:spTree>
    <p:extLst>
      <p:ext uri="{BB962C8B-B14F-4D97-AF65-F5344CB8AC3E}">
        <p14:creationId xmlns:p14="http://schemas.microsoft.com/office/powerpoint/2010/main" val="257601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229600" cy="5544616"/>
          </a:xfrm>
        </p:spPr>
        <p:txBody>
          <a:bodyPr>
            <a:noAutofit/>
          </a:bodyPr>
          <a:lstStyle/>
          <a:p>
            <a:pPr algn="just"/>
            <a:r>
              <a:rPr lang="tr-TR" b="1" dirty="0">
                <a:solidFill>
                  <a:srgbClr val="FFC000"/>
                </a:solidFill>
              </a:rPr>
              <a:t>Zamanlama:</a:t>
            </a:r>
            <a:r>
              <a:rPr lang="tr-TR" b="1" dirty="0"/>
              <a:t> </a:t>
            </a:r>
            <a:r>
              <a:rPr lang="tr-TR" dirty="0"/>
              <a:t>Pek çok medya uygulaması uzun dönemli planlama ve uzun dönemli uygulama gerektirir, bu zorunluluk bazen güncelliğin yakalanamamasına neden olabilir. </a:t>
            </a:r>
          </a:p>
          <a:p>
            <a:pPr algn="just"/>
            <a:r>
              <a:rPr lang="tr-TR" dirty="0"/>
              <a:t>Oysa örneğin doğrudan tepki reklamları daha hızlıdır ve dolayısıyla da kitlesel olan iletişim çabalarına göre çok daha günceldir. </a:t>
            </a:r>
          </a:p>
          <a:p>
            <a:pPr algn="just"/>
            <a:r>
              <a:rPr lang="tr-TR" dirty="0"/>
              <a:t>Doğrudan posta uygulamaları da çok seri biçimde hedef kitleye ulaştırılabilir, yani uygulaması çok daha hızlıdır. </a:t>
            </a:r>
          </a:p>
          <a:p>
            <a:pPr algn="just"/>
            <a:r>
              <a:rPr lang="tr-TR" dirty="0"/>
              <a:t>Ayrıca televizyonlarda gösterilen doğrudan tepki reklamları için bu medya ortamından satın alınacak en uygun gösterim zamanının en uygun zamanda satın alınması da bu reklamların işletme için maliyetini daha optimum hâle getirebilmektedir. </a:t>
            </a:r>
          </a:p>
        </p:txBody>
      </p:sp>
    </p:spTree>
    <p:extLst>
      <p:ext uri="{BB962C8B-B14F-4D97-AF65-F5344CB8AC3E}">
        <p14:creationId xmlns:p14="http://schemas.microsoft.com/office/powerpoint/2010/main" val="2728387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12776"/>
            <a:ext cx="8229600" cy="4713387"/>
          </a:xfrm>
        </p:spPr>
        <p:txBody>
          <a:bodyPr>
            <a:noAutofit/>
          </a:bodyPr>
          <a:lstStyle/>
          <a:p>
            <a:pPr algn="just"/>
            <a:r>
              <a:rPr lang="tr-TR" b="1" dirty="0">
                <a:solidFill>
                  <a:srgbClr val="FFC000"/>
                </a:solidFill>
              </a:rPr>
              <a:t>Kişiselleştirme:</a:t>
            </a:r>
            <a:r>
              <a:rPr lang="tr-TR" dirty="0">
                <a:solidFill>
                  <a:srgbClr val="FFC000"/>
                </a:solidFill>
              </a:rPr>
              <a:t> </a:t>
            </a:r>
            <a:r>
              <a:rPr lang="tr-TR" dirty="0"/>
              <a:t>Diğer pazarlama iletişimi araçları ile karşılaştırıldığında, doğrudan pazarlama mesajların kişiselleştirilmesinde kullanılabilecek en uygun yoldur. </a:t>
            </a:r>
          </a:p>
          <a:p>
            <a:pPr algn="just"/>
            <a:r>
              <a:rPr lang="tr-TR" dirty="0"/>
              <a:t>Farklı gereksinimleri olan, hatta farklı bağlılık düzeyinde olan müşteriler kendilerine uygun mesajlar yoluyla kolaylıkla daha etkin bir biçimde yönlendirilebilirler. </a:t>
            </a:r>
          </a:p>
          <a:p>
            <a:pPr algn="just"/>
            <a:r>
              <a:rPr lang="tr-TR" dirty="0"/>
              <a:t>Yeni araba satın alanlara acente tarafından gönderilen ve satın aldıkları modele uygun teklifler, ebeveynlere çocuklarının yaşına uygun olarak gönderilen kataloglar ve benzeri uygulamalar müşteriye uygun iletişim çabalarıdır.</a:t>
            </a:r>
          </a:p>
        </p:txBody>
      </p:sp>
    </p:spTree>
    <p:extLst>
      <p:ext uri="{BB962C8B-B14F-4D97-AF65-F5344CB8AC3E}">
        <p14:creationId xmlns:p14="http://schemas.microsoft.com/office/powerpoint/2010/main" val="2365487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docProps/app.xml><?xml version="1.0" encoding="utf-8"?>
<Properties xmlns="http://schemas.openxmlformats.org/officeDocument/2006/extended-properties" xmlns:vt="http://schemas.openxmlformats.org/officeDocument/2006/docPropsVTypes">
  <Template>Pazarlama İletişim Teknikleri-12. Hafta</Template>
  <TotalTime>261</TotalTime>
  <Words>1864</Words>
  <Application>Microsoft Office PowerPoint</Application>
  <PresentationFormat>Ekran Gösterisi (4:3)</PresentationFormat>
  <Paragraphs>90</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Bookman Old Style</vt:lpstr>
      <vt:lpstr>Rockwell</vt:lpstr>
      <vt:lpstr>Times New Roman</vt:lpstr>
      <vt:lpstr>Damask</vt:lpstr>
      <vt:lpstr>Pazarlama İletişim Bileşeni Olarak Doğrudan Pazarlama ve İlgili Diğer Pazarlama Uygulamaları</vt:lpstr>
      <vt:lpstr>Doğrudan Pazarlama</vt:lpstr>
      <vt:lpstr>Doğrudan Pazarlamanın Amaçları</vt:lpstr>
      <vt:lpstr>Doğrudan Pazarlamanın Kapsamı </vt:lpstr>
      <vt:lpstr>Doğrudan Pazarlamanın Güçlü Yönleri (Eroğlu, 2013: 151-152)</vt:lpstr>
      <vt:lpstr>Doğrudan Pazarlamanın Güçlü Yönleri (Eroğlu, 2013: 151-152)</vt:lpstr>
      <vt:lpstr>PowerPoint Sunusu</vt:lpstr>
      <vt:lpstr>PowerPoint Sunusu</vt:lpstr>
      <vt:lpstr>PowerPoint Sunusu</vt:lpstr>
      <vt:lpstr>PowerPoint Sunusu</vt:lpstr>
      <vt:lpstr>Zayıf Yönleri (Özmen, 2013: 152-153)</vt:lpstr>
      <vt:lpstr>Zayıf Yönleri (Özmen, 2013: 152-153)</vt:lpstr>
      <vt:lpstr>PowerPoint Sunusu</vt:lpstr>
      <vt:lpstr> Yaygın Kullanılan Doğrudan Pazarlama Teknikleri (Öztürk, 2012: 205-206)</vt:lpstr>
      <vt:lpstr>PowerPoint Sunusu</vt:lpstr>
      <vt:lpstr>PowerPoint Sunusu</vt:lpstr>
      <vt:lpstr>PowerPoint Sunusu</vt:lpstr>
      <vt:lpstr>PowerPoint Sunusu</vt:lpstr>
      <vt:lpstr>PowerPoint Sunusu</vt:lpstr>
      <vt:lpstr>Veri Tabanlı Pazarlama  (Özmen, 2013: 153-154)</vt:lpstr>
      <vt:lpstr>Veri Tabanlı Pazarlama  (Özmen, 2013: 153-154)</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Doğrudan Pazarlama, E-Ticaret ve Sosyal Medya</dc:title>
  <dc:creator>Tülin</dc:creator>
  <cp:lastModifiedBy>TUNAHAN HAZAR GOKSEL</cp:lastModifiedBy>
  <cp:revision>21</cp:revision>
  <dcterms:created xsi:type="dcterms:W3CDTF">2020-05-24T22:09:43Z</dcterms:created>
  <dcterms:modified xsi:type="dcterms:W3CDTF">2023-05-22T12:08:35Z</dcterms:modified>
</cp:coreProperties>
</file>