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5" r:id="rId4"/>
    <p:sldId id="259" r:id="rId5"/>
    <p:sldId id="274" r:id="rId6"/>
    <p:sldId id="260" r:id="rId7"/>
    <p:sldId id="261" r:id="rId8"/>
    <p:sldId id="275" r:id="rId9"/>
    <p:sldId id="262" r:id="rId10"/>
    <p:sldId id="276" r:id="rId11"/>
    <p:sldId id="263" r:id="rId12"/>
    <p:sldId id="277" r:id="rId13"/>
    <p:sldId id="264" r:id="rId14"/>
    <p:sldId id="278" r:id="rId15"/>
    <p:sldId id="265" r:id="rId16"/>
    <p:sldId id="266" r:id="rId17"/>
    <p:sldId id="267" r:id="rId18"/>
    <p:sldId id="279" r:id="rId19"/>
    <p:sldId id="268" r:id="rId20"/>
    <p:sldId id="269" r:id="rId21"/>
    <p:sldId id="281" r:id="rId22"/>
    <p:sldId id="280" r:id="rId23"/>
    <p:sldId id="270" r:id="rId24"/>
    <p:sldId id="282" r:id="rId25"/>
    <p:sldId id="271" r:id="rId26"/>
    <p:sldId id="272" r:id="rId27"/>
    <p:sldId id="273" r:id="rId28"/>
    <p:sldId id="283" r:id="rId29"/>
    <p:sldId id="284" r:id="rId30"/>
    <p:sldId id="258"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8641F18-C285-480B-A8B2-2D2913DA7947}" type="datetimeFigureOut">
              <a:rPr lang="tr-TR" smtClean="0"/>
              <a:t>14.05.2023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4244947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304980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2449442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57403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2270391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38641F18-C285-480B-A8B2-2D2913DA7947}" type="datetimeFigureOut">
              <a:rPr lang="tr-TR" smtClean="0"/>
              <a:t>14.05.2023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1403952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38641F18-C285-480B-A8B2-2D2913DA7947}" type="datetimeFigureOut">
              <a:rPr lang="tr-TR" smtClean="0"/>
              <a:t>14.05.2023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1942402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641F18-C285-480B-A8B2-2D2913DA7947}" type="datetimeFigureOut">
              <a:rPr lang="tr-TR" smtClean="0"/>
              <a:t>14.05.2023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70144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641F18-C285-480B-A8B2-2D2913DA7947}" type="datetimeFigureOut">
              <a:rPr lang="tr-TR" smtClean="0"/>
              <a:t>14.05.2023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72284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641F18-C285-480B-A8B2-2D2913DA7947}" type="datetimeFigureOut">
              <a:rPr lang="tr-TR" smtClean="0"/>
              <a:t>14.05.2023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421298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8641F18-C285-480B-A8B2-2D2913DA7947}" type="datetimeFigureOut">
              <a:rPr lang="tr-TR" smtClean="0"/>
              <a:t>14.05.2023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11963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383643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8641F18-C285-480B-A8B2-2D2913DA7947}" type="datetimeFigureOut">
              <a:rPr lang="tr-TR" smtClean="0"/>
              <a:t>14.05.2023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3547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8641F18-C285-480B-A8B2-2D2913DA7947}" type="datetimeFigureOut">
              <a:rPr lang="tr-TR" smtClean="0"/>
              <a:t>14.05.2023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305109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41F18-C285-480B-A8B2-2D2913DA7947}" type="datetimeFigureOut">
              <a:rPr lang="tr-TR" smtClean="0"/>
              <a:t>14.05.2023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4235081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360829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8641F18-C285-480B-A8B2-2D2913DA7947}" type="datetimeFigureOut">
              <a:rPr lang="tr-TR" smtClean="0"/>
              <a:t>14.05.2023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8560C3-D2C8-412B-84ED-391C90FC7FC0}" type="slidenum">
              <a:rPr lang="tr-TR" smtClean="0"/>
              <a:t>‹#›</a:t>
            </a:fld>
            <a:endParaRPr lang="tr-TR"/>
          </a:p>
        </p:txBody>
      </p:sp>
    </p:spTree>
    <p:extLst>
      <p:ext uri="{BB962C8B-B14F-4D97-AF65-F5344CB8AC3E}">
        <p14:creationId xmlns:p14="http://schemas.microsoft.com/office/powerpoint/2010/main" val="396283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8641F18-C285-480B-A8B2-2D2913DA7947}" type="datetimeFigureOut">
              <a:rPr lang="tr-TR" smtClean="0"/>
              <a:t>14.05.2023</a:t>
            </a:fld>
            <a:endParaRPr lang="tr-T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E8560C3-D2C8-412B-84ED-391C90FC7FC0}" type="slidenum">
              <a:rPr lang="tr-TR" smtClean="0"/>
              <a:t>‹#›</a:t>
            </a:fld>
            <a:endParaRPr lang="tr-TR"/>
          </a:p>
        </p:txBody>
      </p:sp>
    </p:spTree>
    <p:extLst>
      <p:ext uri="{BB962C8B-B14F-4D97-AF65-F5344CB8AC3E}">
        <p14:creationId xmlns:p14="http://schemas.microsoft.com/office/powerpoint/2010/main" val="16586604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000" b="1" dirty="0">
                <a:latin typeface="Times New Roman" panose="02020603050405020304" pitchFamily="18" charset="0"/>
                <a:cs typeface="Times New Roman" panose="02020603050405020304" pitchFamily="18" charset="0"/>
              </a:rPr>
              <a:t>Ürün, Ambalaj, Fiyat ve Dağıtım Yönünden Pazarlama İletişimi</a:t>
            </a:r>
            <a:endParaRPr lang="tr-TR" sz="40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971600" y="3886200"/>
            <a:ext cx="6800800" cy="1752600"/>
          </a:xfrm>
        </p:spPr>
        <p:txBody>
          <a:bodyPr>
            <a:normAutofit/>
          </a:bodyPr>
          <a:lstStyle/>
          <a:p>
            <a:r>
              <a:rPr lang="tr-TR" sz="2800" b="1" dirty="0">
                <a:latin typeface="Times New Roman" panose="02020603050405020304" pitchFamily="18" charset="0"/>
                <a:cs typeface="Times New Roman" panose="02020603050405020304" pitchFamily="18" charset="0"/>
              </a:rPr>
              <a:t>Pazarlama İletişim Teknikleri-12. Hafta</a:t>
            </a:r>
          </a:p>
        </p:txBody>
      </p:sp>
    </p:spTree>
    <p:extLst>
      <p:ext uri="{BB962C8B-B14F-4D97-AF65-F5344CB8AC3E}">
        <p14:creationId xmlns:p14="http://schemas.microsoft.com/office/powerpoint/2010/main" val="3936398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a:bodyPr>
          <a:lstStyle/>
          <a:p>
            <a:pPr algn="just"/>
            <a:r>
              <a:rPr lang="tr-TR" b="1" dirty="0">
                <a:solidFill>
                  <a:srgbClr val="FFC000"/>
                </a:solidFill>
              </a:rPr>
              <a:t>Gerileme Dönemi: </a:t>
            </a:r>
            <a:r>
              <a:rPr lang="tr-TR" dirty="0"/>
              <a:t>Burada ürünlerin satışlarında </a:t>
            </a:r>
            <a:r>
              <a:rPr lang="tr-TR" dirty="0">
                <a:solidFill>
                  <a:srgbClr val="FFC000"/>
                </a:solidFill>
              </a:rPr>
              <a:t>hızlı bir düşme görülür. </a:t>
            </a:r>
          </a:p>
          <a:p>
            <a:pPr algn="just"/>
            <a:r>
              <a:rPr lang="tr-TR" dirty="0"/>
              <a:t>Ürün ve pazarlama maliyetleri kârın belirlenmesinde en önemli unsur haline geldiğinden, </a:t>
            </a:r>
            <a:r>
              <a:rPr lang="tr-TR" dirty="0">
                <a:solidFill>
                  <a:srgbClr val="FFC000"/>
                </a:solidFill>
              </a:rPr>
              <a:t>kâr getirmeyen ürünlerden vazgeçilmeye ya da onlar için yapılacak reklam ve iletişim harcamalarının azaltılmasına çalışılır. </a:t>
            </a:r>
            <a:r>
              <a:rPr lang="tr-TR" dirty="0"/>
              <a:t>Benzer biçimde dağıtımla ilgili </a:t>
            </a:r>
            <a:r>
              <a:rPr lang="nn-NO" dirty="0"/>
              <a:t>olarak da düzenlemeler yap</a:t>
            </a:r>
            <a:r>
              <a:rPr lang="tr-TR" dirty="0"/>
              <a:t>ılı</a:t>
            </a:r>
            <a:r>
              <a:rPr lang="nn-NO" dirty="0"/>
              <a:t>r. </a:t>
            </a:r>
            <a:endParaRPr lang="tr-TR" dirty="0"/>
          </a:p>
          <a:p>
            <a:pPr algn="just"/>
            <a:r>
              <a:rPr lang="nn-NO" dirty="0">
                <a:solidFill>
                  <a:srgbClr val="FFC000"/>
                </a:solidFill>
              </a:rPr>
              <a:t>Kâr getirmeyen da</a:t>
            </a:r>
            <a:r>
              <a:rPr lang="tr-TR" dirty="0" err="1">
                <a:solidFill>
                  <a:srgbClr val="FFC000"/>
                </a:solidFill>
              </a:rPr>
              <a:t>ğı</a:t>
            </a:r>
            <a:r>
              <a:rPr lang="nn-NO" dirty="0">
                <a:solidFill>
                  <a:srgbClr val="FFC000"/>
                </a:solidFill>
              </a:rPr>
              <a:t>t</a:t>
            </a:r>
            <a:r>
              <a:rPr lang="tr-TR" dirty="0">
                <a:solidFill>
                  <a:srgbClr val="FFC000"/>
                </a:solidFill>
              </a:rPr>
              <a:t>ı</a:t>
            </a:r>
            <a:r>
              <a:rPr lang="nn-NO" dirty="0">
                <a:solidFill>
                  <a:srgbClr val="FFC000"/>
                </a:solidFill>
              </a:rPr>
              <a:t>m kanallar</a:t>
            </a:r>
            <a:r>
              <a:rPr lang="tr-TR" dirty="0">
                <a:solidFill>
                  <a:srgbClr val="FFC000"/>
                </a:solidFill>
              </a:rPr>
              <a:t>ı</a:t>
            </a:r>
            <a:r>
              <a:rPr lang="nn-NO" dirty="0">
                <a:solidFill>
                  <a:srgbClr val="FFC000"/>
                </a:solidFill>
              </a:rPr>
              <a:t>ndan ve araçlardan</a:t>
            </a:r>
            <a:r>
              <a:rPr lang="tr-TR" dirty="0">
                <a:solidFill>
                  <a:srgbClr val="FFC000"/>
                </a:solidFill>
              </a:rPr>
              <a:t> vazgeçilebilir. </a:t>
            </a:r>
            <a:r>
              <a:rPr lang="tr-TR" dirty="0"/>
              <a:t>Tüm bu çabaların amacı, hızla düşmeyi bekleyen kârın önüne geçebilmektir. </a:t>
            </a:r>
          </a:p>
          <a:p>
            <a:pPr algn="just"/>
            <a:r>
              <a:rPr lang="tr-TR" dirty="0">
                <a:solidFill>
                  <a:srgbClr val="FFC000"/>
                </a:solidFill>
              </a:rPr>
              <a:t>Tutundurma çabaları azaltılır ve daha verimli kullanılmaya çalışılır. </a:t>
            </a:r>
            <a:r>
              <a:rPr lang="tr-TR" dirty="0"/>
              <a:t>Ürün yaşam eğrisinin uzatılmasına yönelik arayışlara başlanır.</a:t>
            </a:r>
          </a:p>
          <a:p>
            <a:pPr algn="just"/>
            <a:r>
              <a:rPr lang="tr-TR" dirty="0"/>
              <a:t>Ayrıca, çoğu durumda ürünün sadece sadık tüketiciler için üretilmesi ve pazarlanması çabalarına </a:t>
            </a:r>
            <a:r>
              <a:rPr lang="tr-TR" dirty="0" err="1"/>
              <a:t>yönelinebilinmektedir</a:t>
            </a:r>
            <a:r>
              <a:rPr lang="tr-TR" dirty="0"/>
              <a:t>.</a:t>
            </a:r>
          </a:p>
        </p:txBody>
      </p:sp>
    </p:spTree>
    <p:extLst>
      <p:ext uri="{BB962C8B-B14F-4D97-AF65-F5344CB8AC3E}">
        <p14:creationId xmlns:p14="http://schemas.microsoft.com/office/powerpoint/2010/main" val="300078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97351" y="72956"/>
            <a:ext cx="7765321" cy="1326321"/>
          </a:xfrm>
        </p:spPr>
        <p:txBody>
          <a:bodyPr>
            <a:normAutofit fontScale="90000"/>
          </a:bodyPr>
          <a:lstStyle/>
          <a:p>
            <a:r>
              <a:rPr lang="tr-TR" dirty="0">
                <a:solidFill>
                  <a:srgbClr val="FFC000"/>
                </a:solidFill>
              </a:rPr>
              <a:t>İletişim Olarak Ürün Estetiğinin Etkisi </a:t>
            </a:r>
            <a:br>
              <a:rPr lang="tr-TR" dirty="0">
                <a:solidFill>
                  <a:srgbClr val="FFC000"/>
                </a:solidFill>
              </a:rPr>
            </a:br>
            <a:r>
              <a:rPr lang="tr-TR" dirty="0">
                <a:solidFill>
                  <a:srgbClr val="FFC000"/>
                </a:solidFill>
              </a:rPr>
              <a:t>(Kocamaz, 2007: 56-61)</a:t>
            </a:r>
          </a:p>
        </p:txBody>
      </p:sp>
      <p:sp>
        <p:nvSpPr>
          <p:cNvPr id="3" name="İçerik Yer Tutucusu 2"/>
          <p:cNvSpPr>
            <a:spLocks noGrp="1"/>
          </p:cNvSpPr>
          <p:nvPr>
            <p:ph idx="1"/>
          </p:nvPr>
        </p:nvSpPr>
        <p:spPr>
          <a:xfrm>
            <a:off x="539552" y="5064728"/>
            <a:ext cx="8280920" cy="1756791"/>
          </a:xfrm>
        </p:spPr>
        <p:txBody>
          <a:bodyPr>
            <a:normAutofit/>
          </a:bodyPr>
          <a:lstStyle/>
          <a:p>
            <a:pPr marL="0" indent="0" algn="just">
              <a:buNone/>
            </a:pPr>
            <a:endParaRPr lang="tr-TR" dirty="0"/>
          </a:p>
        </p:txBody>
      </p:sp>
      <p:pic>
        <p:nvPicPr>
          <p:cNvPr id="2050" name="Picture 2"/>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7269"/>
          <a:stretch/>
        </p:blipFill>
        <p:spPr bwMode="auto">
          <a:xfrm>
            <a:off x="216024" y="1593960"/>
            <a:ext cx="7378178"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7596336" y="4941168"/>
            <a:ext cx="1547664" cy="1477328"/>
          </a:xfrm>
          <a:prstGeom prst="rect">
            <a:avLst/>
          </a:prstGeom>
        </p:spPr>
        <p:txBody>
          <a:bodyPr wrap="square">
            <a:spAutoFit/>
          </a:bodyPr>
          <a:lstStyle/>
          <a:p>
            <a:r>
              <a:rPr lang="it-IT" dirty="0"/>
              <a:t>Ürünlerin Dili Olarak Ürün Estetiği</a:t>
            </a:r>
            <a:endParaRPr lang="tr-TR" dirty="0"/>
          </a:p>
          <a:p>
            <a:r>
              <a:rPr lang="tr-TR" dirty="0"/>
              <a:t>(Kocamaz, 2007: 57)</a:t>
            </a:r>
          </a:p>
        </p:txBody>
      </p:sp>
    </p:spTree>
    <p:extLst>
      <p:ext uri="{BB962C8B-B14F-4D97-AF65-F5344CB8AC3E}">
        <p14:creationId xmlns:p14="http://schemas.microsoft.com/office/powerpoint/2010/main" val="221226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97351" y="72956"/>
            <a:ext cx="7765321" cy="1771868"/>
          </a:xfrm>
        </p:spPr>
        <p:txBody>
          <a:bodyPr>
            <a:normAutofit/>
          </a:bodyPr>
          <a:lstStyle/>
          <a:p>
            <a:r>
              <a:rPr lang="tr-TR" dirty="0">
                <a:solidFill>
                  <a:srgbClr val="FFC000"/>
                </a:solidFill>
              </a:rPr>
              <a:t>İletişim Olarak Ürün Estetiğinin Etkisi </a:t>
            </a:r>
            <a:br>
              <a:rPr lang="tr-TR" dirty="0">
                <a:solidFill>
                  <a:srgbClr val="FFC000"/>
                </a:solidFill>
              </a:rPr>
            </a:br>
            <a:r>
              <a:rPr lang="tr-TR" dirty="0">
                <a:solidFill>
                  <a:srgbClr val="FFC000"/>
                </a:solidFill>
              </a:rPr>
              <a:t>(Kocamaz, 2007: 56-61)</a:t>
            </a:r>
          </a:p>
        </p:txBody>
      </p:sp>
      <p:sp>
        <p:nvSpPr>
          <p:cNvPr id="3" name="İçerik Yer Tutucusu 2"/>
          <p:cNvSpPr>
            <a:spLocks noGrp="1"/>
          </p:cNvSpPr>
          <p:nvPr>
            <p:ph idx="1"/>
          </p:nvPr>
        </p:nvSpPr>
        <p:spPr>
          <a:xfrm>
            <a:off x="539552" y="1844824"/>
            <a:ext cx="8280920" cy="4976695"/>
          </a:xfrm>
        </p:spPr>
        <p:txBody>
          <a:bodyPr>
            <a:normAutofit/>
          </a:bodyPr>
          <a:lstStyle/>
          <a:p>
            <a:pPr marL="0" indent="0" algn="just">
              <a:buNone/>
            </a:pPr>
            <a:r>
              <a:rPr lang="tr-TR" dirty="0">
                <a:solidFill>
                  <a:srgbClr val="FFC000"/>
                </a:solidFill>
              </a:rPr>
              <a:t>Ürünün görsel tasarım estetiği, üreticilerinin özelde o ürünün tüketicileriyle genelde de o ürünü gören insanlarla kurmuş olduğu özel bir iletişim tarzının dilidir. </a:t>
            </a:r>
          </a:p>
          <a:p>
            <a:pPr marL="0" indent="0" algn="just">
              <a:buNone/>
            </a:pPr>
            <a:r>
              <a:rPr lang="tr-TR" dirty="0">
                <a:solidFill>
                  <a:srgbClr val="FFC000"/>
                </a:solidFill>
              </a:rPr>
              <a:t>Aslında ürünün estetiği, estetik anlamların yanı sıra sembolik anlamlar da taşıyabilir</a:t>
            </a:r>
            <a:r>
              <a:rPr lang="tr-TR" dirty="0"/>
              <a:t> ve tüketiciler için en değerli olan anlamların yansıtılması için dikkatli kullanılması gereken bir araçtır. </a:t>
            </a:r>
          </a:p>
          <a:p>
            <a:pPr marL="0" indent="0" algn="just">
              <a:buNone/>
            </a:pPr>
            <a:r>
              <a:rPr lang="tr-TR" dirty="0"/>
              <a:t>Çünkü tüketici, her uyarana olduğu gibi ürün estetiğine de bir takım tepkiler geliştirir. </a:t>
            </a:r>
          </a:p>
          <a:p>
            <a:pPr marL="0" indent="0" algn="just">
              <a:buNone/>
            </a:pPr>
            <a:r>
              <a:rPr lang="tr-TR" dirty="0"/>
              <a:t>Bu tepkilerin iyi anlaşılması bu iletişim dilinin, hem üretici hem de tüketici açısından daha etkin ve daha fazla değer yaratabilecek bir şekilde kullanılmasını sağlayacaktır.</a:t>
            </a:r>
          </a:p>
        </p:txBody>
      </p:sp>
    </p:spTree>
    <p:extLst>
      <p:ext uri="{BB962C8B-B14F-4D97-AF65-F5344CB8AC3E}">
        <p14:creationId xmlns:p14="http://schemas.microsoft.com/office/powerpoint/2010/main" val="3602087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229600" cy="4785395"/>
          </a:xfrm>
        </p:spPr>
        <p:txBody>
          <a:bodyPr>
            <a:normAutofit/>
          </a:bodyPr>
          <a:lstStyle/>
          <a:p>
            <a:pPr marL="0" indent="0" algn="just">
              <a:buNone/>
            </a:pPr>
            <a:r>
              <a:rPr lang="tr-TR" dirty="0"/>
              <a:t>Peter H. </a:t>
            </a:r>
            <a:r>
              <a:rPr lang="tr-TR" dirty="0" err="1"/>
              <a:t>Bloch’un</a:t>
            </a:r>
            <a:r>
              <a:rPr lang="tr-TR" dirty="0"/>
              <a:t> </a:t>
            </a:r>
            <a:r>
              <a:rPr lang="tr-TR" dirty="0">
                <a:solidFill>
                  <a:srgbClr val="FFC000"/>
                </a:solidFill>
              </a:rPr>
              <a:t>“Ürün Formuna Tüketici Tepkisi”</a:t>
            </a:r>
            <a:r>
              <a:rPr lang="tr-TR" dirty="0"/>
              <a:t> isimli modeli, bir ürünün formunun tüketici davranışları üzerindeki etkisini gösteren en kapsamlı modellerden biridir. </a:t>
            </a:r>
          </a:p>
          <a:p>
            <a:pPr marL="0" indent="0" algn="just">
              <a:buNone/>
            </a:pPr>
            <a:r>
              <a:rPr lang="tr-TR" dirty="0">
                <a:solidFill>
                  <a:srgbClr val="FFC000"/>
                </a:solidFill>
              </a:rPr>
              <a:t>Model, temel tüketici davranış modelini temel alır ve girdi olarak ürün formunu, süreç olarak tüketicide meydana gelen psikolojik tepkileri, çıktı olarak da tüketicide meydana gelen davranışsal tepkileri göstermektedir.</a:t>
            </a:r>
          </a:p>
          <a:p>
            <a:pPr marL="0" indent="0" algn="just">
              <a:buNone/>
            </a:pPr>
            <a:r>
              <a:rPr lang="tr-TR" dirty="0"/>
              <a:t>Modele göre ürün formu oluşturulurken bir takım tasarımsal hedefler ve kısıtlar konulmaktadır. </a:t>
            </a:r>
          </a:p>
          <a:p>
            <a:pPr marL="0" indent="0" algn="just">
              <a:buNone/>
            </a:pPr>
            <a:r>
              <a:rPr lang="tr-TR" dirty="0"/>
              <a:t>Bu tasarımsal hedefler ve kısıtlar arasında</a:t>
            </a:r>
          </a:p>
        </p:txBody>
      </p:sp>
    </p:spTree>
    <p:extLst>
      <p:ext uri="{BB962C8B-B14F-4D97-AF65-F5344CB8AC3E}">
        <p14:creationId xmlns:p14="http://schemas.microsoft.com/office/powerpoint/2010/main" val="346203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29600" cy="5256584"/>
          </a:xfrm>
        </p:spPr>
        <p:txBody>
          <a:bodyPr>
            <a:normAutofit/>
          </a:bodyPr>
          <a:lstStyle/>
          <a:p>
            <a:pPr algn="just">
              <a:buFontTx/>
              <a:buChar char="-"/>
            </a:pPr>
            <a:r>
              <a:rPr lang="tr-TR" dirty="0"/>
              <a:t>ürünün kendisinden beklenen belirli performans kriterlerini karşılayabilmesi, </a:t>
            </a:r>
          </a:p>
          <a:p>
            <a:pPr algn="just">
              <a:buFontTx/>
              <a:buChar char="-"/>
            </a:pPr>
            <a:r>
              <a:rPr lang="tr-TR" dirty="0"/>
              <a:t>ergonomik (kullanım rahatlığı) olarak kabul edilebilir bir yapıya sahip olması, </a:t>
            </a:r>
          </a:p>
          <a:p>
            <a:pPr algn="just">
              <a:buFontTx/>
              <a:buChar char="-"/>
            </a:pPr>
            <a:r>
              <a:rPr lang="tr-TR" dirty="0"/>
              <a:t>üretiminin işletmeyi mağdur etmeyecek makul ve maliyet avantajlı kriterlere uygun bir şekilde gerçekleştirilebilir olması, </a:t>
            </a:r>
          </a:p>
          <a:p>
            <a:pPr algn="just">
              <a:buFontTx/>
              <a:buChar char="-"/>
            </a:pPr>
            <a:r>
              <a:rPr lang="tr-TR" dirty="0"/>
              <a:t>ürünün yasal düzenlemelerle çelişki içerisinde olmaması, </a:t>
            </a:r>
          </a:p>
          <a:p>
            <a:pPr algn="just">
              <a:buFontTx/>
              <a:buChar char="-"/>
            </a:pPr>
            <a:r>
              <a:rPr lang="tr-TR" dirty="0"/>
              <a:t>işletmenin pazarlama programının belirlediği kriterlere ve mevcut üründen beklentilerine uygun olması</a:t>
            </a:r>
          </a:p>
          <a:p>
            <a:pPr algn="just">
              <a:buFontTx/>
              <a:buChar char="-"/>
            </a:pPr>
            <a:r>
              <a:rPr lang="tr-TR" dirty="0"/>
              <a:t>tasarımcılar tarafından belirlenen tasarımsal imkanları ve şartları zorlamaması yer almaktadır.</a:t>
            </a:r>
          </a:p>
        </p:txBody>
      </p:sp>
    </p:spTree>
    <p:extLst>
      <p:ext uri="{BB962C8B-B14F-4D97-AF65-F5344CB8AC3E}">
        <p14:creationId xmlns:p14="http://schemas.microsoft.com/office/powerpoint/2010/main" val="584676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8784975" cy="582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547664" y="6084004"/>
            <a:ext cx="6472413" cy="369332"/>
          </a:xfrm>
          <a:prstGeom prst="rect">
            <a:avLst/>
          </a:prstGeom>
        </p:spPr>
        <p:txBody>
          <a:bodyPr wrap="none">
            <a:spAutoFit/>
          </a:bodyPr>
          <a:lstStyle/>
          <a:p>
            <a:r>
              <a:rPr lang="it-IT" dirty="0"/>
              <a:t>Ürün Formuna Tüketici Tepkileri Modeli</a:t>
            </a:r>
            <a:r>
              <a:rPr lang="tr-TR" dirty="0"/>
              <a:t>(Kocamaz, 2007: 60)</a:t>
            </a:r>
          </a:p>
        </p:txBody>
      </p:sp>
      <p:sp>
        <p:nvSpPr>
          <p:cNvPr id="5" name="Dikdörtgen 4"/>
          <p:cNvSpPr/>
          <p:nvPr/>
        </p:nvSpPr>
        <p:spPr>
          <a:xfrm>
            <a:off x="899592" y="2924944"/>
            <a:ext cx="360040"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49929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836712"/>
            <a:ext cx="7765322" cy="5616624"/>
          </a:xfrm>
        </p:spPr>
        <p:txBody>
          <a:bodyPr>
            <a:noAutofit/>
          </a:bodyPr>
          <a:lstStyle/>
          <a:p>
            <a:pPr marL="0" indent="0" algn="just">
              <a:buNone/>
            </a:pPr>
            <a:r>
              <a:rPr lang="tr-TR" dirty="0"/>
              <a:t>Modelde durumsal faktörler arasında bir ürünün bir tüketicinin hali hazırda sahip olduğu ürünlere uyup uymaması veya tüketici bir ürünü o ürün tek başına iken beğenebilecekken diğer ürünler arasında iken beğenmemesi gibi durumlar ile alakalı olarak o tüketicinin o ürünü benimseyip benimsememesi ve sosyal bağlam, yani bir tüketicinin bir ürüne tek başınayken farklı, yanında aile veya arkadaş grubundan kişilerin olması halinde farklı tepkiler gösterebilmesi durumunda, ayrıca işletmenin o ürünün dağıtım, tutundurma ve fiyat ile ilgili diğer pazarlama değişkenleri bazında geliştirmiş olduğu pazarlama programının yarattığı etkiler yer almaktadır. </a:t>
            </a:r>
          </a:p>
          <a:p>
            <a:pPr marL="0" indent="0" algn="just">
              <a:buNone/>
            </a:pPr>
            <a:r>
              <a:rPr lang="tr-TR" dirty="0"/>
              <a:t>Bu gibi durumsal faktörler ürün formunun tüketicinin üzerinde yarattığı psikolojik tepkileri üzerinde belli bir ölçüye kadar dolaylı olarak etkili olabileceği  gösterilmektedir.</a:t>
            </a:r>
          </a:p>
        </p:txBody>
      </p:sp>
    </p:spTree>
    <p:extLst>
      <p:ext uri="{BB962C8B-B14F-4D97-AF65-F5344CB8AC3E}">
        <p14:creationId xmlns:p14="http://schemas.microsoft.com/office/powerpoint/2010/main" val="555222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9339" y="260648"/>
            <a:ext cx="7765321" cy="1326321"/>
          </a:xfrm>
        </p:spPr>
        <p:txBody>
          <a:bodyPr>
            <a:normAutofit/>
          </a:bodyPr>
          <a:lstStyle/>
          <a:p>
            <a:r>
              <a:rPr lang="tr-TR" dirty="0">
                <a:solidFill>
                  <a:srgbClr val="FFC000"/>
                </a:solidFill>
              </a:rPr>
              <a:t>İletişim Olarak Ambalaj</a:t>
            </a:r>
            <a:br>
              <a:rPr lang="tr-TR" dirty="0">
                <a:solidFill>
                  <a:srgbClr val="FFC000"/>
                </a:solidFill>
              </a:rPr>
            </a:br>
            <a:r>
              <a:rPr lang="tr-TR" dirty="0">
                <a:solidFill>
                  <a:srgbClr val="FFC000"/>
                </a:solidFill>
              </a:rPr>
              <a:t>(İspir, 2013: 131-132)</a:t>
            </a:r>
          </a:p>
        </p:txBody>
      </p:sp>
      <p:sp>
        <p:nvSpPr>
          <p:cNvPr id="3" name="İçerik Yer Tutucusu 2"/>
          <p:cNvSpPr>
            <a:spLocks noGrp="1"/>
          </p:cNvSpPr>
          <p:nvPr>
            <p:ph idx="1"/>
          </p:nvPr>
        </p:nvSpPr>
        <p:spPr>
          <a:xfrm>
            <a:off x="475616" y="1484784"/>
            <a:ext cx="8272848" cy="3695136"/>
          </a:xfrm>
        </p:spPr>
        <p:txBody>
          <a:bodyPr>
            <a:noAutofit/>
          </a:bodyPr>
          <a:lstStyle/>
          <a:p>
            <a:pPr marL="0" indent="0" algn="just">
              <a:buNone/>
            </a:pPr>
            <a:r>
              <a:rPr lang="tr-TR" dirty="0">
                <a:solidFill>
                  <a:srgbClr val="FFC000"/>
                </a:solidFill>
              </a:rPr>
              <a:t>Ambalajın geleneksel görevi ürünü korumak ve taşıma kolaylığı sağlaması iken, günümüzde buna iletişim ögesi de eklenmiştir.</a:t>
            </a:r>
          </a:p>
          <a:p>
            <a:pPr marL="0" indent="0" algn="just">
              <a:buNone/>
            </a:pPr>
            <a:r>
              <a:rPr lang="tr-TR" dirty="0"/>
              <a:t>Modern alışveriş ortamları, hijyen gereklilikleri, reklam teknikleri, ambalajı pazarlama iletişiminin önemli bir ögesine dönüştürmüştür.</a:t>
            </a:r>
          </a:p>
          <a:p>
            <a:pPr marL="0" indent="0" algn="just">
              <a:buNone/>
            </a:pPr>
            <a:r>
              <a:rPr lang="tr-TR" dirty="0"/>
              <a:t>Günümüzde ambalajın marka algısı ve tanınması üzerindeki etkisini firmalar kavramıştır. </a:t>
            </a:r>
          </a:p>
          <a:p>
            <a:pPr marL="0" indent="0" algn="just">
              <a:buNone/>
            </a:pPr>
            <a:r>
              <a:rPr lang="tr-TR" dirty="0"/>
              <a:t>Ambalajın geleneksel olarak yerine getirdiği görevleri;</a:t>
            </a:r>
          </a:p>
          <a:p>
            <a:pPr marL="0" indent="0" algn="just">
              <a:buNone/>
            </a:pPr>
            <a:r>
              <a:rPr lang="sv-SE" dirty="0">
                <a:solidFill>
                  <a:srgbClr val="FFC000"/>
                </a:solidFill>
              </a:rPr>
              <a:t>Belirli miktarda ürün içermek: </a:t>
            </a:r>
            <a:r>
              <a:rPr lang="sv-SE" dirty="0"/>
              <a:t>Ambalaj</a:t>
            </a:r>
            <a:r>
              <a:rPr lang="tr-TR" dirty="0"/>
              <a:t>ı</a:t>
            </a:r>
            <a:r>
              <a:rPr lang="sv-SE" dirty="0"/>
              <a:t>n temel görevlerinden bir tanesi, belli</a:t>
            </a:r>
            <a:r>
              <a:rPr lang="tr-TR" dirty="0"/>
              <a:t> miktarlarda ürünlerin raflarda yer almasını sağlamasıdır. Belirli miktarlarda ambalajlanan ürünler miktarla orantılı biçimde fiyatlanmaktadır ve farklı tüketicilere hitap eder. </a:t>
            </a:r>
          </a:p>
        </p:txBody>
      </p:sp>
    </p:spTree>
    <p:extLst>
      <p:ext uri="{BB962C8B-B14F-4D97-AF65-F5344CB8AC3E}">
        <p14:creationId xmlns:p14="http://schemas.microsoft.com/office/powerpoint/2010/main" val="2982428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9339" y="260648"/>
            <a:ext cx="7765321" cy="1326321"/>
          </a:xfrm>
        </p:spPr>
        <p:txBody>
          <a:bodyPr>
            <a:normAutofit/>
          </a:bodyPr>
          <a:lstStyle/>
          <a:p>
            <a:r>
              <a:rPr lang="tr-TR" dirty="0" err="1">
                <a:solidFill>
                  <a:srgbClr val="FFC000"/>
                </a:solidFill>
              </a:rPr>
              <a:t>İletİşİm</a:t>
            </a:r>
            <a:r>
              <a:rPr lang="tr-TR" dirty="0">
                <a:solidFill>
                  <a:srgbClr val="FFC000"/>
                </a:solidFill>
              </a:rPr>
              <a:t> Olarak Ambalaj</a:t>
            </a:r>
            <a:br>
              <a:rPr lang="tr-TR" dirty="0">
                <a:solidFill>
                  <a:srgbClr val="FFC000"/>
                </a:solidFill>
              </a:rPr>
            </a:br>
            <a:r>
              <a:rPr lang="tr-TR" dirty="0">
                <a:solidFill>
                  <a:srgbClr val="FFC000"/>
                </a:solidFill>
              </a:rPr>
              <a:t>(İspir, 2013: 131-132)</a:t>
            </a:r>
          </a:p>
        </p:txBody>
      </p:sp>
      <p:sp>
        <p:nvSpPr>
          <p:cNvPr id="3" name="İçerik Yer Tutucusu 2"/>
          <p:cNvSpPr>
            <a:spLocks noGrp="1"/>
          </p:cNvSpPr>
          <p:nvPr>
            <p:ph idx="1"/>
          </p:nvPr>
        </p:nvSpPr>
        <p:spPr>
          <a:xfrm>
            <a:off x="475616" y="1484784"/>
            <a:ext cx="8272848" cy="3695136"/>
          </a:xfrm>
        </p:spPr>
        <p:txBody>
          <a:bodyPr>
            <a:noAutofit/>
          </a:bodyPr>
          <a:lstStyle/>
          <a:p>
            <a:pPr algn="just"/>
            <a:r>
              <a:rPr lang="tr-TR" dirty="0">
                <a:solidFill>
                  <a:srgbClr val="FFC000"/>
                </a:solidFill>
              </a:rPr>
              <a:t>Ürünlerin küçük birimlerde ekonomik olarak satışını sağlamak: </a:t>
            </a:r>
            <a:r>
              <a:rPr lang="tr-TR" dirty="0"/>
              <a:t>Çoğu ürünün küçük ambalajlarda satışı hem tüketici hem dağıtım hem de mağaza içinde sergileme avantajı sağlar. Örneğin, çikolataların 100 veya 50 </a:t>
            </a:r>
            <a:r>
              <a:rPr lang="tr-TR" dirty="0" err="1"/>
              <a:t>gr’lık</a:t>
            </a:r>
            <a:r>
              <a:rPr lang="tr-TR" dirty="0"/>
              <a:t> ambalajlarda satışı gibi.</a:t>
            </a:r>
          </a:p>
          <a:p>
            <a:pPr algn="just"/>
            <a:r>
              <a:rPr lang="tr-TR" dirty="0">
                <a:solidFill>
                  <a:srgbClr val="FFC000"/>
                </a:solidFill>
              </a:rPr>
              <a:t>Ürünleri temiz ve iyi koşullarda saklamak:</a:t>
            </a:r>
            <a:r>
              <a:rPr lang="tr-TR" i="1" dirty="0"/>
              <a:t> </a:t>
            </a:r>
            <a:r>
              <a:rPr lang="tr-TR" dirty="0"/>
              <a:t>Ambalajın ilk akla gelen görevlerinden biri, ürünleri dış çevre koşullarından korumaktır. Ambalajlama ile ürünler temiz kalır ve bozulmaya karşı korunaklı olurlar.</a:t>
            </a:r>
          </a:p>
          <a:p>
            <a:pPr algn="just"/>
            <a:r>
              <a:rPr lang="tr-TR" dirty="0">
                <a:solidFill>
                  <a:srgbClr val="FFC000"/>
                </a:solidFill>
              </a:rPr>
              <a:t>Raf ömrünü uzatması: </a:t>
            </a:r>
            <a:r>
              <a:rPr lang="tr-TR" dirty="0"/>
              <a:t>Özel ambalajlama teknikleri sayesinde ürünlerin raf ömürleri uzatılabilir.</a:t>
            </a:r>
          </a:p>
          <a:p>
            <a:pPr algn="just"/>
            <a:r>
              <a:rPr lang="tr-TR" dirty="0">
                <a:solidFill>
                  <a:srgbClr val="FFC000"/>
                </a:solidFill>
              </a:rPr>
              <a:t>Taşıma kolaylığı ve koruma sağlaması: </a:t>
            </a:r>
            <a:r>
              <a:rPr lang="tr-TR" dirty="0"/>
              <a:t>Büyük hacimleri ürünlerin ambalajları taşıma kolaylığı sağlaması için tutma yerleri olacak şeklide tasarlanmaktadır.  </a:t>
            </a:r>
          </a:p>
        </p:txBody>
      </p:sp>
    </p:spTree>
    <p:extLst>
      <p:ext uri="{BB962C8B-B14F-4D97-AF65-F5344CB8AC3E}">
        <p14:creationId xmlns:p14="http://schemas.microsoft.com/office/powerpoint/2010/main" val="1303130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188640"/>
            <a:ext cx="7765322" cy="5602560"/>
          </a:xfrm>
        </p:spPr>
        <p:txBody>
          <a:bodyPr>
            <a:noAutofit/>
          </a:bodyPr>
          <a:lstStyle/>
          <a:p>
            <a:pPr marL="0" indent="0" algn="just">
              <a:buNone/>
            </a:pPr>
            <a:r>
              <a:rPr lang="tr-TR" dirty="0">
                <a:solidFill>
                  <a:srgbClr val="FFC000"/>
                </a:solidFill>
              </a:rPr>
              <a:t>Ambalajla ilgili bir diğer konu, ambalajın iletişim boyutudur. Şeklinden dizaynına, renginden büyüklüğüne kadar ambalaj tüketiciyle iletişim kurar. </a:t>
            </a:r>
          </a:p>
          <a:p>
            <a:pPr marL="0" indent="0" algn="just">
              <a:buNone/>
            </a:pPr>
            <a:r>
              <a:rPr lang="tr-TR" dirty="0"/>
              <a:t>Ambalaj birbirine benzer ürünlerin ayırt edilmesinde önemli bir unsurdur ve tüketici ile iletişime geçerek satın alma sırasında ürünün ne olduğu, hangi yararları sağladığı gibi diğer ürünlerden farklılaşma konularına yönelik bilgiler vermektedir. </a:t>
            </a:r>
          </a:p>
          <a:p>
            <a:pPr marL="0" indent="0" algn="just">
              <a:buNone/>
            </a:pPr>
            <a:r>
              <a:rPr lang="tr-TR" dirty="0">
                <a:solidFill>
                  <a:srgbClr val="FFC000"/>
                </a:solidFill>
              </a:rPr>
              <a:t>Ambalajın iletişim boyutu ile ilgili olan konular;</a:t>
            </a:r>
            <a:br>
              <a:rPr lang="tr-TR" dirty="0">
                <a:solidFill>
                  <a:srgbClr val="FFC000"/>
                </a:solidFill>
              </a:rPr>
            </a:br>
            <a:r>
              <a:rPr lang="tr-TR" dirty="0"/>
              <a:t>• Renk</a:t>
            </a:r>
          </a:p>
          <a:p>
            <a:pPr marL="0" indent="0" algn="just">
              <a:buNone/>
            </a:pPr>
            <a:r>
              <a:rPr lang="tr-TR" dirty="0"/>
              <a:t>• Tasarım</a:t>
            </a:r>
          </a:p>
          <a:p>
            <a:pPr marL="0" indent="0" algn="just">
              <a:buNone/>
            </a:pPr>
            <a:r>
              <a:rPr lang="tr-TR" dirty="0"/>
              <a:t>• Şekil</a:t>
            </a:r>
          </a:p>
          <a:p>
            <a:pPr marL="0" indent="0" algn="just">
              <a:buNone/>
            </a:pPr>
            <a:r>
              <a:rPr lang="tr-TR" dirty="0"/>
              <a:t>• Büyüklük</a:t>
            </a:r>
          </a:p>
          <a:p>
            <a:pPr marL="0" indent="0" algn="just">
              <a:buNone/>
            </a:pPr>
            <a:r>
              <a:rPr lang="tr-TR" dirty="0"/>
              <a:t>• Marka ismi</a:t>
            </a:r>
          </a:p>
          <a:p>
            <a:pPr marL="0" indent="0" algn="just">
              <a:buNone/>
            </a:pPr>
            <a:r>
              <a:rPr lang="tr-TR" dirty="0"/>
              <a:t>• Fiziksel malzeme</a:t>
            </a:r>
          </a:p>
          <a:p>
            <a:pPr marL="0" indent="0" algn="just">
              <a:buNone/>
            </a:pPr>
            <a:r>
              <a:rPr lang="tr-TR" dirty="0"/>
              <a:t>• Etikettir.</a:t>
            </a:r>
          </a:p>
        </p:txBody>
      </p:sp>
    </p:spTree>
    <p:extLst>
      <p:ext uri="{BB962C8B-B14F-4D97-AF65-F5344CB8AC3E}">
        <p14:creationId xmlns:p14="http://schemas.microsoft.com/office/powerpoint/2010/main" val="49805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611560" y="548681"/>
            <a:ext cx="7765321" cy="1008112"/>
          </a:xfrm>
        </p:spPr>
        <p:txBody>
          <a:bodyPr>
            <a:noAutofit/>
          </a:bodyPr>
          <a:lstStyle/>
          <a:p>
            <a:r>
              <a:rPr lang="tr-TR" sz="3600" dirty="0">
                <a:solidFill>
                  <a:srgbClr val="FFC000"/>
                </a:solidFill>
              </a:rPr>
              <a:t>Pazarlama İletişimi Yönüyle Ürün</a:t>
            </a:r>
          </a:p>
        </p:txBody>
      </p:sp>
      <p:sp>
        <p:nvSpPr>
          <p:cNvPr id="3" name="İçerik Yer Tutucusu 2"/>
          <p:cNvSpPr>
            <a:spLocks noGrp="1"/>
          </p:cNvSpPr>
          <p:nvPr>
            <p:ph idx="1"/>
          </p:nvPr>
        </p:nvSpPr>
        <p:spPr>
          <a:xfrm>
            <a:off x="685346" y="2492896"/>
            <a:ext cx="7765322" cy="3960440"/>
          </a:xfrm>
        </p:spPr>
        <p:txBody>
          <a:bodyPr>
            <a:noAutofit/>
          </a:bodyPr>
          <a:lstStyle/>
          <a:p>
            <a:pPr marL="0" indent="0" algn="just">
              <a:buNone/>
            </a:pPr>
            <a:r>
              <a:rPr lang="tr-TR" dirty="0">
                <a:solidFill>
                  <a:srgbClr val="FFC000"/>
                </a:solidFill>
              </a:rPr>
              <a:t>Bildiğimiz üzere ürün, pazarlamanın kalbidir </a:t>
            </a:r>
            <a:r>
              <a:rPr lang="tr-TR" dirty="0"/>
              <a:t>ve ürün denilince bir firma tarafından tüketiciye sunulan soyut ve somut özelliklerin tümü anlaşılmaktadır (İspir, 2013: 125).</a:t>
            </a:r>
            <a:r>
              <a:rPr lang="sv-SE" dirty="0"/>
              <a:t> </a:t>
            </a:r>
            <a:endParaRPr lang="tr-TR" dirty="0"/>
          </a:p>
          <a:p>
            <a:pPr marL="0" indent="0" algn="just">
              <a:buNone/>
            </a:pPr>
            <a:r>
              <a:rPr lang="tr-TR" dirty="0"/>
              <a:t>Dolayısıyla p</a:t>
            </a:r>
            <a:r>
              <a:rPr lang="sv-SE" dirty="0"/>
              <a:t>azarlama karma</a:t>
            </a:r>
            <a:r>
              <a:rPr lang="tr-TR" dirty="0" err="1"/>
              <a:t>sı</a:t>
            </a:r>
            <a:r>
              <a:rPr lang="sv-SE" dirty="0"/>
              <a:t> elemanlar</a:t>
            </a:r>
            <a:r>
              <a:rPr lang="tr-TR" dirty="0"/>
              <a:t>ı</a:t>
            </a:r>
            <a:r>
              <a:rPr lang="sv-SE" dirty="0"/>
              <a:t>ndan belki de en önemli olan</a:t>
            </a:r>
            <a:r>
              <a:rPr lang="tr-TR" dirty="0"/>
              <a:t>ı</a:t>
            </a:r>
            <a:r>
              <a:rPr lang="sv-SE" dirty="0"/>
              <a:t> ürün</a:t>
            </a:r>
            <a:r>
              <a:rPr lang="tr-TR" dirty="0"/>
              <a:t>dür</a:t>
            </a:r>
            <a:r>
              <a:rPr lang="sv-SE" dirty="0"/>
              <a:t> ve </a:t>
            </a:r>
            <a:r>
              <a:rPr lang="sv-SE" dirty="0">
                <a:solidFill>
                  <a:srgbClr val="FFC000"/>
                </a:solidFill>
              </a:rPr>
              <a:t>onunla do</a:t>
            </a:r>
            <a:r>
              <a:rPr lang="tr-TR" dirty="0">
                <a:solidFill>
                  <a:srgbClr val="FFC000"/>
                </a:solidFill>
              </a:rPr>
              <a:t>ğ</a:t>
            </a:r>
            <a:r>
              <a:rPr lang="sv-SE" dirty="0">
                <a:solidFill>
                  <a:srgbClr val="FFC000"/>
                </a:solidFill>
              </a:rPr>
              <a:t>rudan</a:t>
            </a:r>
            <a:r>
              <a:rPr lang="tr-TR" dirty="0">
                <a:solidFill>
                  <a:srgbClr val="FFC000"/>
                </a:solidFill>
              </a:rPr>
              <a:t> ilişkili olan ambalaj ve marka, pazarlama iletişiminde önemli bir konuma sahiptir</a:t>
            </a:r>
            <a:r>
              <a:rPr lang="tr-TR" dirty="0"/>
              <a:t>(Odabaşı, 2013: 95). </a:t>
            </a:r>
          </a:p>
        </p:txBody>
      </p:sp>
    </p:spTree>
    <p:extLst>
      <p:ext uri="{BB962C8B-B14F-4D97-AF65-F5344CB8AC3E}">
        <p14:creationId xmlns:p14="http://schemas.microsoft.com/office/powerpoint/2010/main" val="3146229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6863" y="188640"/>
            <a:ext cx="7765321" cy="1326321"/>
          </a:xfrm>
        </p:spPr>
        <p:txBody>
          <a:bodyPr>
            <a:normAutofit/>
          </a:bodyPr>
          <a:lstStyle/>
          <a:p>
            <a:r>
              <a:rPr lang="tr-TR" dirty="0">
                <a:solidFill>
                  <a:srgbClr val="FFC000"/>
                </a:solidFill>
              </a:rPr>
              <a:t>İletişim Olarak Fiyat </a:t>
            </a:r>
            <a:br>
              <a:rPr lang="tr-TR" dirty="0">
                <a:solidFill>
                  <a:srgbClr val="FFC000"/>
                </a:solidFill>
              </a:rPr>
            </a:br>
            <a:r>
              <a:rPr lang="tr-TR" dirty="0">
                <a:solidFill>
                  <a:srgbClr val="FFC000"/>
                </a:solidFill>
              </a:rPr>
              <a:t>(Odabaşı, 2013: 103-107)</a:t>
            </a:r>
          </a:p>
        </p:txBody>
      </p:sp>
      <p:sp>
        <p:nvSpPr>
          <p:cNvPr id="3" name="İçerik Yer Tutucusu 2"/>
          <p:cNvSpPr>
            <a:spLocks noGrp="1"/>
          </p:cNvSpPr>
          <p:nvPr>
            <p:ph idx="1"/>
          </p:nvPr>
        </p:nvSpPr>
        <p:spPr>
          <a:xfrm>
            <a:off x="395536" y="2060848"/>
            <a:ext cx="8208912" cy="3149248"/>
          </a:xfrm>
        </p:spPr>
        <p:txBody>
          <a:bodyPr>
            <a:noAutofit/>
          </a:bodyPr>
          <a:lstStyle/>
          <a:p>
            <a:pPr marL="0" indent="0" algn="just">
              <a:buNone/>
            </a:pPr>
            <a:r>
              <a:rPr lang="tr-TR" dirty="0"/>
              <a:t>Fiyatın pazarlama karmasında en ayırt edici ve önemli işlevlerinden biri, diğer pazarlama karma elemanları maliyet yaratırken, onun </a:t>
            </a:r>
            <a:r>
              <a:rPr lang="tr-TR" dirty="0">
                <a:solidFill>
                  <a:srgbClr val="FFC000"/>
                </a:solidFill>
              </a:rPr>
              <a:t>gelir getiren tek ve kısa </a:t>
            </a:r>
            <a:r>
              <a:rPr lang="tr-TR" dirty="0" err="1">
                <a:solidFill>
                  <a:srgbClr val="FFC000"/>
                </a:solidFill>
              </a:rPr>
              <a:t>dö</a:t>
            </a:r>
            <a:r>
              <a:rPr lang="sv-SE" dirty="0">
                <a:solidFill>
                  <a:srgbClr val="FFC000"/>
                </a:solidFill>
              </a:rPr>
              <a:t>nemli taktik uygulamalara en yatk</a:t>
            </a:r>
            <a:r>
              <a:rPr lang="tr-TR" dirty="0">
                <a:solidFill>
                  <a:srgbClr val="FFC000"/>
                </a:solidFill>
              </a:rPr>
              <a:t>ı</a:t>
            </a:r>
            <a:r>
              <a:rPr lang="sv-SE" dirty="0">
                <a:solidFill>
                  <a:srgbClr val="FFC000"/>
                </a:solidFill>
              </a:rPr>
              <a:t>n unsur</a:t>
            </a:r>
            <a:r>
              <a:rPr lang="tr-TR" dirty="0">
                <a:solidFill>
                  <a:srgbClr val="FFC000"/>
                </a:solidFill>
              </a:rPr>
              <a:t> </a:t>
            </a:r>
            <a:r>
              <a:rPr lang="sv-SE" dirty="0">
                <a:solidFill>
                  <a:srgbClr val="FFC000"/>
                </a:solidFill>
              </a:rPr>
              <a:t>olmas</a:t>
            </a:r>
            <a:r>
              <a:rPr lang="tr-TR" dirty="0">
                <a:solidFill>
                  <a:srgbClr val="FFC000"/>
                </a:solidFill>
              </a:rPr>
              <a:t>ı</a:t>
            </a:r>
            <a:r>
              <a:rPr lang="sv-SE" dirty="0">
                <a:solidFill>
                  <a:srgbClr val="FFC000"/>
                </a:solidFill>
              </a:rPr>
              <a:t>d</a:t>
            </a:r>
            <a:r>
              <a:rPr lang="tr-TR" dirty="0">
                <a:solidFill>
                  <a:srgbClr val="FFC000"/>
                </a:solidFill>
              </a:rPr>
              <a:t>ı</a:t>
            </a:r>
            <a:r>
              <a:rPr lang="sv-SE" dirty="0">
                <a:solidFill>
                  <a:srgbClr val="FFC000"/>
                </a:solidFill>
              </a:rPr>
              <a:t>r denilebilir.</a:t>
            </a:r>
            <a:r>
              <a:rPr lang="tr-TR" dirty="0">
                <a:solidFill>
                  <a:srgbClr val="FFC000"/>
                </a:solidFill>
              </a:rPr>
              <a:t> </a:t>
            </a:r>
          </a:p>
          <a:p>
            <a:pPr marL="0" indent="0" algn="just">
              <a:buNone/>
            </a:pPr>
            <a:r>
              <a:rPr lang="tr-TR" dirty="0"/>
              <a:t>Bir ürün ya da hizmetin fiyatının iletişimdeki önemi, </a:t>
            </a:r>
            <a:r>
              <a:rPr lang="tr-TR" dirty="0">
                <a:solidFill>
                  <a:srgbClr val="FFC000"/>
                </a:solidFill>
              </a:rPr>
              <a:t>onun taşıdığı imaj olarak belirtilebilir.</a:t>
            </a:r>
          </a:p>
          <a:p>
            <a:pPr marL="0" indent="0" algn="just">
              <a:buNone/>
            </a:pPr>
            <a:r>
              <a:rPr lang="tr-TR" dirty="0"/>
              <a:t>Doğruluğu son yıllarda tartışılsa bile, geleneksel olarak fiyat ile kalite arasında güçlü bir bağ vardır ve </a:t>
            </a:r>
            <a:r>
              <a:rPr lang="tr-TR" dirty="0">
                <a:solidFill>
                  <a:srgbClr val="FFC000"/>
                </a:solidFill>
              </a:rPr>
              <a:t>“kaliteli ürün pahalı olur” </a:t>
            </a:r>
            <a:r>
              <a:rPr lang="tr-TR" dirty="0"/>
              <a:t>ya da </a:t>
            </a:r>
            <a:r>
              <a:rPr lang="tr-TR" dirty="0">
                <a:solidFill>
                  <a:srgbClr val="FFC000"/>
                </a:solidFill>
              </a:rPr>
              <a:t>“pahalı ürün kaliteli olur” </a:t>
            </a:r>
            <a:r>
              <a:rPr lang="tr-TR" dirty="0"/>
              <a:t>sözcükleri çok sık olarak gündemdedir. </a:t>
            </a:r>
          </a:p>
        </p:txBody>
      </p:sp>
    </p:spTree>
    <p:extLst>
      <p:ext uri="{BB962C8B-B14F-4D97-AF65-F5344CB8AC3E}">
        <p14:creationId xmlns:p14="http://schemas.microsoft.com/office/powerpoint/2010/main" val="1375500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6863" y="188640"/>
            <a:ext cx="7765321" cy="1512168"/>
          </a:xfrm>
        </p:spPr>
        <p:txBody>
          <a:bodyPr>
            <a:normAutofit/>
          </a:bodyPr>
          <a:lstStyle/>
          <a:p>
            <a:r>
              <a:rPr lang="tr-TR" dirty="0">
                <a:solidFill>
                  <a:srgbClr val="FFC000"/>
                </a:solidFill>
              </a:rPr>
              <a:t>İletişim Olarak </a:t>
            </a:r>
            <a:r>
              <a:rPr lang="tr-TR" dirty="0" err="1">
                <a:solidFill>
                  <a:srgbClr val="FFC000"/>
                </a:solidFill>
              </a:rPr>
              <a:t>Fİyat</a:t>
            </a:r>
            <a:r>
              <a:rPr lang="tr-TR" dirty="0">
                <a:solidFill>
                  <a:srgbClr val="FFC000"/>
                </a:solidFill>
              </a:rPr>
              <a:t> </a:t>
            </a:r>
            <a:br>
              <a:rPr lang="tr-TR" dirty="0">
                <a:solidFill>
                  <a:srgbClr val="FFC000"/>
                </a:solidFill>
              </a:rPr>
            </a:br>
            <a:r>
              <a:rPr lang="tr-TR" dirty="0">
                <a:solidFill>
                  <a:srgbClr val="FFC000"/>
                </a:solidFill>
              </a:rPr>
              <a:t>(Odabaşı, 2013: 103-107)</a:t>
            </a:r>
          </a:p>
        </p:txBody>
      </p:sp>
      <p:sp>
        <p:nvSpPr>
          <p:cNvPr id="3" name="İçerik Yer Tutucusu 2"/>
          <p:cNvSpPr>
            <a:spLocks noGrp="1"/>
          </p:cNvSpPr>
          <p:nvPr>
            <p:ph idx="1"/>
          </p:nvPr>
        </p:nvSpPr>
        <p:spPr>
          <a:xfrm>
            <a:off x="395536" y="2204864"/>
            <a:ext cx="8346648" cy="3672408"/>
          </a:xfrm>
        </p:spPr>
        <p:txBody>
          <a:bodyPr>
            <a:noAutofit/>
          </a:bodyPr>
          <a:lstStyle/>
          <a:p>
            <a:pPr marL="0" indent="0" algn="just">
              <a:buNone/>
            </a:pPr>
            <a:r>
              <a:rPr lang="tr-TR" dirty="0"/>
              <a:t>Tüketicilere ve rakiplere yönelik olarak iletişimde etkin bir ipucu görevi görebilen fiyat-kalite ilişkisi, ürünün yeni ya da eski olmasına bakılmaksızın dikkate alınmak zorunluluğu olan bir durumdur. </a:t>
            </a:r>
          </a:p>
          <a:p>
            <a:pPr marL="0" indent="0" algn="just">
              <a:buNone/>
            </a:pPr>
            <a:r>
              <a:rPr lang="tr-TR" dirty="0">
                <a:solidFill>
                  <a:srgbClr val="FFC000"/>
                </a:solidFill>
              </a:rPr>
              <a:t>Fiyat-kalite ilişkisi, ürünün konumlandırılmasıyla da yakından ilişkilidir. </a:t>
            </a:r>
          </a:p>
          <a:p>
            <a:pPr marL="0" indent="0" algn="just">
              <a:buNone/>
            </a:pPr>
            <a:r>
              <a:rPr lang="tr-TR" dirty="0"/>
              <a:t>Pazar bölümlemelerinin ve ürün konumlandırmalarının gerçekleştirildiği durumlarda, tüketiciler bu özellikleri taşıyan ürün ve hizmetleri değerlendirip, satın alma kararlarını verebilecektir. </a:t>
            </a:r>
          </a:p>
        </p:txBody>
      </p:sp>
    </p:spTree>
    <p:extLst>
      <p:ext uri="{BB962C8B-B14F-4D97-AF65-F5344CB8AC3E}">
        <p14:creationId xmlns:p14="http://schemas.microsoft.com/office/powerpoint/2010/main" val="4120689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6863" y="188640"/>
            <a:ext cx="7765321" cy="1326321"/>
          </a:xfrm>
        </p:spPr>
        <p:txBody>
          <a:bodyPr>
            <a:normAutofit/>
          </a:bodyPr>
          <a:lstStyle/>
          <a:p>
            <a:r>
              <a:rPr lang="tr-TR" dirty="0">
                <a:solidFill>
                  <a:srgbClr val="FFC000"/>
                </a:solidFill>
              </a:rPr>
              <a:t>İletişim Olarak </a:t>
            </a:r>
            <a:r>
              <a:rPr lang="tr-TR" dirty="0" err="1">
                <a:solidFill>
                  <a:srgbClr val="FFC000"/>
                </a:solidFill>
              </a:rPr>
              <a:t>Fİyat</a:t>
            </a:r>
            <a:r>
              <a:rPr lang="tr-TR" dirty="0">
                <a:solidFill>
                  <a:srgbClr val="FFC000"/>
                </a:solidFill>
              </a:rPr>
              <a:t> </a:t>
            </a:r>
            <a:br>
              <a:rPr lang="tr-TR" dirty="0">
                <a:solidFill>
                  <a:srgbClr val="FFC000"/>
                </a:solidFill>
              </a:rPr>
            </a:br>
            <a:r>
              <a:rPr lang="tr-TR" dirty="0">
                <a:solidFill>
                  <a:srgbClr val="FFC000"/>
                </a:solidFill>
              </a:rPr>
              <a:t>(Odabaşı, 2013: 103-107)</a:t>
            </a:r>
          </a:p>
        </p:txBody>
      </p:sp>
      <p:sp>
        <p:nvSpPr>
          <p:cNvPr id="3" name="İçerik Yer Tutucusu 2"/>
          <p:cNvSpPr>
            <a:spLocks noGrp="1"/>
          </p:cNvSpPr>
          <p:nvPr>
            <p:ph idx="1"/>
          </p:nvPr>
        </p:nvSpPr>
        <p:spPr>
          <a:xfrm>
            <a:off x="395536" y="1514961"/>
            <a:ext cx="8568952" cy="3695136"/>
          </a:xfrm>
        </p:spPr>
        <p:txBody>
          <a:bodyPr>
            <a:noAutofit/>
          </a:bodyPr>
          <a:lstStyle/>
          <a:p>
            <a:pPr marL="0" indent="0" algn="just">
              <a:buNone/>
            </a:pPr>
            <a:r>
              <a:rPr lang="tr-TR" dirty="0">
                <a:solidFill>
                  <a:srgbClr val="FFC000"/>
                </a:solidFill>
              </a:rPr>
              <a:t>Örneğin, otomobil pazarında Mercedes, yüksek kalite pazarında iken, </a:t>
            </a:r>
            <a:r>
              <a:rPr lang="tr-TR" dirty="0" err="1">
                <a:solidFill>
                  <a:srgbClr val="FFC000"/>
                </a:solidFill>
              </a:rPr>
              <a:t>Tata</a:t>
            </a:r>
            <a:r>
              <a:rPr lang="tr-TR" dirty="0">
                <a:solidFill>
                  <a:srgbClr val="FFC000"/>
                </a:solidFill>
              </a:rPr>
              <a:t>, standart kalitesiyle ekonomik pazarındadır. </a:t>
            </a:r>
          </a:p>
          <a:p>
            <a:pPr marL="0" indent="0" algn="just">
              <a:buNone/>
            </a:pPr>
            <a:r>
              <a:rPr lang="tr-TR" dirty="0">
                <a:solidFill>
                  <a:srgbClr val="FFC000"/>
                </a:solidFill>
              </a:rPr>
              <a:t>Bazıları için fiyat çok önemli iken, bazıları için yüksek kalite çok daha önem kazanabilmektedir. </a:t>
            </a:r>
          </a:p>
          <a:p>
            <a:pPr marL="0" indent="0" algn="just">
              <a:buNone/>
            </a:pPr>
            <a:r>
              <a:rPr lang="tr-TR" dirty="0"/>
              <a:t>Pazar bölümleme ve buna dayalı olarak yapılan konumlandırma çalışmaları, bu konuda yöneticilerin en büyük yardımcısı olmaktadır. </a:t>
            </a:r>
          </a:p>
          <a:p>
            <a:pPr marL="0" indent="0" algn="just">
              <a:buNone/>
            </a:pPr>
            <a:r>
              <a:rPr lang="tr-TR" dirty="0"/>
              <a:t>Bu duyarlıkları ve beklentileri hesaplayarak uygun fiyatları uygulamak ve bunu hedef kitleye değişik mecralarla aktarmak başarı için gereklidir. </a:t>
            </a:r>
          </a:p>
          <a:p>
            <a:pPr marL="0" indent="0" algn="just">
              <a:buNone/>
            </a:pPr>
            <a:r>
              <a:rPr lang="tr-TR" dirty="0"/>
              <a:t>Bundan dolayı tüketicilerin bu algılamalarına yönelik olarak fiyat-kalite bilgileri, iletişim yoluyla hedef kitleye aktarılmalı ve onların deneyimlerini zenginleştirecek bir satın alma kararını gerçekleştirmelerine yardımcı olunabilmelidir.</a:t>
            </a:r>
          </a:p>
        </p:txBody>
      </p:sp>
    </p:spTree>
    <p:extLst>
      <p:ext uri="{BB962C8B-B14F-4D97-AF65-F5344CB8AC3E}">
        <p14:creationId xmlns:p14="http://schemas.microsoft.com/office/powerpoint/2010/main" val="1026955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877272"/>
          </a:xfrm>
        </p:spPr>
        <p:txBody>
          <a:bodyPr>
            <a:normAutofit/>
          </a:bodyPr>
          <a:lstStyle/>
          <a:p>
            <a:pPr marL="0" indent="0" algn="just">
              <a:buNone/>
            </a:pPr>
            <a:r>
              <a:rPr lang="tr-TR" dirty="0"/>
              <a:t>Sembolik ve psikolojik fiyatlar bağlamında ise tüketiciler, fiyat bilgilerini, bir ürünün algılanan değerini belirlemede çok sık olarak kullanırlar. </a:t>
            </a:r>
          </a:p>
          <a:p>
            <a:pPr marL="0" indent="0" algn="just">
              <a:buNone/>
            </a:pPr>
            <a:r>
              <a:rPr lang="tr-TR" dirty="0"/>
              <a:t>Bu açıdan bir ürünün fiyatı, etiketle gösterilen bir demet bilgiden çok daha fazla anlam taşır. </a:t>
            </a:r>
          </a:p>
          <a:p>
            <a:pPr marL="0" indent="0" algn="just">
              <a:buNone/>
            </a:pPr>
            <a:r>
              <a:rPr lang="tr-TR" dirty="0"/>
              <a:t>Ürün hakkında, üretici hakkında, perakendeciler hakkında yeterli bilgi olmadığında yüksek fiyat, kalite göstergesi olabilir ve bazen f</a:t>
            </a:r>
            <a:r>
              <a:rPr lang="nn-NO" dirty="0"/>
              <a:t>iyat</a:t>
            </a:r>
            <a:r>
              <a:rPr lang="tr-TR" dirty="0"/>
              <a:t>ı</a:t>
            </a:r>
            <a:r>
              <a:rPr lang="nn-NO" dirty="0"/>
              <a:t>n tüketiciler aç</a:t>
            </a:r>
            <a:r>
              <a:rPr lang="tr-TR" dirty="0"/>
              <a:t>ı</a:t>
            </a:r>
            <a:r>
              <a:rPr lang="nn-NO" dirty="0"/>
              <a:t>s</a:t>
            </a:r>
            <a:r>
              <a:rPr lang="tr-TR" dirty="0"/>
              <a:t>ı</a:t>
            </a:r>
            <a:r>
              <a:rPr lang="nn-NO" dirty="0"/>
              <a:t>ndan referans noktas</a:t>
            </a:r>
            <a:r>
              <a:rPr lang="tr-TR" dirty="0"/>
              <a:t>ı</a:t>
            </a:r>
            <a:r>
              <a:rPr lang="nn-NO" dirty="0"/>
              <a:t> olarak kullan</a:t>
            </a:r>
            <a:r>
              <a:rPr lang="tr-TR" dirty="0" err="1"/>
              <a:t>ıldığı</a:t>
            </a:r>
            <a:r>
              <a:rPr lang="nn-NO" dirty="0"/>
              <a:t> birçok ara</a:t>
            </a:r>
            <a:r>
              <a:rPr lang="tr-TR" dirty="0"/>
              <a:t>ş</a:t>
            </a:r>
            <a:r>
              <a:rPr lang="nn-NO" dirty="0"/>
              <a:t>t</a:t>
            </a:r>
            <a:r>
              <a:rPr lang="tr-TR" dirty="0"/>
              <a:t>ı</a:t>
            </a:r>
            <a:r>
              <a:rPr lang="nn-NO" dirty="0"/>
              <a:t>rma</a:t>
            </a:r>
            <a:r>
              <a:rPr lang="tr-TR" dirty="0"/>
              <a:t> ortaya koymuştur. </a:t>
            </a:r>
          </a:p>
          <a:p>
            <a:pPr marL="0" indent="0" algn="just">
              <a:buNone/>
            </a:pPr>
            <a:r>
              <a:rPr lang="tr-TR" dirty="0">
                <a:solidFill>
                  <a:srgbClr val="FFC000"/>
                </a:solidFill>
              </a:rPr>
              <a:t>Referans fiyat, tüketiciler açısından ürünlerin ederinin ne kadar olduğu ve ne olabileceğine ilişkin bilgi verici işlevi görebilmektedir.</a:t>
            </a:r>
          </a:p>
          <a:p>
            <a:pPr marL="0" indent="0" algn="just">
              <a:buNone/>
            </a:pPr>
            <a:r>
              <a:rPr lang="tr-TR" dirty="0">
                <a:solidFill>
                  <a:srgbClr val="FFC000"/>
                </a:solidFill>
              </a:rPr>
              <a:t>Sembolik fiyatın oluşturulması ve bunun önemle pazarlama ve iletişim çabalarında kullanılmasının birçok nedeni bulunur;</a:t>
            </a:r>
          </a:p>
        </p:txBody>
      </p:sp>
    </p:spTree>
    <p:extLst>
      <p:ext uri="{BB962C8B-B14F-4D97-AF65-F5344CB8AC3E}">
        <p14:creationId xmlns:p14="http://schemas.microsoft.com/office/powerpoint/2010/main" val="2367337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229600" cy="4896544"/>
          </a:xfrm>
        </p:spPr>
        <p:txBody>
          <a:bodyPr>
            <a:normAutofit/>
          </a:bodyPr>
          <a:lstStyle/>
          <a:p>
            <a:pPr marL="0" indent="0" algn="just">
              <a:buNone/>
            </a:pPr>
            <a:r>
              <a:rPr lang="tr-TR" dirty="0"/>
              <a:t>1. Tüketicilerin çoğu bir markanın fiyatı ile üretim maliyeti arasında önemli ilişkiler olduğuna inanmaktadır. “Ödediğin kadarını alırsın” ya da “Bunun maliyeti ne kadar ki?” cümleleri bu yöndeki anlayışı ve kabulü gösterir.</a:t>
            </a:r>
          </a:p>
          <a:p>
            <a:pPr marL="0" indent="0" algn="just">
              <a:buNone/>
            </a:pPr>
            <a:r>
              <a:rPr lang="tr-TR" dirty="0"/>
              <a:t>2. Tüketiciler genellikle ürün kalitesini değerlendirecek uzmanlığa sahip değildirler. </a:t>
            </a:r>
            <a:r>
              <a:rPr lang="da-DK" dirty="0"/>
              <a:t>Özellikle, elektronik gibi karma</a:t>
            </a:r>
            <a:r>
              <a:rPr lang="tr-TR" dirty="0" err="1"/>
              <a:t>şı</a:t>
            </a:r>
            <a:r>
              <a:rPr lang="da-DK" dirty="0"/>
              <a:t>k teknik yap</a:t>
            </a:r>
            <a:r>
              <a:rPr lang="tr-TR" dirty="0"/>
              <a:t>ı</a:t>
            </a:r>
            <a:r>
              <a:rPr lang="da-DK" dirty="0"/>
              <a:t>ya sahip ürünlerde bu</a:t>
            </a:r>
            <a:r>
              <a:rPr lang="tr-TR" dirty="0"/>
              <a:t> durum açık olarak ortaya çıkar. Deterjanlarda içindekileri anlamak için neredeyse üst düzeyde kimya bilgisi gerekmektedir. Tüketici bu durumlarda, doğru satın alma kararı verebilmek için markanın önüne fiyat-kalite ilişkisini </a:t>
            </a:r>
            <a:r>
              <a:rPr lang="sv-SE" dirty="0"/>
              <a:t>de koymakta ve önem vermektedir.</a:t>
            </a:r>
            <a:endParaRPr lang="tr-TR" dirty="0"/>
          </a:p>
        </p:txBody>
      </p:sp>
    </p:spTree>
    <p:extLst>
      <p:ext uri="{BB962C8B-B14F-4D97-AF65-F5344CB8AC3E}">
        <p14:creationId xmlns:p14="http://schemas.microsoft.com/office/powerpoint/2010/main" val="3373675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a:t>3. Kalitenin algılanması kişinin durumuna göre farklılıklar göstermektedir. Farklı ihtiyaçların ve beklentilerin olması, farklı tatmin düzeylerinin de oluşmasına neden olmaktadır.</a:t>
            </a:r>
          </a:p>
          <a:p>
            <a:pPr marL="0" indent="0" algn="just">
              <a:buNone/>
            </a:pPr>
            <a:r>
              <a:rPr lang="tr-TR" dirty="0"/>
              <a:t>4. Gösteriş etkisi geçmişten beri süregelmektedir. İnsanlar çevrelerini etkilemek, onların hayranlıklarını kazanmak için pahalı ve gösterişli markaları satın alıp kullanabilmektedirler.</a:t>
            </a:r>
          </a:p>
        </p:txBody>
      </p:sp>
    </p:spTree>
    <p:extLst>
      <p:ext uri="{BB962C8B-B14F-4D97-AF65-F5344CB8AC3E}">
        <p14:creationId xmlns:p14="http://schemas.microsoft.com/office/powerpoint/2010/main" val="3597019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357813"/>
            <a:ext cx="7765321" cy="1054963"/>
          </a:xfrm>
        </p:spPr>
        <p:txBody>
          <a:bodyPr>
            <a:normAutofit fontScale="90000"/>
          </a:bodyPr>
          <a:lstStyle/>
          <a:p>
            <a:r>
              <a:rPr lang="tr-TR" dirty="0">
                <a:solidFill>
                  <a:srgbClr val="FFC000"/>
                </a:solidFill>
              </a:rPr>
              <a:t>İletişim Olarak Dağıtım Kanalı</a:t>
            </a:r>
            <a:br>
              <a:rPr lang="tr-TR" dirty="0">
                <a:solidFill>
                  <a:srgbClr val="FFC000"/>
                </a:solidFill>
              </a:rPr>
            </a:br>
            <a:r>
              <a:rPr lang="tr-TR" dirty="0">
                <a:solidFill>
                  <a:srgbClr val="FFC000"/>
                </a:solidFill>
              </a:rPr>
              <a:t>(İspir, 2013: 136-140)</a:t>
            </a:r>
          </a:p>
        </p:txBody>
      </p:sp>
      <p:sp>
        <p:nvSpPr>
          <p:cNvPr id="3" name="İçerik Yer Tutucusu 2"/>
          <p:cNvSpPr>
            <a:spLocks noGrp="1"/>
          </p:cNvSpPr>
          <p:nvPr>
            <p:ph idx="1"/>
          </p:nvPr>
        </p:nvSpPr>
        <p:spPr>
          <a:xfrm>
            <a:off x="457200" y="1412777"/>
            <a:ext cx="8147248" cy="2016224"/>
          </a:xfrm>
        </p:spPr>
        <p:txBody>
          <a:bodyPr>
            <a:normAutofit fontScale="92500" lnSpcReduction="10000"/>
          </a:bodyPr>
          <a:lstStyle/>
          <a:p>
            <a:pPr marL="0" indent="0" algn="just">
              <a:buNone/>
            </a:pPr>
            <a:r>
              <a:rPr lang="tr-TR" dirty="0">
                <a:solidFill>
                  <a:srgbClr val="FFC000"/>
                </a:solidFill>
              </a:rPr>
              <a:t>Dağıtım kanalı, bir ürünün üreticiden tüketiciye akışında izlediği yoldur ve kanalda yer alan üyelerin ilişkilerine göre aracılı ya da aracısız sitemler olmak üzere iki gruba ayrılarak ele alınır. </a:t>
            </a:r>
            <a:r>
              <a:rPr lang="tr-TR" dirty="0"/>
              <a:t>Aracısız dağıtımda, üreticiler kendi satış örgütleri ile ürünü doğrudan doğruya tüketicilere ulaştırırlarken, aracılı dağıtımda ise üretici ve tüketici arasında çeşitli görevleri üstlenmiş aracılar yer almaktadır. </a:t>
            </a: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582" r="3582" b="4970"/>
          <a:stretch/>
        </p:blipFill>
        <p:spPr bwMode="auto">
          <a:xfrm>
            <a:off x="251520" y="3429000"/>
            <a:ext cx="8640960" cy="2701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187624" y="6130855"/>
            <a:ext cx="6696744" cy="369332"/>
          </a:xfrm>
          <a:prstGeom prst="rect">
            <a:avLst/>
          </a:prstGeom>
        </p:spPr>
        <p:txBody>
          <a:bodyPr wrap="square">
            <a:spAutoFit/>
          </a:bodyPr>
          <a:lstStyle/>
          <a:p>
            <a:r>
              <a:rPr lang="tr-TR" dirty="0"/>
              <a:t>Aracısız ve Aracılı Dağıtım Sistemleri ve İlişki Sayısı (İspir, 2013: 137)</a:t>
            </a:r>
          </a:p>
        </p:txBody>
      </p:sp>
    </p:spTree>
    <p:extLst>
      <p:ext uri="{BB962C8B-B14F-4D97-AF65-F5344CB8AC3E}">
        <p14:creationId xmlns:p14="http://schemas.microsoft.com/office/powerpoint/2010/main" val="1818295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80920" cy="4968552"/>
          </a:xfrm>
        </p:spPr>
        <p:txBody>
          <a:bodyPr>
            <a:noAutofit/>
          </a:bodyPr>
          <a:lstStyle/>
          <a:p>
            <a:pPr marL="0" indent="0" algn="just">
              <a:buNone/>
            </a:pPr>
            <a:r>
              <a:rPr lang="tr-TR" dirty="0">
                <a:solidFill>
                  <a:srgbClr val="FFC000"/>
                </a:solidFill>
              </a:rPr>
              <a:t>Dağıtım kanalı üyelerinin bazı anahtar görevleri;</a:t>
            </a:r>
          </a:p>
          <a:p>
            <a:pPr marL="0" indent="0" algn="just">
              <a:buNone/>
            </a:pPr>
            <a:r>
              <a:rPr lang="tr-TR" dirty="0"/>
              <a:t>• Tüketiciler, rakipler ve pazarlama çevresi içinde yer alan diğer aktörler hakkında bilgi toplarlar.</a:t>
            </a:r>
          </a:p>
          <a:p>
            <a:pPr marL="0" indent="0" algn="just">
              <a:buNone/>
            </a:pPr>
            <a:r>
              <a:rPr lang="tr-TR" dirty="0"/>
              <a:t>• Satın almayı motive etmek için, ikna edici iletişim geliştirir ve yayarlar.</a:t>
            </a:r>
          </a:p>
          <a:p>
            <a:pPr marL="0" indent="0" algn="just">
              <a:buNone/>
            </a:pPr>
            <a:r>
              <a:rPr lang="tr-TR" dirty="0"/>
              <a:t>• Fiziksel ürünlerin taşınma ve stoklama imkanları sağlarlar.</a:t>
            </a:r>
          </a:p>
          <a:p>
            <a:pPr marL="0" indent="0" algn="just">
              <a:buNone/>
            </a:pPr>
            <a:r>
              <a:rPr lang="tr-TR" dirty="0"/>
              <a:t>• Satın alıcıların ödemelerinde çeşitli finansal kolaylıklar sağlarlar.</a:t>
            </a:r>
          </a:p>
          <a:p>
            <a:pPr marL="0" indent="0" algn="just">
              <a:buNone/>
            </a:pPr>
            <a:r>
              <a:rPr lang="tr-TR" dirty="0"/>
              <a:t>• Taşıma riskini üstlenir ya da paylaşırlar.</a:t>
            </a:r>
          </a:p>
          <a:p>
            <a:pPr marL="0" indent="0" algn="just">
              <a:buNone/>
            </a:pPr>
            <a:r>
              <a:rPr lang="tr-TR" dirty="0"/>
              <a:t>• Üreticiler için sipariş alırlar.</a:t>
            </a:r>
          </a:p>
        </p:txBody>
      </p:sp>
    </p:spTree>
    <p:extLst>
      <p:ext uri="{BB962C8B-B14F-4D97-AF65-F5344CB8AC3E}">
        <p14:creationId xmlns:p14="http://schemas.microsoft.com/office/powerpoint/2010/main" val="1241020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80920" cy="4752528"/>
          </a:xfrm>
        </p:spPr>
        <p:txBody>
          <a:bodyPr>
            <a:noAutofit/>
          </a:bodyPr>
          <a:lstStyle/>
          <a:p>
            <a:pPr marL="0" indent="0" algn="just">
              <a:buNone/>
            </a:pPr>
            <a:r>
              <a:rPr lang="tr-TR" dirty="0">
                <a:solidFill>
                  <a:srgbClr val="FFC000"/>
                </a:solidFill>
              </a:rPr>
              <a:t>Tüketim ürünleri için dolaylı dağıtım kanallarında yer alan aracı</a:t>
            </a:r>
            <a:r>
              <a:rPr lang="es-ES" dirty="0">
                <a:solidFill>
                  <a:srgbClr val="FFC000"/>
                </a:solidFill>
              </a:rPr>
              <a:t>lar</a:t>
            </a:r>
            <a:r>
              <a:rPr lang="tr-TR" dirty="0">
                <a:solidFill>
                  <a:srgbClr val="FFC000"/>
                </a:solidFill>
              </a:rPr>
              <a:t>ı</a:t>
            </a:r>
            <a:r>
              <a:rPr lang="es-ES" dirty="0">
                <a:solidFill>
                  <a:srgbClr val="FFC000"/>
                </a:solidFill>
              </a:rPr>
              <a:t> yani, toptanc</a:t>
            </a:r>
            <a:r>
              <a:rPr lang="tr-TR" dirty="0">
                <a:solidFill>
                  <a:srgbClr val="FFC000"/>
                </a:solidFill>
              </a:rPr>
              <a:t>ı</a:t>
            </a:r>
            <a:r>
              <a:rPr lang="es-ES" dirty="0">
                <a:solidFill>
                  <a:srgbClr val="FFC000"/>
                </a:solidFill>
              </a:rPr>
              <a:t>lar</a:t>
            </a:r>
            <a:r>
              <a:rPr lang="tr-TR" dirty="0">
                <a:solidFill>
                  <a:srgbClr val="FFC000"/>
                </a:solidFill>
              </a:rPr>
              <a:t>ı</a:t>
            </a:r>
            <a:r>
              <a:rPr lang="es-ES" dirty="0">
                <a:solidFill>
                  <a:srgbClr val="FFC000"/>
                </a:solidFill>
              </a:rPr>
              <a:t> ve perakendeciler</a:t>
            </a:r>
            <a:r>
              <a:rPr lang="tr-TR" dirty="0">
                <a:solidFill>
                  <a:srgbClr val="FFC000"/>
                </a:solidFill>
              </a:rPr>
              <a:t>i özellikle bir iletişim kanalı olarak düşünmek bu açıdan önemlidir. </a:t>
            </a:r>
          </a:p>
          <a:p>
            <a:pPr marL="0" indent="0" algn="just">
              <a:buNone/>
            </a:pPr>
            <a:r>
              <a:rPr lang="tr-TR" dirty="0"/>
              <a:t>Çünkü perakendecilik ürünlerin son tüketicilere satılması ile ilgili faaliyetleri yürüttüğünden hemen hemen her tüketim ürünü, perakendeciler vasıtası ile tüketicilere ulaşır. </a:t>
            </a:r>
          </a:p>
          <a:p>
            <a:pPr marL="0" indent="0" algn="just">
              <a:buNone/>
            </a:pPr>
            <a:r>
              <a:rPr lang="tr-TR" dirty="0"/>
              <a:t>Toptancılık ise ürünlerin işletmelere ve diğer örgütlere tekrar satmak, üretimde kullanmak ya da örgütsel çalışmaları sürdürmek üzere satışı ve tüm diğer faaliyetleri kapsar. </a:t>
            </a:r>
          </a:p>
        </p:txBody>
      </p:sp>
    </p:spTree>
    <p:extLst>
      <p:ext uri="{BB962C8B-B14F-4D97-AF65-F5344CB8AC3E}">
        <p14:creationId xmlns:p14="http://schemas.microsoft.com/office/powerpoint/2010/main" val="3682419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80920" cy="4824536"/>
          </a:xfrm>
        </p:spPr>
        <p:txBody>
          <a:bodyPr>
            <a:noAutofit/>
          </a:bodyPr>
          <a:lstStyle/>
          <a:p>
            <a:pPr marL="0" indent="0" algn="just">
              <a:buNone/>
            </a:pPr>
            <a:r>
              <a:rPr lang="tr-TR" dirty="0">
                <a:solidFill>
                  <a:srgbClr val="FFC000"/>
                </a:solidFill>
              </a:rPr>
              <a:t>Özellikle toptancılar, dağıtım kanalında  tedarikçilerle pazarlık; reklam, tanıtım, satış gücü oluşturma faaliyetleri; stoklama, ürün işlemleri; y</a:t>
            </a:r>
            <a:r>
              <a:rPr lang="es-ES" dirty="0">
                <a:solidFill>
                  <a:srgbClr val="FFC000"/>
                </a:solidFill>
              </a:rPr>
              <a:t>erel ya da uzun mesafe ürün ta</a:t>
            </a:r>
            <a:r>
              <a:rPr lang="tr-TR" dirty="0" err="1">
                <a:solidFill>
                  <a:srgbClr val="FFC000"/>
                </a:solidFill>
              </a:rPr>
              <a:t>şı</a:t>
            </a:r>
            <a:r>
              <a:rPr lang="es-ES" dirty="0">
                <a:solidFill>
                  <a:srgbClr val="FFC000"/>
                </a:solidFill>
              </a:rPr>
              <a:t>mac</a:t>
            </a:r>
            <a:r>
              <a:rPr lang="tr-TR" dirty="0">
                <a:solidFill>
                  <a:srgbClr val="FFC000"/>
                </a:solidFill>
              </a:rPr>
              <a:t>ı</a:t>
            </a:r>
            <a:r>
              <a:rPr lang="es-ES" dirty="0">
                <a:solidFill>
                  <a:srgbClr val="FFC000"/>
                </a:solidFill>
              </a:rPr>
              <a:t>l</a:t>
            </a:r>
            <a:r>
              <a:rPr lang="tr-TR" dirty="0" err="1">
                <a:solidFill>
                  <a:srgbClr val="FFC000"/>
                </a:solidFill>
              </a:rPr>
              <a:t>ığı</a:t>
            </a:r>
            <a:r>
              <a:rPr lang="tr-TR" dirty="0">
                <a:solidFill>
                  <a:srgbClr val="FFC000"/>
                </a:solidFill>
              </a:rPr>
              <a:t>; envanter kontrolü; fiyat bilgilerini toplanması ve fiyatlandırma ve k</a:t>
            </a:r>
            <a:r>
              <a:rPr lang="es-ES" dirty="0">
                <a:solidFill>
                  <a:srgbClr val="FFC000"/>
                </a:solidFill>
              </a:rPr>
              <a:t>analda yukar</a:t>
            </a:r>
            <a:r>
              <a:rPr lang="tr-TR" dirty="0">
                <a:solidFill>
                  <a:srgbClr val="FFC000"/>
                </a:solidFill>
              </a:rPr>
              <a:t>ı</a:t>
            </a:r>
            <a:r>
              <a:rPr lang="es-ES" dirty="0">
                <a:solidFill>
                  <a:srgbClr val="FFC000"/>
                </a:solidFill>
              </a:rPr>
              <a:t>ya ve a</a:t>
            </a:r>
            <a:r>
              <a:rPr lang="tr-TR" dirty="0">
                <a:solidFill>
                  <a:srgbClr val="FFC000"/>
                </a:solidFill>
              </a:rPr>
              <a:t>ş</a:t>
            </a:r>
            <a:r>
              <a:rPr lang="es-ES" dirty="0">
                <a:solidFill>
                  <a:srgbClr val="FFC000"/>
                </a:solidFill>
              </a:rPr>
              <a:t>a</a:t>
            </a:r>
            <a:r>
              <a:rPr lang="tr-TR" dirty="0" err="1">
                <a:solidFill>
                  <a:srgbClr val="FFC000"/>
                </a:solidFill>
              </a:rPr>
              <a:t>ğı</a:t>
            </a:r>
            <a:r>
              <a:rPr lang="es-ES" dirty="0">
                <a:solidFill>
                  <a:srgbClr val="FFC000"/>
                </a:solidFill>
              </a:rPr>
              <a:t> do</a:t>
            </a:r>
            <a:r>
              <a:rPr lang="tr-TR" dirty="0" err="1">
                <a:solidFill>
                  <a:srgbClr val="FFC000"/>
                </a:solidFill>
              </a:rPr>
              <a:t>ğr</a:t>
            </a:r>
            <a:r>
              <a:rPr lang="es-ES" dirty="0">
                <a:solidFill>
                  <a:srgbClr val="FFC000"/>
                </a:solidFill>
              </a:rPr>
              <a:t>u bilgi ak</a:t>
            </a:r>
            <a:r>
              <a:rPr lang="tr-TR" dirty="0">
                <a:solidFill>
                  <a:srgbClr val="FFC000"/>
                </a:solidFill>
              </a:rPr>
              <a:t>ışını sağlarlar. </a:t>
            </a:r>
          </a:p>
          <a:p>
            <a:pPr marL="0" indent="0" algn="just">
              <a:buNone/>
            </a:pPr>
            <a:r>
              <a:rPr lang="tr-TR" dirty="0"/>
              <a:t>Dolayısıyla dağıtım kanalı üyelerinin kendi aralarındaki ilişkiler yanında pazarlama iletişimi uygulamaları yönüyle de hem perakendeciler hem de toptancılar ayrı bir önem taşımaktadır.</a:t>
            </a:r>
          </a:p>
        </p:txBody>
      </p:sp>
    </p:spTree>
    <p:extLst>
      <p:ext uri="{BB962C8B-B14F-4D97-AF65-F5344CB8AC3E}">
        <p14:creationId xmlns:p14="http://schemas.microsoft.com/office/powerpoint/2010/main" val="1515074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611560" y="548681"/>
            <a:ext cx="7765321" cy="1008112"/>
          </a:xfrm>
        </p:spPr>
        <p:txBody>
          <a:bodyPr>
            <a:noAutofit/>
          </a:bodyPr>
          <a:lstStyle/>
          <a:p>
            <a:r>
              <a:rPr lang="tr-TR" sz="3600" dirty="0">
                <a:solidFill>
                  <a:srgbClr val="FFC000"/>
                </a:solidFill>
              </a:rPr>
              <a:t>Pazarlama İletişimi Yönüyle Ürün</a:t>
            </a:r>
          </a:p>
        </p:txBody>
      </p:sp>
      <p:sp>
        <p:nvSpPr>
          <p:cNvPr id="3" name="İçerik Yer Tutucusu 2"/>
          <p:cNvSpPr>
            <a:spLocks noGrp="1"/>
          </p:cNvSpPr>
          <p:nvPr>
            <p:ph idx="1"/>
          </p:nvPr>
        </p:nvSpPr>
        <p:spPr>
          <a:xfrm>
            <a:off x="685346" y="2348879"/>
            <a:ext cx="7765322" cy="4104457"/>
          </a:xfrm>
        </p:spPr>
        <p:txBody>
          <a:bodyPr>
            <a:noAutofit/>
          </a:bodyPr>
          <a:lstStyle/>
          <a:p>
            <a:pPr marL="0" indent="0" algn="just">
              <a:buNone/>
            </a:pPr>
            <a:r>
              <a:rPr lang="tr-TR" dirty="0">
                <a:solidFill>
                  <a:srgbClr val="FFC000"/>
                </a:solidFill>
              </a:rPr>
              <a:t>Ürünün tasarım estetiği yoluyla müşteriyle iletişim kurulması ve bu iletişimin özellikle bütünleşik pazarlama iletişimi kapsamında ele alınmasıyla </a:t>
            </a:r>
            <a:r>
              <a:rPr lang="tr-TR" dirty="0"/>
              <a:t>beraber pazarlamacı ve yöneticiler, kurum ve markaları için tutarlı bir kimlik inşası yaratmanın yanı sıra işletmelerinin bu yolla ulaşılabilecek olan maliyet avantajlarından faydalanmasını sağlama imkanını yaratabilmektedir(Kocamaz, 2007: 54). </a:t>
            </a:r>
          </a:p>
        </p:txBody>
      </p:sp>
    </p:spTree>
    <p:extLst>
      <p:ext uri="{BB962C8B-B14F-4D97-AF65-F5344CB8AC3E}">
        <p14:creationId xmlns:p14="http://schemas.microsoft.com/office/powerpoint/2010/main" val="3269707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C000"/>
                </a:solidFill>
              </a:rPr>
              <a:t>KAYNAKLAR</a:t>
            </a:r>
          </a:p>
        </p:txBody>
      </p:sp>
      <p:sp>
        <p:nvSpPr>
          <p:cNvPr id="3" name="İçerik Yer Tutucusu 2"/>
          <p:cNvSpPr>
            <a:spLocks noGrp="1"/>
          </p:cNvSpPr>
          <p:nvPr>
            <p:ph idx="1"/>
          </p:nvPr>
        </p:nvSpPr>
        <p:spPr>
          <a:xfrm>
            <a:off x="685346" y="1935921"/>
            <a:ext cx="7765322" cy="4312477"/>
          </a:xfrm>
        </p:spPr>
        <p:txBody>
          <a:bodyPr>
            <a:normAutofit fontScale="92500" lnSpcReduction="10000"/>
          </a:bodyPr>
          <a:lstStyle/>
          <a:p>
            <a:pPr algn="just"/>
            <a:r>
              <a:rPr lang="tr-TR" sz="2200" dirty="0"/>
              <a:t>İspir, B. (2013). Ürün, Ambalaj, Fiyat ve Dağıtım. Ed. Y. Odabaşı, </a:t>
            </a:r>
            <a:r>
              <a:rPr lang="tr-TR" sz="2200" i="1" dirty="0"/>
              <a:t>Pazarlama İletişimi, </a:t>
            </a:r>
            <a:r>
              <a:rPr lang="tr-TR" sz="2200" dirty="0"/>
              <a:t>Anadolu Üniversitesi AÖF Yayın No: 1807, Eskişehir.</a:t>
            </a:r>
          </a:p>
          <a:p>
            <a:pPr algn="just"/>
            <a:r>
              <a:rPr lang="tr-TR" sz="2200" dirty="0"/>
              <a:t>KOCAMAZ, İ. (2007). Ürünün Görsel Tasarım Estetiğinin Pazarlama İletişimindeki Rolü ve Beyaz Eşya, Mobilya ve Ev Tekstili Sektörleri İçin Tüketiciler Üzerinde Bir Uygulama. </a:t>
            </a:r>
            <a:r>
              <a:rPr lang="tr-TR" sz="2200" dirty="0" err="1"/>
              <a:t>Y.Lisans</a:t>
            </a:r>
            <a:r>
              <a:rPr lang="tr-TR" sz="2200" dirty="0"/>
              <a:t> Tezi, Marmara Üniversitesi Sosyal Bilimler </a:t>
            </a:r>
            <a:r>
              <a:rPr lang="tr-TR" sz="2200" dirty="0" err="1"/>
              <a:t>Enst</a:t>
            </a:r>
            <a:r>
              <a:rPr lang="tr-TR" sz="2200" dirty="0"/>
              <a:t>., İstanbul.</a:t>
            </a:r>
          </a:p>
          <a:p>
            <a:pPr algn="just"/>
            <a:r>
              <a:rPr lang="tr-TR" sz="2200" dirty="0"/>
              <a:t> ODABAŞI, Y. (2013). Ürün, Fiyat ve Dağıtımın İletişim Boyutu. Ed. M. Oyman, </a:t>
            </a:r>
            <a:r>
              <a:rPr lang="tr-TR" sz="2200" i="1" dirty="0"/>
              <a:t>Bütünleşik Pazarlama İletişimi, </a:t>
            </a:r>
            <a:r>
              <a:rPr lang="tr-TR" sz="2200" dirty="0"/>
              <a:t>Anadolu Üniversitesi AÖF Yayın No: 1709, Eskişehir.</a:t>
            </a:r>
          </a:p>
          <a:p>
            <a:endParaRPr lang="tr-TR" dirty="0"/>
          </a:p>
        </p:txBody>
      </p:sp>
    </p:spTree>
    <p:extLst>
      <p:ext uri="{BB962C8B-B14F-4D97-AF65-F5344CB8AC3E}">
        <p14:creationId xmlns:p14="http://schemas.microsoft.com/office/powerpoint/2010/main" val="428952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22333"/>
            <a:ext cx="8351149" cy="1326321"/>
          </a:xfrm>
        </p:spPr>
        <p:txBody>
          <a:bodyPr>
            <a:normAutofit fontScale="90000"/>
          </a:bodyPr>
          <a:lstStyle/>
          <a:p>
            <a:r>
              <a:rPr lang="tr-TR" dirty="0">
                <a:solidFill>
                  <a:srgbClr val="FFC000"/>
                </a:solidFill>
              </a:rPr>
              <a:t>Ürünün Somut ve Soyut Özellikleri (İspir, 2013: 125-126)</a:t>
            </a:r>
          </a:p>
        </p:txBody>
      </p:sp>
      <p:sp>
        <p:nvSpPr>
          <p:cNvPr id="3" name="İçerik Yer Tutucusu 2"/>
          <p:cNvSpPr>
            <a:spLocks noGrp="1"/>
          </p:cNvSpPr>
          <p:nvPr>
            <p:ph idx="1"/>
          </p:nvPr>
        </p:nvSpPr>
        <p:spPr>
          <a:xfrm>
            <a:off x="107504" y="1412776"/>
            <a:ext cx="4536504" cy="4493095"/>
          </a:xfrm>
        </p:spPr>
        <p:txBody>
          <a:bodyPr>
            <a:noAutofit/>
          </a:bodyPr>
          <a:lstStyle/>
          <a:p>
            <a:pPr marL="0" indent="0">
              <a:buNone/>
            </a:pPr>
            <a:r>
              <a:rPr lang="tr-TR" sz="1800" dirty="0">
                <a:solidFill>
                  <a:srgbClr val="FFC000"/>
                </a:solidFill>
              </a:rPr>
              <a:t>Her ürün boyut, renk, koku gibi somut özellikler ile beraber stil, marka sadakati, prestij gibi soyut özellikleri de barındırmaktadır. </a:t>
            </a:r>
          </a:p>
          <a:p>
            <a:pPr marL="0" indent="0">
              <a:buNone/>
            </a:pPr>
            <a:r>
              <a:rPr lang="tr-TR" sz="1800" dirty="0"/>
              <a:t>Tüketiciler bir ürün üzerinde düşünürken </a:t>
            </a:r>
            <a:r>
              <a:rPr lang="tr-TR" sz="1800" dirty="0">
                <a:solidFill>
                  <a:srgbClr val="FFC000"/>
                </a:solidFill>
              </a:rPr>
              <a:t>ürünün somut ve soyut özelliklerini bir arada düşünmektedirler. </a:t>
            </a:r>
          </a:p>
          <a:p>
            <a:pPr marL="0" indent="0">
              <a:buNone/>
            </a:pPr>
            <a:r>
              <a:rPr lang="tr-TR" sz="1800" dirty="0"/>
              <a:t>Bir cep telefonu için tüketiciler pil ömrü, dizayn gibi somut özelliklerle birlikte kişisel imaj gibi soyut özellikleri de değerlendirir. Ancak somut ve soyut özellikler içerisinde olan ögelerden bir kısmı göreceli olarak diğerlerine baskın olabilir. </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13" t="2371" r="9638" b="2099"/>
          <a:stretch/>
        </p:blipFill>
        <p:spPr bwMode="auto">
          <a:xfrm>
            <a:off x="4644008" y="1556792"/>
            <a:ext cx="4392488"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0021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22333"/>
            <a:ext cx="8351149" cy="1326321"/>
          </a:xfrm>
        </p:spPr>
        <p:txBody>
          <a:bodyPr>
            <a:normAutofit fontScale="90000"/>
          </a:bodyPr>
          <a:lstStyle/>
          <a:p>
            <a:r>
              <a:rPr lang="tr-TR" dirty="0">
                <a:solidFill>
                  <a:srgbClr val="FFC000"/>
                </a:solidFill>
              </a:rPr>
              <a:t>Ürünün Somut ve Soyut Özellikleri (İspir, 2013: 125-126)</a:t>
            </a:r>
          </a:p>
        </p:txBody>
      </p:sp>
      <p:sp>
        <p:nvSpPr>
          <p:cNvPr id="3" name="İçerik Yer Tutucusu 2"/>
          <p:cNvSpPr>
            <a:spLocks noGrp="1"/>
          </p:cNvSpPr>
          <p:nvPr>
            <p:ph idx="1"/>
          </p:nvPr>
        </p:nvSpPr>
        <p:spPr>
          <a:xfrm>
            <a:off x="107503" y="1412776"/>
            <a:ext cx="4606733" cy="4493095"/>
          </a:xfrm>
        </p:spPr>
        <p:txBody>
          <a:bodyPr>
            <a:noAutofit/>
          </a:bodyPr>
          <a:lstStyle/>
          <a:p>
            <a:pPr marL="0" indent="0">
              <a:buNone/>
            </a:pPr>
            <a:r>
              <a:rPr lang="tr-TR" dirty="0"/>
              <a:t>Her ürün için geçerli olan soyut ve somut özellikler tüketicilere bir iletişim stratejisi oluşturularak aktarılmaktadır. </a:t>
            </a:r>
          </a:p>
          <a:p>
            <a:pPr marL="0" indent="0">
              <a:buNone/>
            </a:pPr>
            <a:r>
              <a:rPr lang="tr-TR" dirty="0"/>
              <a:t>Bu iletişim stratejisinde hangi özellikleri ön plana çıkarılacağı belirlenmektedir. </a:t>
            </a:r>
          </a:p>
          <a:p>
            <a:pPr marL="0" indent="0">
              <a:buNone/>
            </a:pPr>
            <a:r>
              <a:rPr lang="tr-TR" dirty="0"/>
              <a:t>Bu belirlemenin ardından pazarlama iletişimi araçları ile (reklam, halkla ilişkiler, kişisel satış gibi) belirlenen bu özellikler, tüketicilere aktarılır ve tüketiciler kendilerine aktarılan bu özellikleri değerlendirir ve yorumlar.</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13" t="2371" r="9638" b="2099"/>
          <a:stretch/>
        </p:blipFill>
        <p:spPr bwMode="auto">
          <a:xfrm>
            <a:off x="4860032" y="1448654"/>
            <a:ext cx="4176464" cy="4932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42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609601"/>
            <a:ext cx="8928991" cy="1326321"/>
          </a:xfrm>
        </p:spPr>
        <p:txBody>
          <a:bodyPr>
            <a:normAutofit fontScale="90000"/>
          </a:bodyPr>
          <a:lstStyle/>
          <a:p>
            <a:r>
              <a:rPr lang="tr-TR" dirty="0">
                <a:solidFill>
                  <a:srgbClr val="FFC000"/>
                </a:solidFill>
              </a:rPr>
              <a:t>İletişim Açısından </a:t>
            </a:r>
            <a:br>
              <a:rPr lang="tr-TR" dirty="0">
                <a:solidFill>
                  <a:srgbClr val="FFC000"/>
                </a:solidFill>
              </a:rPr>
            </a:br>
            <a:r>
              <a:rPr lang="tr-TR" dirty="0">
                <a:solidFill>
                  <a:srgbClr val="FFC000"/>
                </a:solidFill>
              </a:rPr>
              <a:t>Ürün Yaşam Eğrisi</a:t>
            </a:r>
            <a:br>
              <a:rPr lang="tr-TR" dirty="0">
                <a:solidFill>
                  <a:srgbClr val="FFC000"/>
                </a:solidFill>
              </a:rPr>
            </a:br>
            <a:r>
              <a:rPr lang="tr-TR" dirty="0">
                <a:solidFill>
                  <a:srgbClr val="FFC000"/>
                </a:solidFill>
              </a:rPr>
              <a:t>(Odabaşı, 2013: 98-100) </a:t>
            </a:r>
          </a:p>
        </p:txBody>
      </p:sp>
      <p:sp>
        <p:nvSpPr>
          <p:cNvPr id="3" name="İçerik Yer Tutucusu 2"/>
          <p:cNvSpPr>
            <a:spLocks noGrp="1"/>
          </p:cNvSpPr>
          <p:nvPr>
            <p:ph idx="1"/>
          </p:nvPr>
        </p:nvSpPr>
        <p:spPr>
          <a:xfrm>
            <a:off x="685346" y="2132856"/>
            <a:ext cx="7765322" cy="3960440"/>
          </a:xfrm>
        </p:spPr>
        <p:txBody>
          <a:bodyPr>
            <a:normAutofit/>
          </a:bodyPr>
          <a:lstStyle/>
          <a:p>
            <a:pPr marL="0" indent="0" algn="just">
              <a:buNone/>
            </a:pPr>
            <a:r>
              <a:rPr lang="tr-TR" dirty="0">
                <a:solidFill>
                  <a:srgbClr val="FFC000"/>
                </a:solidFill>
              </a:rPr>
              <a:t>Ürün yaşam eğrisi, pazarlama iletişimi çabalarına kuramsal bir temel oluşturmakla birlikte, bir ürünün pazara girişinden (doğumu), gelişimine (yaşaması) ve düşüşüne ya da yok oluşuna (ölümü) kadarki tüm aşamalarını izleme yöntemi sağlayan bir kavram ya da anlayıştır. </a:t>
            </a:r>
          </a:p>
          <a:p>
            <a:pPr marL="0" indent="0" algn="just">
              <a:buNone/>
            </a:pPr>
            <a:r>
              <a:rPr lang="tr-TR" dirty="0"/>
              <a:t>Her aşamada ürün ile ilgili gerçekleştirilecek iletişim etkinliklerinin neler olabileceği ve nasıl olabileceği önemli karar alanlarındandır. İletişimin yardımı ile ürünlerde yapılan değişiklikler ve iyileştirmeler yoluyla ürün yaşam eğrisini etkileme olanağı yaratılabilmektedir.</a:t>
            </a:r>
          </a:p>
        </p:txBody>
      </p:sp>
    </p:spTree>
    <p:extLst>
      <p:ext uri="{BB962C8B-B14F-4D97-AF65-F5344CB8AC3E}">
        <p14:creationId xmlns:p14="http://schemas.microsoft.com/office/powerpoint/2010/main" val="247529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184576"/>
          </a:xfrm>
        </p:spPr>
        <p:txBody>
          <a:bodyPr>
            <a:noAutofit/>
          </a:bodyPr>
          <a:lstStyle/>
          <a:p>
            <a:pPr algn="just"/>
            <a:r>
              <a:rPr lang="tr-TR" b="1" dirty="0">
                <a:solidFill>
                  <a:srgbClr val="FFC000"/>
                </a:solidFill>
              </a:rPr>
              <a:t>Tanıtma Aşaması: </a:t>
            </a:r>
            <a:r>
              <a:rPr lang="tr-TR" dirty="0"/>
              <a:t>Ürünün pazara yeni sürülmesinden dolayı tüketici tarafından tam olarak bilinmez. </a:t>
            </a:r>
          </a:p>
          <a:p>
            <a:pPr algn="just"/>
            <a:r>
              <a:rPr lang="tr-TR" dirty="0"/>
              <a:t>Ürünün tanıtımına daha çok önem verilerek, ürünün kendisine ve kullanımına odaklanılır. </a:t>
            </a:r>
          </a:p>
          <a:p>
            <a:pPr algn="just"/>
            <a:r>
              <a:rPr lang="tr-TR" dirty="0">
                <a:solidFill>
                  <a:srgbClr val="FFC000"/>
                </a:solidFill>
              </a:rPr>
              <a:t>Bu aşamada yapılacak iletişim çalışmaları daha çok farkındalık yaratmaya, imaj oluşturmaya yönelik halkla ilişkiler ve reklamlarda yoğunlaşır. </a:t>
            </a:r>
          </a:p>
          <a:p>
            <a:pPr algn="just"/>
            <a:r>
              <a:rPr lang="tr-TR" dirty="0"/>
              <a:t>Ürünü denettirmek ve kabulünü sağlamak için, satış tutundurma çalışmaları yoğun şekilde kullanılır. </a:t>
            </a:r>
          </a:p>
          <a:p>
            <a:pPr algn="just"/>
            <a:r>
              <a:rPr lang="tr-TR" dirty="0"/>
              <a:t>Özellikle satın alınan endüstriyel ürünlerde yüz yüze iletişim çok daha etkili olabileceğinden, müşteri ilişkileri ve satış gücü çalışmalarından yararlanılır.</a:t>
            </a:r>
          </a:p>
        </p:txBody>
      </p:sp>
    </p:spTree>
    <p:extLst>
      <p:ext uri="{BB962C8B-B14F-4D97-AF65-F5344CB8AC3E}">
        <p14:creationId xmlns:p14="http://schemas.microsoft.com/office/powerpoint/2010/main" val="541609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217443"/>
          </a:xfrm>
        </p:spPr>
        <p:txBody>
          <a:bodyPr>
            <a:noAutofit/>
          </a:bodyPr>
          <a:lstStyle/>
          <a:p>
            <a:pPr algn="just"/>
            <a:r>
              <a:rPr lang="tr-TR" b="1" dirty="0">
                <a:solidFill>
                  <a:srgbClr val="FFC000"/>
                </a:solidFill>
              </a:rPr>
              <a:t>Gelişme Aşaması: </a:t>
            </a:r>
            <a:r>
              <a:rPr lang="tr-TR" dirty="0"/>
              <a:t>Tanıtmadan öteye geçebilen ürünler tüketiciler tarafından benimsenmiş ve tanınır duruma gelmiştir. </a:t>
            </a:r>
          </a:p>
          <a:p>
            <a:pPr algn="just"/>
            <a:r>
              <a:rPr lang="tr-TR" dirty="0"/>
              <a:t>Bu durum </a:t>
            </a:r>
            <a:r>
              <a:rPr lang="tr-TR" dirty="0">
                <a:solidFill>
                  <a:srgbClr val="FFC000"/>
                </a:solidFill>
              </a:rPr>
              <a:t>satışların hızla artış göstermesine ve kârların elde edilmesine olanak sağlar. Ürünün yayılması söz konusu olabileceğinden, pazar büyümesinden söz edilebilir. </a:t>
            </a:r>
          </a:p>
          <a:p>
            <a:pPr algn="just"/>
            <a:r>
              <a:rPr lang="tr-TR" dirty="0"/>
              <a:t>Ürünün pazarda benimsenmesi, kârlı olması ve pazarının büyümesi rakiplerin iştahını kabartır ve birçok işletme pazara girmeye çalışır. </a:t>
            </a:r>
          </a:p>
          <a:p>
            <a:pPr algn="just"/>
            <a:r>
              <a:rPr lang="tr-TR" dirty="0"/>
              <a:t>Ürününün dağıtımı yaygınlaştırılırken, giderek ürün taklit edilmeye başlandığından, üründe küçük farklılıklar yaratmak rekabet stratejisi olarak kullanılabilir. </a:t>
            </a:r>
          </a:p>
          <a:p>
            <a:pPr algn="just"/>
            <a:r>
              <a:rPr lang="tr-TR" dirty="0">
                <a:solidFill>
                  <a:srgbClr val="FFC000"/>
                </a:solidFill>
              </a:rPr>
              <a:t>Marka bağlılığı yaratmaya, müşteri sadakati oluşturmaya yönelik iletişim çalışmaları büyük bir önem kazanır.</a:t>
            </a:r>
            <a:r>
              <a:rPr lang="tr-TR" dirty="0"/>
              <a:t> Fiyat indirimlerinden yararlanmaya devam edilirken, özellikle ağızdan ağza iletişime ve sosyal ağlara dayalı iletişime özen gösterilir.</a:t>
            </a:r>
          </a:p>
        </p:txBody>
      </p:sp>
    </p:spTree>
    <p:extLst>
      <p:ext uri="{BB962C8B-B14F-4D97-AF65-F5344CB8AC3E}">
        <p14:creationId xmlns:p14="http://schemas.microsoft.com/office/powerpoint/2010/main" val="1542986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fontScale="92500" lnSpcReduction="10000"/>
          </a:bodyPr>
          <a:lstStyle/>
          <a:p>
            <a:pPr algn="just"/>
            <a:r>
              <a:rPr lang="tr-TR" b="1" dirty="0">
                <a:solidFill>
                  <a:srgbClr val="FFC000"/>
                </a:solidFill>
              </a:rPr>
              <a:t>Olgunluk Aşaması: </a:t>
            </a:r>
            <a:r>
              <a:rPr lang="tr-TR" dirty="0"/>
              <a:t>Ürün yaşam eğrisinin bu aşaması, satışlar ve pazarın büyüme hızı </a:t>
            </a:r>
            <a:r>
              <a:rPr lang="tr-TR" dirty="0">
                <a:solidFill>
                  <a:srgbClr val="FFC000"/>
                </a:solidFill>
              </a:rPr>
              <a:t>belli bir noktaya erişir ve daha sonra ise, düşmeye başlar. </a:t>
            </a:r>
          </a:p>
          <a:p>
            <a:pPr algn="just"/>
            <a:r>
              <a:rPr lang="tr-TR" dirty="0"/>
              <a:t>Doğal olarak pazardaki gelişme biter ve karda azalmalar görülür. </a:t>
            </a:r>
            <a:r>
              <a:rPr lang="tr-TR" dirty="0">
                <a:solidFill>
                  <a:srgbClr val="FFC000"/>
                </a:solidFill>
              </a:rPr>
              <a:t>Rekabetin şiddetli olmasından dolayı, ürüne bağlı hizmetlerin önemi artar. </a:t>
            </a:r>
            <a:r>
              <a:rPr lang="tr-TR" dirty="0"/>
              <a:t>Ürünlerde ve hizmetlerde yapılan küçük uyarlamalar ve değişiklikler ile rekabet üstünlüğü yaratılmaya çalışılır. </a:t>
            </a:r>
            <a:r>
              <a:rPr lang="tr-TR" dirty="0">
                <a:solidFill>
                  <a:srgbClr val="FFC000"/>
                </a:solidFill>
              </a:rPr>
              <a:t>Kişisel satış ve satış tutundurma çabaları her dönemden daha fazla önem kazanır. </a:t>
            </a:r>
          </a:p>
          <a:p>
            <a:pPr algn="just"/>
            <a:r>
              <a:rPr lang="tr-TR" dirty="0">
                <a:solidFill>
                  <a:srgbClr val="FFC000"/>
                </a:solidFill>
              </a:rPr>
              <a:t>Pazar payını korumaya yönelik olarak yapılacak ambalaj değişiklikleri, model değişiklikleri, biçim değişiklikleri gibi düzenlemelerin hedef tüketicilere iletilmesi büyük bir öneme sahiptir. </a:t>
            </a:r>
          </a:p>
          <a:p>
            <a:pPr algn="just"/>
            <a:r>
              <a:rPr lang="tr-TR" dirty="0"/>
              <a:t>Fiyat indirimleri önceki aşamalara göre daha yaygın kullanılır. Pazar payının korunması temel amaçlardan olduğunda, reklam giderleri de arttırılır ve hatırlatıcı reklama ağırlık verilir. Gerekiyorsa ürünün yeniden konumlandırılmasına çalışılır. </a:t>
            </a:r>
            <a:r>
              <a:rPr lang="tr-TR" dirty="0">
                <a:solidFill>
                  <a:srgbClr val="FFC000"/>
                </a:solidFill>
              </a:rPr>
              <a:t>Tüketicilerin hem kullanım sıklığını hem de kullanım miktarını artırmak için satış tutundurma etkinliklerine bolca yer verilir.</a:t>
            </a:r>
          </a:p>
        </p:txBody>
      </p:sp>
    </p:spTree>
    <p:extLst>
      <p:ext uri="{BB962C8B-B14F-4D97-AF65-F5344CB8AC3E}">
        <p14:creationId xmlns:p14="http://schemas.microsoft.com/office/powerpoint/2010/main" val="3910169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Turuncu">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Pazarlama İletişim Teknikleri-1.Hafta</Template>
  <TotalTime>690</TotalTime>
  <Words>2501</Words>
  <Application>Microsoft Office PowerPoint</Application>
  <PresentationFormat>Ekran Gösterisi (4:3)</PresentationFormat>
  <Paragraphs>120</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Bookman Old Style</vt:lpstr>
      <vt:lpstr>Rockwell</vt:lpstr>
      <vt:lpstr>Times New Roman</vt:lpstr>
      <vt:lpstr>Damask</vt:lpstr>
      <vt:lpstr>Ürün, Ambalaj, Fiyat ve Dağıtım Yönünden Pazarlama İletişimi</vt:lpstr>
      <vt:lpstr>Pazarlama İletişimi Yönüyle Ürün</vt:lpstr>
      <vt:lpstr>Pazarlama İletişimi Yönüyle Ürün</vt:lpstr>
      <vt:lpstr>Ürünün Somut ve Soyut Özellikleri (İspir, 2013: 125-126)</vt:lpstr>
      <vt:lpstr>Ürünün Somut ve Soyut Özellikleri (İspir, 2013: 125-126)</vt:lpstr>
      <vt:lpstr>İletişim Açısından  Ürün Yaşam Eğrisi (Odabaşı, 2013: 98-100) </vt:lpstr>
      <vt:lpstr>PowerPoint Sunusu</vt:lpstr>
      <vt:lpstr>PowerPoint Sunusu</vt:lpstr>
      <vt:lpstr>PowerPoint Sunusu</vt:lpstr>
      <vt:lpstr>PowerPoint Sunusu</vt:lpstr>
      <vt:lpstr>İletişim Olarak Ürün Estetiğinin Etkisi  (Kocamaz, 2007: 56-61)</vt:lpstr>
      <vt:lpstr>İletişim Olarak Ürün Estetiğinin Etkisi  (Kocamaz, 2007: 56-61)</vt:lpstr>
      <vt:lpstr>PowerPoint Sunusu</vt:lpstr>
      <vt:lpstr>PowerPoint Sunusu</vt:lpstr>
      <vt:lpstr>PowerPoint Sunusu</vt:lpstr>
      <vt:lpstr>PowerPoint Sunusu</vt:lpstr>
      <vt:lpstr>İletişim Olarak Ambalaj (İspir, 2013: 131-132)</vt:lpstr>
      <vt:lpstr>İletİşİm Olarak Ambalaj (İspir, 2013: 131-132)</vt:lpstr>
      <vt:lpstr>PowerPoint Sunusu</vt:lpstr>
      <vt:lpstr>İletişim Olarak Fiyat  (Odabaşı, 2013: 103-107)</vt:lpstr>
      <vt:lpstr>İletişim Olarak Fİyat  (Odabaşı, 2013: 103-107)</vt:lpstr>
      <vt:lpstr>İletişim Olarak Fİyat  (Odabaşı, 2013: 103-107)</vt:lpstr>
      <vt:lpstr>PowerPoint Sunusu</vt:lpstr>
      <vt:lpstr>PowerPoint Sunusu</vt:lpstr>
      <vt:lpstr>PowerPoint Sunusu</vt:lpstr>
      <vt:lpstr>İletişim Olarak Dağıtım Kanalı (İspir, 2013: 136-140)</vt:lpstr>
      <vt:lpstr>PowerPoint Sunusu</vt:lpstr>
      <vt:lpstr>PowerPoint Sunusu</vt:lpstr>
      <vt:lpstr>PowerPoint Sunusu</vt:lpstr>
      <vt:lpstr>KAYNAKLAR</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Ürün, Ambalaj, Fiyat ve Dağıtım Yönünden Pazarlama İletişimi</dc:title>
  <dc:creator>TÜLİN ÇAKIR</dc:creator>
  <cp:lastModifiedBy>Tunahan Hazar Göksel</cp:lastModifiedBy>
  <cp:revision>32</cp:revision>
  <dcterms:created xsi:type="dcterms:W3CDTF">2020-05-17T14:19:17Z</dcterms:created>
  <dcterms:modified xsi:type="dcterms:W3CDTF">2023-05-14T12:23:55Z</dcterms:modified>
</cp:coreProperties>
</file>