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90" r:id="rId4"/>
    <p:sldId id="275" r:id="rId5"/>
    <p:sldId id="260" r:id="rId6"/>
    <p:sldId id="261" r:id="rId7"/>
    <p:sldId id="262" r:id="rId8"/>
    <p:sldId id="263" r:id="rId9"/>
    <p:sldId id="264" r:id="rId10"/>
    <p:sldId id="276" r:id="rId11"/>
    <p:sldId id="265" r:id="rId12"/>
    <p:sldId id="278" r:id="rId13"/>
    <p:sldId id="277" r:id="rId14"/>
    <p:sldId id="266" r:id="rId15"/>
    <p:sldId id="267" r:id="rId16"/>
    <p:sldId id="280" r:id="rId17"/>
    <p:sldId id="279" r:id="rId18"/>
    <p:sldId id="268" r:id="rId19"/>
    <p:sldId id="281" r:id="rId20"/>
    <p:sldId id="282" r:id="rId21"/>
    <p:sldId id="269" r:id="rId22"/>
    <p:sldId id="283" r:id="rId23"/>
    <p:sldId id="270" r:id="rId24"/>
    <p:sldId id="271" r:id="rId25"/>
    <p:sldId id="257" r:id="rId26"/>
    <p:sldId id="284" r:id="rId27"/>
    <p:sldId id="291" r:id="rId28"/>
    <p:sldId id="285" r:id="rId29"/>
    <p:sldId id="272" r:id="rId30"/>
    <p:sldId id="286" r:id="rId31"/>
    <p:sldId id="273" r:id="rId32"/>
    <p:sldId id="287" r:id="rId33"/>
    <p:sldId id="292" r:id="rId34"/>
    <p:sldId id="274" r:id="rId35"/>
    <p:sldId id="289" r:id="rId36"/>
    <p:sldId id="288" r:id="rId37"/>
    <p:sldId id="259"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AAC8884-80EC-4D73-96B0-37D597A6F3C5}" type="datetimeFigureOut">
              <a:rPr lang="tr-TR" smtClean="0"/>
              <a:t>29.04.2023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2904509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AAC8884-80EC-4D73-96B0-37D597A6F3C5}" type="datetimeFigureOut">
              <a:rPr lang="tr-TR" smtClean="0"/>
              <a:t>29.04.2023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143712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AAC8884-80EC-4D73-96B0-37D597A6F3C5}" type="datetimeFigureOut">
              <a:rPr lang="tr-TR" smtClean="0"/>
              <a:t>29.04.2023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4231301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AAC8884-80EC-4D73-96B0-37D597A6F3C5}" type="datetimeFigureOut">
              <a:rPr lang="tr-TR" smtClean="0"/>
              <a:t>29.04.2023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FEC129-F10D-4952-9071-CAD80B3DBED0}" type="slidenum">
              <a:rPr lang="tr-TR" smtClean="0"/>
              <a:t>‹#›</a:t>
            </a:fld>
            <a:endParaRPr lang="tr-TR"/>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45243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AAC8884-80EC-4D73-96B0-37D597A6F3C5}" type="datetimeFigureOut">
              <a:rPr lang="tr-TR" smtClean="0"/>
              <a:t>29.04.2023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2572911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8AAC8884-80EC-4D73-96B0-37D597A6F3C5}" type="datetimeFigureOut">
              <a:rPr lang="tr-TR" smtClean="0"/>
              <a:t>29.04.2023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23330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8AAC8884-80EC-4D73-96B0-37D597A6F3C5}" type="datetimeFigureOut">
              <a:rPr lang="tr-TR" smtClean="0"/>
              <a:t>29.04.2023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1334376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AC8884-80EC-4D73-96B0-37D597A6F3C5}" type="datetimeFigureOut">
              <a:rPr lang="tr-TR" smtClean="0"/>
              <a:t>29.04.2023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1866541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AC8884-80EC-4D73-96B0-37D597A6F3C5}" type="datetimeFigureOut">
              <a:rPr lang="tr-TR" smtClean="0"/>
              <a:t>29.04.2023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1046197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AC8884-80EC-4D73-96B0-37D597A6F3C5}" type="datetimeFigureOut">
              <a:rPr lang="tr-TR" smtClean="0"/>
              <a:t>29.04.2023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1682947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AAC8884-80EC-4D73-96B0-37D597A6F3C5}" type="datetimeFigureOut">
              <a:rPr lang="tr-TR" smtClean="0"/>
              <a:t>29.04.2023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3425296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AAC8884-80EC-4D73-96B0-37D597A6F3C5}" type="datetimeFigureOut">
              <a:rPr lang="tr-TR" smtClean="0"/>
              <a:t>29.04.2023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4191586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346" y="2912232"/>
            <a:ext cx="3830406"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912232"/>
            <a:ext cx="382151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AC8884-80EC-4D73-96B0-37D597A6F3C5}" type="datetimeFigureOut">
              <a:rPr lang="tr-TR" smtClean="0"/>
              <a:t>29.04.2023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311760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AAC8884-80EC-4D73-96B0-37D597A6F3C5}" type="datetimeFigureOut">
              <a:rPr lang="tr-TR" smtClean="0"/>
              <a:t>29.04.2023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1255567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C8884-80EC-4D73-96B0-37D597A6F3C5}" type="datetimeFigureOut">
              <a:rPr lang="tr-TR" smtClean="0"/>
              <a:t>29.04.2023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155231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AAC8884-80EC-4D73-96B0-37D597A6F3C5}" type="datetimeFigureOut">
              <a:rPr lang="tr-TR" smtClean="0"/>
              <a:t>29.04.2023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1074417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AAC8884-80EC-4D73-96B0-37D597A6F3C5}" type="datetimeFigureOut">
              <a:rPr lang="tr-TR" smtClean="0"/>
              <a:t>29.04.2023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FEC129-F10D-4952-9071-CAD80B3DBED0}" type="slidenum">
              <a:rPr lang="tr-TR" smtClean="0"/>
              <a:t>‹#›</a:t>
            </a:fld>
            <a:endParaRPr lang="tr-TR"/>
          </a:p>
        </p:txBody>
      </p:sp>
    </p:spTree>
    <p:extLst>
      <p:ext uri="{BB962C8B-B14F-4D97-AF65-F5344CB8AC3E}">
        <p14:creationId xmlns:p14="http://schemas.microsoft.com/office/powerpoint/2010/main" val="84512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AAC8884-80EC-4D73-96B0-37D597A6F3C5}" type="datetimeFigureOut">
              <a:rPr lang="tr-TR" smtClean="0"/>
              <a:t>29.04.2023</a:t>
            </a:fld>
            <a:endParaRPr lang="tr-TR"/>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3FEC129-F10D-4952-9071-CAD80B3DBED0}" type="slidenum">
              <a:rPr lang="tr-TR" smtClean="0"/>
              <a:t>‹#›</a:t>
            </a:fld>
            <a:endParaRPr lang="tr-TR"/>
          </a:p>
        </p:txBody>
      </p:sp>
    </p:spTree>
    <p:extLst>
      <p:ext uri="{BB962C8B-B14F-4D97-AF65-F5344CB8AC3E}">
        <p14:creationId xmlns:p14="http://schemas.microsoft.com/office/powerpoint/2010/main" val="8136435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solidFill>
                  <a:srgbClr val="FFC000"/>
                </a:solidFill>
              </a:rPr>
              <a:t>Sponsorluk, Amaç Yönlü Pazarlama ve Sosyal Kampanyalar </a:t>
            </a:r>
          </a:p>
        </p:txBody>
      </p:sp>
      <p:sp>
        <p:nvSpPr>
          <p:cNvPr id="3" name="Alt Başlık 2"/>
          <p:cNvSpPr>
            <a:spLocks noGrp="1"/>
          </p:cNvSpPr>
          <p:nvPr>
            <p:ph type="subTitle" idx="1"/>
          </p:nvPr>
        </p:nvSpPr>
        <p:spPr>
          <a:xfrm>
            <a:off x="1371600" y="3886200"/>
            <a:ext cx="6872808" cy="1752600"/>
          </a:xfrm>
        </p:spPr>
        <p:txBody>
          <a:bodyPr>
            <a:normAutofit/>
          </a:bodyPr>
          <a:lstStyle/>
          <a:p>
            <a:r>
              <a:rPr lang="tr-TR" sz="2800" dirty="0">
                <a:solidFill>
                  <a:srgbClr val="FFFFFF"/>
                </a:solidFill>
              </a:rPr>
              <a:t>Pazarlama İletişim Teknikleri-10. Hafta</a:t>
            </a:r>
          </a:p>
        </p:txBody>
      </p:sp>
    </p:spTree>
    <p:extLst>
      <p:ext uri="{BB962C8B-B14F-4D97-AF65-F5344CB8AC3E}">
        <p14:creationId xmlns:p14="http://schemas.microsoft.com/office/powerpoint/2010/main" val="817313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12776"/>
            <a:ext cx="8229600" cy="4713387"/>
          </a:xfrm>
        </p:spPr>
        <p:txBody>
          <a:bodyPr>
            <a:normAutofit/>
          </a:bodyPr>
          <a:lstStyle/>
          <a:p>
            <a:pPr marL="0" indent="0">
              <a:buNone/>
            </a:pPr>
            <a:endParaRPr lang="tr-TR" dirty="0"/>
          </a:p>
          <a:p>
            <a:pPr marL="0" indent="0" algn="just">
              <a:buNone/>
            </a:pPr>
            <a:r>
              <a:rPr lang="tr-TR" dirty="0">
                <a:solidFill>
                  <a:srgbClr val="FFFFFF"/>
                </a:solidFill>
              </a:rPr>
              <a:t>d) </a:t>
            </a:r>
            <a:r>
              <a:rPr lang="tr-TR" dirty="0">
                <a:solidFill>
                  <a:srgbClr val="FFC000"/>
                </a:solidFill>
              </a:rPr>
              <a:t>Mecra-Seyahat Sponsorluğu; </a:t>
            </a:r>
            <a:r>
              <a:rPr lang="tr-TR" dirty="0">
                <a:solidFill>
                  <a:srgbClr val="FFFFFF"/>
                </a:solidFill>
              </a:rPr>
              <a:t>dağcılık, araştırma gezileri, tek bir kişinin yaptığı dünya gezileri, Kuzey Kutbu’na yolculuk, balonla dünya turu gibi büyük cesaret isteyen ve dayanıklılık isteyen olayları tek bir sponsor destekleyeceği gibi birden fazla kuruluş, yayıncı ve televizyon şirketi de teçhizat, ekipman desteğinde ve mali destekte bulundukları sponsorluk türüdür.</a:t>
            </a:r>
          </a:p>
        </p:txBody>
      </p:sp>
    </p:spTree>
    <p:extLst>
      <p:ext uri="{BB962C8B-B14F-4D97-AF65-F5344CB8AC3E}">
        <p14:creationId xmlns:p14="http://schemas.microsoft.com/office/powerpoint/2010/main" val="505637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332657"/>
            <a:ext cx="7765321" cy="1152128"/>
          </a:xfrm>
        </p:spPr>
        <p:txBody>
          <a:bodyPr>
            <a:normAutofit/>
          </a:bodyPr>
          <a:lstStyle/>
          <a:p>
            <a:r>
              <a:rPr lang="tr-TR" dirty="0">
                <a:solidFill>
                  <a:srgbClr val="FFC000"/>
                </a:solidFill>
              </a:rPr>
              <a:t>Sponsorluğun </a:t>
            </a:r>
            <a:r>
              <a:rPr lang="tr-TR" dirty="0" err="1">
                <a:solidFill>
                  <a:srgbClr val="FFC000"/>
                </a:solidFill>
              </a:rPr>
              <a:t>Hedeflerİ</a:t>
            </a:r>
            <a:r>
              <a:rPr lang="tr-TR" dirty="0">
                <a:solidFill>
                  <a:srgbClr val="FFC000"/>
                </a:solidFill>
              </a:rPr>
              <a:t> </a:t>
            </a:r>
            <a:br>
              <a:rPr lang="tr-TR" dirty="0">
                <a:solidFill>
                  <a:srgbClr val="FFC000"/>
                </a:solidFill>
              </a:rPr>
            </a:br>
            <a:r>
              <a:rPr lang="tr-TR" dirty="0">
                <a:solidFill>
                  <a:srgbClr val="FFC000"/>
                </a:solidFill>
              </a:rPr>
              <a:t>(Yılmaz, 2009: 221-222)</a:t>
            </a:r>
          </a:p>
        </p:txBody>
      </p:sp>
      <p:sp>
        <p:nvSpPr>
          <p:cNvPr id="3" name="İçerik Yer Tutucusu 2"/>
          <p:cNvSpPr>
            <a:spLocks noGrp="1"/>
          </p:cNvSpPr>
          <p:nvPr>
            <p:ph idx="1"/>
          </p:nvPr>
        </p:nvSpPr>
        <p:spPr>
          <a:xfrm>
            <a:off x="395536" y="2276872"/>
            <a:ext cx="8055132" cy="3971526"/>
          </a:xfrm>
        </p:spPr>
        <p:txBody>
          <a:bodyPr>
            <a:noAutofit/>
          </a:bodyPr>
          <a:lstStyle/>
          <a:p>
            <a:pPr marL="0" indent="0" algn="just">
              <a:buNone/>
            </a:pPr>
            <a:r>
              <a:rPr lang="tr-TR" dirty="0">
                <a:solidFill>
                  <a:srgbClr val="FFFFFF"/>
                </a:solidFill>
              </a:rPr>
              <a:t>Sponsorluk hedeflerini kurumsal iletişim ve pazarlama iletişimi hedefleri olarak iki grupta ele alınmaktadır. </a:t>
            </a:r>
          </a:p>
          <a:p>
            <a:pPr marL="0" indent="0" algn="just">
              <a:buNone/>
            </a:pPr>
            <a:r>
              <a:rPr lang="tr-TR" dirty="0">
                <a:solidFill>
                  <a:srgbClr val="FFC000"/>
                </a:solidFill>
              </a:rPr>
              <a:t>-Sponsorluğun Kurumsal İletişim Hedefleri: </a:t>
            </a:r>
            <a:r>
              <a:rPr lang="tr-TR" dirty="0">
                <a:solidFill>
                  <a:srgbClr val="FFFFFF"/>
                </a:solidFill>
              </a:rPr>
              <a:t>Buradaki hedefler, genel kamuoyuna yönelik hedefler, ticari ilişkilere yönelik hedefler, çalışanlara yönelik hedefler ve kamuoyunu şekillendirici ve karar verici gruplara yönelik hedefler şeklinde belirlenir. </a:t>
            </a:r>
          </a:p>
          <a:p>
            <a:pPr marL="0" indent="0">
              <a:buNone/>
            </a:pPr>
            <a:r>
              <a:rPr lang="tr-TR" dirty="0">
                <a:solidFill>
                  <a:srgbClr val="FFFFFF"/>
                </a:solidFill>
              </a:rPr>
              <a:t>		</a:t>
            </a:r>
          </a:p>
        </p:txBody>
      </p:sp>
    </p:spTree>
    <p:extLst>
      <p:ext uri="{BB962C8B-B14F-4D97-AF65-F5344CB8AC3E}">
        <p14:creationId xmlns:p14="http://schemas.microsoft.com/office/powerpoint/2010/main" val="3047258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332657"/>
            <a:ext cx="7765321" cy="1152128"/>
          </a:xfrm>
        </p:spPr>
        <p:txBody>
          <a:bodyPr>
            <a:normAutofit/>
          </a:bodyPr>
          <a:lstStyle/>
          <a:p>
            <a:r>
              <a:rPr lang="tr-TR" dirty="0">
                <a:solidFill>
                  <a:srgbClr val="FFC000"/>
                </a:solidFill>
              </a:rPr>
              <a:t>Sponsorluğun </a:t>
            </a:r>
            <a:r>
              <a:rPr lang="tr-TR" dirty="0" err="1">
                <a:solidFill>
                  <a:srgbClr val="FFC000"/>
                </a:solidFill>
              </a:rPr>
              <a:t>Hedeflerİ</a:t>
            </a:r>
            <a:r>
              <a:rPr lang="tr-TR" dirty="0">
                <a:solidFill>
                  <a:srgbClr val="FFC000"/>
                </a:solidFill>
              </a:rPr>
              <a:t> </a:t>
            </a:r>
            <a:br>
              <a:rPr lang="tr-TR" dirty="0">
                <a:solidFill>
                  <a:srgbClr val="FFC000"/>
                </a:solidFill>
              </a:rPr>
            </a:br>
            <a:r>
              <a:rPr lang="tr-TR" dirty="0">
                <a:solidFill>
                  <a:srgbClr val="FFC000"/>
                </a:solidFill>
              </a:rPr>
              <a:t>(Yılmaz, 2009: 221-222)</a:t>
            </a:r>
          </a:p>
        </p:txBody>
      </p:sp>
      <p:sp>
        <p:nvSpPr>
          <p:cNvPr id="3" name="İçerik Yer Tutucusu 2"/>
          <p:cNvSpPr>
            <a:spLocks noGrp="1"/>
          </p:cNvSpPr>
          <p:nvPr>
            <p:ph idx="1"/>
          </p:nvPr>
        </p:nvSpPr>
        <p:spPr>
          <a:xfrm>
            <a:off x="395536" y="2204864"/>
            <a:ext cx="8055132" cy="4043534"/>
          </a:xfrm>
        </p:spPr>
        <p:txBody>
          <a:bodyPr>
            <a:noAutofit/>
          </a:bodyPr>
          <a:lstStyle/>
          <a:p>
            <a:pPr marL="0" indent="0" algn="just">
              <a:buNone/>
            </a:pPr>
            <a:r>
              <a:rPr lang="tr-TR" dirty="0">
                <a:solidFill>
                  <a:srgbClr val="FFC000"/>
                </a:solidFill>
              </a:rPr>
              <a:t>a) Genel kamuoyuna yönelik hedefler; </a:t>
            </a:r>
            <a:r>
              <a:rPr lang="tr-TR" dirty="0">
                <a:solidFill>
                  <a:srgbClr val="FFFFFF"/>
                </a:solidFill>
              </a:rPr>
              <a:t>firmanın kamuoyu nezdinde farkındalığını arttırmak, kurumsal imajı sağlamlaştırmak ve sürdürmek, firmaya yönelik algıyı değiştirmek, yerel topluluklarla ilişkiyi güçlendirmek gibi.</a:t>
            </a:r>
          </a:p>
          <a:p>
            <a:pPr marL="0" indent="0" algn="just">
              <a:buNone/>
            </a:pPr>
            <a:r>
              <a:rPr lang="tr-TR" dirty="0">
                <a:solidFill>
                  <a:srgbClr val="FFC000"/>
                </a:solidFill>
              </a:rPr>
              <a:t>b) Ticari ilişkilere yönelik hedefler; </a:t>
            </a:r>
            <a:r>
              <a:rPr lang="tr-TR" dirty="0">
                <a:solidFill>
                  <a:srgbClr val="FFFFFF"/>
                </a:solidFill>
              </a:rPr>
              <a:t>firmanın ticari ilişkilerini yapılandırmak, kurumsal misafirperverlik sağlamak, ticari iyi niyeti göstermek gibi.</a:t>
            </a:r>
          </a:p>
          <a:p>
            <a:pPr marL="0" indent="0" algn="just">
              <a:buNone/>
            </a:pPr>
            <a:r>
              <a:rPr lang="tr-TR" dirty="0">
                <a:solidFill>
                  <a:srgbClr val="FFFFFF"/>
                </a:solidFill>
              </a:rPr>
              <a:t>	</a:t>
            </a:r>
          </a:p>
        </p:txBody>
      </p:sp>
    </p:spTree>
    <p:extLst>
      <p:ext uri="{BB962C8B-B14F-4D97-AF65-F5344CB8AC3E}">
        <p14:creationId xmlns:p14="http://schemas.microsoft.com/office/powerpoint/2010/main" val="2206850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Sponsorluğun </a:t>
            </a:r>
            <a:r>
              <a:rPr lang="tr-TR" dirty="0" err="1">
                <a:solidFill>
                  <a:srgbClr val="FFC000"/>
                </a:solidFill>
              </a:rPr>
              <a:t>Hedeflerİ</a:t>
            </a:r>
            <a:r>
              <a:rPr lang="tr-TR" dirty="0">
                <a:solidFill>
                  <a:srgbClr val="FFC000"/>
                </a:solidFill>
              </a:rPr>
              <a:t> </a:t>
            </a:r>
            <a:br>
              <a:rPr lang="tr-TR" dirty="0">
                <a:solidFill>
                  <a:srgbClr val="FFC000"/>
                </a:solidFill>
              </a:rPr>
            </a:br>
            <a:r>
              <a:rPr lang="tr-TR" dirty="0">
                <a:solidFill>
                  <a:srgbClr val="FFC000"/>
                </a:solidFill>
              </a:rPr>
              <a:t>(Yılmaz, 2009: 221-222)</a:t>
            </a:r>
          </a:p>
        </p:txBody>
      </p:sp>
      <p:sp>
        <p:nvSpPr>
          <p:cNvPr id="3" name="İçerik Yer Tutucusu 2"/>
          <p:cNvSpPr>
            <a:spLocks noGrp="1"/>
          </p:cNvSpPr>
          <p:nvPr>
            <p:ph idx="1"/>
          </p:nvPr>
        </p:nvSpPr>
        <p:spPr>
          <a:xfrm>
            <a:off x="685346" y="2096063"/>
            <a:ext cx="7765322" cy="4152335"/>
          </a:xfrm>
        </p:spPr>
        <p:txBody>
          <a:bodyPr>
            <a:normAutofit/>
          </a:bodyPr>
          <a:lstStyle/>
          <a:p>
            <a:pPr marL="0" indent="0" algn="just">
              <a:buNone/>
            </a:pPr>
            <a:r>
              <a:rPr lang="tr-TR" dirty="0">
                <a:solidFill>
                  <a:srgbClr val="FFC000"/>
                </a:solidFill>
              </a:rPr>
              <a:t>c) Çalışanlara yönelik hedefler; </a:t>
            </a:r>
            <a:r>
              <a:rPr lang="tr-TR" dirty="0">
                <a:solidFill>
                  <a:srgbClr val="FFFFFF"/>
                </a:solidFill>
              </a:rPr>
              <a:t>çalışanlarla ilişkileri ve çalışanların motivasyonlarını arttırmak, çalışanların kurumu tercih etmesine destek olmak,</a:t>
            </a:r>
          </a:p>
          <a:p>
            <a:pPr marL="0" indent="0" algn="just">
              <a:buNone/>
            </a:pPr>
            <a:r>
              <a:rPr lang="tr-TR" dirty="0">
                <a:solidFill>
                  <a:srgbClr val="FFFFFF"/>
                </a:solidFill>
              </a:rPr>
              <a:t>satış gücü için yeni müşteri bulmayı kolaylaştırmak gibi.</a:t>
            </a:r>
          </a:p>
          <a:p>
            <a:pPr marL="0" indent="0" algn="just">
              <a:buNone/>
            </a:pPr>
            <a:r>
              <a:rPr lang="tr-TR" dirty="0">
                <a:solidFill>
                  <a:srgbClr val="FFC000"/>
                </a:solidFill>
              </a:rPr>
              <a:t>d) Kamuoyunu şekillendirici ve karar verici durumdakilere yönelik hedefler; </a:t>
            </a:r>
            <a:r>
              <a:rPr lang="tr-TR" dirty="0">
                <a:solidFill>
                  <a:srgbClr val="FFFFFF"/>
                </a:solidFill>
              </a:rPr>
              <a:t>medyanın dikkatini çekmek, olumsuz duyurumlara karşı koymak, iyi niyet yaratmak, hisse senedi ve poliçe sahiplerinin güvenini kazanmak, üst düzey yöneticilerin kişisel hedeflerini gerçekleştirmektir.</a:t>
            </a:r>
          </a:p>
        </p:txBody>
      </p:sp>
    </p:spTree>
    <p:extLst>
      <p:ext uri="{BB962C8B-B14F-4D97-AF65-F5344CB8AC3E}">
        <p14:creationId xmlns:p14="http://schemas.microsoft.com/office/powerpoint/2010/main" val="2129786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i="1" dirty="0">
                <a:solidFill>
                  <a:srgbClr val="FFC000"/>
                </a:solidFill>
              </a:rPr>
              <a:t>-</a:t>
            </a:r>
            <a:r>
              <a:rPr lang="tr-TR" sz="2400" dirty="0">
                <a:solidFill>
                  <a:srgbClr val="FFC000"/>
                </a:solidFill>
              </a:rPr>
              <a:t>Sponsorluğun Pazarlama İletişimi Hedefleri: Bunlar;</a:t>
            </a:r>
          </a:p>
          <a:p>
            <a:pPr marL="0" indent="0" algn="just">
              <a:buNone/>
            </a:pPr>
            <a:r>
              <a:rPr lang="tr-TR" dirty="0">
                <a:solidFill>
                  <a:srgbClr val="FFC000"/>
                </a:solidFill>
              </a:rPr>
              <a:t>a) Farkındalık yaratılması; </a:t>
            </a:r>
            <a:r>
              <a:rPr lang="tr-TR" dirty="0">
                <a:solidFill>
                  <a:srgbClr val="FFFFFF"/>
                </a:solidFill>
              </a:rPr>
              <a:t>mevcut müşterilere yönelik farkındalık yaratılması, potansiyel müşterilere yönelik farkındalık yaratılması, pazar payı liderliğinin güçlendirilmesi, yeni ürün farkındalığının yaratılmasıdır.</a:t>
            </a:r>
          </a:p>
          <a:p>
            <a:pPr marL="0" indent="0" algn="just">
              <a:buNone/>
            </a:pPr>
            <a:r>
              <a:rPr lang="tr-TR" dirty="0">
                <a:solidFill>
                  <a:srgbClr val="FFC000"/>
                </a:solidFill>
              </a:rPr>
              <a:t>b) Marka imajı; </a:t>
            </a:r>
            <a:r>
              <a:rPr lang="tr-TR" dirty="0">
                <a:solidFill>
                  <a:srgbClr val="FFFFFF"/>
                </a:solidFill>
              </a:rPr>
              <a:t>markanın algılanışının değiştirilmesi, markanın belli bir pazar segmentiyle bir tutulmasıdır.</a:t>
            </a:r>
          </a:p>
          <a:p>
            <a:pPr marL="0" indent="0" algn="just">
              <a:buNone/>
            </a:pPr>
            <a:r>
              <a:rPr lang="tr-TR" dirty="0">
                <a:solidFill>
                  <a:srgbClr val="FFC000"/>
                </a:solidFill>
              </a:rPr>
              <a:t>c) Satış/Pazar payı; </a:t>
            </a:r>
            <a:r>
              <a:rPr lang="tr-TR" dirty="0">
                <a:solidFill>
                  <a:srgbClr val="FFFFFF"/>
                </a:solidFill>
              </a:rPr>
              <a:t>yeni ürünlerin denenmesinin teşvik edilmesi, satış/pazar payının arttırılmasıdır.</a:t>
            </a:r>
          </a:p>
        </p:txBody>
      </p:sp>
    </p:spTree>
    <p:extLst>
      <p:ext uri="{BB962C8B-B14F-4D97-AF65-F5344CB8AC3E}">
        <p14:creationId xmlns:p14="http://schemas.microsoft.com/office/powerpoint/2010/main" val="1852253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25343" y="328108"/>
            <a:ext cx="7765321" cy="1326321"/>
          </a:xfrm>
        </p:spPr>
        <p:txBody>
          <a:bodyPr>
            <a:normAutofit/>
          </a:bodyPr>
          <a:lstStyle/>
          <a:p>
            <a:r>
              <a:rPr lang="tr-TR" dirty="0">
                <a:solidFill>
                  <a:srgbClr val="FFC000"/>
                </a:solidFill>
              </a:rPr>
              <a:t>Sponsorluğun </a:t>
            </a:r>
            <a:r>
              <a:rPr lang="tr-TR" dirty="0" err="1">
                <a:solidFill>
                  <a:srgbClr val="FFC000"/>
                </a:solidFill>
              </a:rPr>
              <a:t>İşleyİşİ</a:t>
            </a:r>
            <a:r>
              <a:rPr lang="tr-TR" dirty="0">
                <a:solidFill>
                  <a:srgbClr val="FFC000"/>
                </a:solidFill>
              </a:rPr>
              <a:t> </a:t>
            </a:r>
            <a:br>
              <a:rPr lang="tr-TR" dirty="0">
                <a:solidFill>
                  <a:srgbClr val="FFC000"/>
                </a:solidFill>
              </a:rPr>
            </a:br>
            <a:r>
              <a:rPr lang="tr-TR" dirty="0">
                <a:solidFill>
                  <a:srgbClr val="FFC000"/>
                </a:solidFill>
              </a:rPr>
              <a:t>(</a:t>
            </a:r>
            <a:r>
              <a:rPr lang="tr-TR" dirty="0" err="1">
                <a:solidFill>
                  <a:srgbClr val="FFC000"/>
                </a:solidFill>
              </a:rPr>
              <a:t>YIlmaz</a:t>
            </a:r>
            <a:r>
              <a:rPr lang="tr-TR" dirty="0">
                <a:solidFill>
                  <a:srgbClr val="FFC000"/>
                </a:solidFill>
              </a:rPr>
              <a:t>, 2009: 221)</a:t>
            </a:r>
          </a:p>
        </p:txBody>
      </p:sp>
      <p:sp>
        <p:nvSpPr>
          <p:cNvPr id="3" name="İçerik Yer Tutucusu 2"/>
          <p:cNvSpPr>
            <a:spLocks noGrp="1"/>
          </p:cNvSpPr>
          <p:nvPr>
            <p:ph idx="1"/>
          </p:nvPr>
        </p:nvSpPr>
        <p:spPr>
          <a:xfrm>
            <a:off x="251520" y="1654430"/>
            <a:ext cx="8712968" cy="4212302"/>
          </a:xfrm>
        </p:spPr>
        <p:txBody>
          <a:bodyPr>
            <a:noAutofit/>
          </a:bodyPr>
          <a:lstStyle/>
          <a:p>
            <a:pPr marL="0" indent="0" algn="just">
              <a:buNone/>
            </a:pPr>
            <a:r>
              <a:rPr lang="tr-TR" dirty="0">
                <a:solidFill>
                  <a:srgbClr val="FFFFFF"/>
                </a:solidFill>
              </a:rPr>
              <a:t>Sponsorluk, reklama benzemekle birlikte reklam ve sponsorluğun iletişim hedeflerine ulaşma süreçleri oldukça farklı olabilmektedir. Sponsorluk, sponsorun mesajını bir etkinlik ya da kuruluşla ilişkilendirerek dolaylı bir şekilde anlatmaktadır. </a:t>
            </a:r>
          </a:p>
          <a:p>
            <a:pPr marL="0" indent="0" algn="just">
              <a:buNone/>
            </a:pPr>
            <a:r>
              <a:rPr lang="tr-TR" dirty="0">
                <a:solidFill>
                  <a:srgbClr val="FFFFFF"/>
                </a:solidFill>
              </a:rPr>
              <a:t>Daha çok sponsorluk, kuruluşun «iyi bir kurumsal vatandaş» olarak sunulması amacıyla kuruluşların toplumdan aldıklarını topluma geri verme anlayışıyla ilgilidir. </a:t>
            </a:r>
          </a:p>
          <a:p>
            <a:pPr marL="0" indent="0" algn="just">
              <a:buNone/>
            </a:pPr>
            <a:r>
              <a:rPr lang="tr-TR" dirty="0">
                <a:solidFill>
                  <a:srgbClr val="FFFFFF"/>
                </a:solidFill>
              </a:rPr>
              <a:t>Ayrıca müşteriler ve stratejik ortakları etkilemek için düzenlenen diğer pazarlama etkinlikleriyle bağlanabilen bir iletişim aracıdır. Sponsorluk çalışmasının işleyişi sonucu ortaya çıkan ve hem değerlendirme, hem de analitik bir araç olarak kullanılabilecek A-ERIC modeli sponsorluğun nasıl işlediğini açıklamaya yardım eder. Modelin unsurları;</a:t>
            </a:r>
          </a:p>
          <a:p>
            <a:pPr marL="0" indent="0">
              <a:buNone/>
            </a:pPr>
            <a:endParaRPr lang="tr-TR" sz="1300" dirty="0"/>
          </a:p>
        </p:txBody>
      </p:sp>
    </p:spTree>
    <p:extLst>
      <p:ext uri="{BB962C8B-B14F-4D97-AF65-F5344CB8AC3E}">
        <p14:creationId xmlns:p14="http://schemas.microsoft.com/office/powerpoint/2010/main" val="647335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25343" y="328108"/>
            <a:ext cx="7765321" cy="1326321"/>
          </a:xfrm>
        </p:spPr>
        <p:txBody>
          <a:bodyPr>
            <a:normAutofit/>
          </a:bodyPr>
          <a:lstStyle/>
          <a:p>
            <a:r>
              <a:rPr lang="tr-TR" dirty="0">
                <a:solidFill>
                  <a:srgbClr val="FFC000"/>
                </a:solidFill>
              </a:rPr>
              <a:t>Sponsorluğun </a:t>
            </a:r>
            <a:r>
              <a:rPr lang="tr-TR" dirty="0" err="1">
                <a:solidFill>
                  <a:srgbClr val="FFC000"/>
                </a:solidFill>
              </a:rPr>
              <a:t>İşleyİşİ</a:t>
            </a:r>
            <a:r>
              <a:rPr lang="tr-TR" dirty="0">
                <a:solidFill>
                  <a:srgbClr val="FFC000"/>
                </a:solidFill>
              </a:rPr>
              <a:t> </a:t>
            </a:r>
            <a:br>
              <a:rPr lang="tr-TR" dirty="0">
                <a:solidFill>
                  <a:srgbClr val="FFC000"/>
                </a:solidFill>
              </a:rPr>
            </a:br>
            <a:r>
              <a:rPr lang="tr-TR" dirty="0">
                <a:solidFill>
                  <a:srgbClr val="FFC000"/>
                </a:solidFill>
              </a:rPr>
              <a:t>(</a:t>
            </a:r>
            <a:r>
              <a:rPr lang="tr-TR" dirty="0" err="1">
                <a:solidFill>
                  <a:srgbClr val="FFC000"/>
                </a:solidFill>
              </a:rPr>
              <a:t>YIlmaz</a:t>
            </a:r>
            <a:r>
              <a:rPr lang="tr-TR" dirty="0">
                <a:solidFill>
                  <a:srgbClr val="FFC000"/>
                </a:solidFill>
              </a:rPr>
              <a:t>, 2009: 221)</a:t>
            </a:r>
          </a:p>
        </p:txBody>
      </p:sp>
      <p:sp>
        <p:nvSpPr>
          <p:cNvPr id="3" name="İçerik Yer Tutucusu 2"/>
          <p:cNvSpPr>
            <a:spLocks noGrp="1"/>
          </p:cNvSpPr>
          <p:nvPr>
            <p:ph idx="1"/>
          </p:nvPr>
        </p:nvSpPr>
        <p:spPr>
          <a:xfrm>
            <a:off x="251520" y="1844824"/>
            <a:ext cx="8712968" cy="4021907"/>
          </a:xfrm>
        </p:spPr>
        <p:txBody>
          <a:bodyPr>
            <a:noAutofit/>
          </a:bodyPr>
          <a:lstStyle/>
          <a:p>
            <a:pPr marL="0" indent="0">
              <a:buNone/>
            </a:pPr>
            <a:endParaRPr lang="tr-TR" sz="1600" b="1" dirty="0">
              <a:solidFill>
                <a:srgbClr val="FFFFFF"/>
              </a:solidFill>
            </a:endParaRPr>
          </a:p>
          <a:p>
            <a:pPr marL="0" indent="0">
              <a:buNone/>
            </a:pPr>
            <a:endParaRPr lang="tr-TR" sz="1600" b="1" dirty="0">
              <a:solidFill>
                <a:srgbClr val="FFFFFF"/>
              </a:solidFill>
            </a:endParaRPr>
          </a:p>
          <a:p>
            <a:pPr marL="0" indent="0" algn="just">
              <a:buNone/>
            </a:pPr>
            <a:r>
              <a:rPr lang="tr-TR" b="1" dirty="0">
                <a:solidFill>
                  <a:srgbClr val="FFC000"/>
                </a:solidFill>
              </a:rPr>
              <a:t>Bağlantı (</a:t>
            </a:r>
            <a:r>
              <a:rPr lang="tr-TR" b="1" dirty="0" err="1">
                <a:solidFill>
                  <a:srgbClr val="FFC000"/>
                </a:solidFill>
              </a:rPr>
              <a:t>Association</a:t>
            </a:r>
            <a:r>
              <a:rPr lang="tr-TR" b="1" dirty="0">
                <a:solidFill>
                  <a:srgbClr val="FFC000"/>
                </a:solidFill>
              </a:rPr>
              <a:t>): </a:t>
            </a:r>
            <a:r>
              <a:rPr lang="tr-TR" dirty="0">
                <a:solidFill>
                  <a:srgbClr val="FFFFFF"/>
                </a:solidFill>
              </a:rPr>
              <a:t>Desteklenen olay ile firma/markanın bütünleşmesi ve bu bütünlüğün hedef kitleye yansıtılmasına karşılık gelir.</a:t>
            </a:r>
          </a:p>
          <a:p>
            <a:pPr marL="0" indent="0" algn="just">
              <a:buNone/>
            </a:pPr>
            <a:r>
              <a:rPr lang="tr-TR" dirty="0">
                <a:solidFill>
                  <a:srgbClr val="FFFFFF"/>
                </a:solidFill>
              </a:rPr>
              <a:t>Desteklenen olayın markaya uyumu ise sağladığı bütünlük, tüketicilerin mesajları algılamasını kolaylaştırır. </a:t>
            </a:r>
          </a:p>
          <a:p>
            <a:pPr marL="0" indent="0" algn="just">
              <a:buNone/>
            </a:pPr>
            <a:r>
              <a:rPr lang="tr-TR" dirty="0">
                <a:solidFill>
                  <a:srgbClr val="FFFFFF"/>
                </a:solidFill>
              </a:rPr>
              <a:t>Örneğin; Volvo’nun motor sporlarına sponsor olması.</a:t>
            </a:r>
          </a:p>
          <a:p>
            <a:pPr marL="0" indent="0">
              <a:buNone/>
            </a:pPr>
            <a:endParaRPr lang="tr-TR" sz="1300" dirty="0"/>
          </a:p>
        </p:txBody>
      </p:sp>
    </p:spTree>
    <p:extLst>
      <p:ext uri="{BB962C8B-B14F-4D97-AF65-F5344CB8AC3E}">
        <p14:creationId xmlns:p14="http://schemas.microsoft.com/office/powerpoint/2010/main" val="3309493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25343" y="328109"/>
            <a:ext cx="7765321" cy="1084668"/>
          </a:xfrm>
        </p:spPr>
        <p:txBody>
          <a:bodyPr>
            <a:normAutofit/>
          </a:bodyPr>
          <a:lstStyle/>
          <a:p>
            <a:r>
              <a:rPr lang="tr-TR" dirty="0">
                <a:solidFill>
                  <a:srgbClr val="FFC000"/>
                </a:solidFill>
              </a:rPr>
              <a:t>Sponsorluğun </a:t>
            </a:r>
            <a:r>
              <a:rPr lang="tr-TR" dirty="0" err="1">
                <a:solidFill>
                  <a:srgbClr val="FFC000"/>
                </a:solidFill>
              </a:rPr>
              <a:t>İşleyİşİ</a:t>
            </a:r>
            <a:r>
              <a:rPr lang="tr-TR" dirty="0">
                <a:solidFill>
                  <a:srgbClr val="FFC000"/>
                </a:solidFill>
              </a:rPr>
              <a:t> </a:t>
            </a:r>
            <a:br>
              <a:rPr lang="tr-TR" dirty="0">
                <a:solidFill>
                  <a:srgbClr val="FFC000"/>
                </a:solidFill>
              </a:rPr>
            </a:br>
            <a:r>
              <a:rPr lang="tr-TR" dirty="0">
                <a:solidFill>
                  <a:srgbClr val="FFC000"/>
                </a:solidFill>
              </a:rPr>
              <a:t>(</a:t>
            </a:r>
            <a:r>
              <a:rPr lang="tr-TR" dirty="0" err="1">
                <a:solidFill>
                  <a:srgbClr val="FFC000"/>
                </a:solidFill>
              </a:rPr>
              <a:t>YIlmaz</a:t>
            </a:r>
            <a:r>
              <a:rPr lang="tr-TR" dirty="0">
                <a:solidFill>
                  <a:srgbClr val="FFC000"/>
                </a:solidFill>
              </a:rPr>
              <a:t>, 2009: 221)</a:t>
            </a:r>
          </a:p>
        </p:txBody>
      </p:sp>
      <p:sp>
        <p:nvSpPr>
          <p:cNvPr id="3" name="İçerik Yer Tutucusu 2"/>
          <p:cNvSpPr>
            <a:spLocks noGrp="1"/>
          </p:cNvSpPr>
          <p:nvPr>
            <p:ph idx="1"/>
          </p:nvPr>
        </p:nvSpPr>
        <p:spPr>
          <a:xfrm>
            <a:off x="251520" y="1772816"/>
            <a:ext cx="8712968" cy="4093915"/>
          </a:xfrm>
        </p:spPr>
        <p:txBody>
          <a:bodyPr>
            <a:noAutofit/>
          </a:bodyPr>
          <a:lstStyle/>
          <a:p>
            <a:pPr marL="0" indent="0" algn="just">
              <a:buNone/>
            </a:pPr>
            <a:r>
              <a:rPr lang="tr-TR" sz="1800" b="1" dirty="0">
                <a:solidFill>
                  <a:srgbClr val="FFC000"/>
                </a:solidFill>
              </a:rPr>
              <a:t>Maruz Kalma (</a:t>
            </a:r>
            <a:r>
              <a:rPr lang="tr-TR" sz="1800" b="1" dirty="0" err="1">
                <a:solidFill>
                  <a:srgbClr val="FFC000"/>
                </a:solidFill>
              </a:rPr>
              <a:t>Exposure</a:t>
            </a:r>
            <a:r>
              <a:rPr lang="tr-TR" sz="1800" b="1" dirty="0">
                <a:solidFill>
                  <a:srgbClr val="FFC000"/>
                </a:solidFill>
              </a:rPr>
              <a:t>): </a:t>
            </a:r>
            <a:r>
              <a:rPr lang="tr-TR" sz="1800" dirty="0">
                <a:solidFill>
                  <a:srgbClr val="FFFFFF"/>
                </a:solidFill>
              </a:rPr>
              <a:t>Sponsor, sponsorluk yaptığı faaliyet/etkinlik sayesinde belli bir tanıtım yapma imkanı bulur. Sponsor firmanın logo, ürün veya mesajına çeşitli şekillerde maruz kalınır. Stadyum reklamları, forma reklamları sponsor firmanın logosu, ürünü ya da mesajı sponsorluk sırasında maruz kalınan araçlardır.</a:t>
            </a:r>
          </a:p>
          <a:p>
            <a:pPr marL="0" indent="0" algn="just">
              <a:buNone/>
            </a:pPr>
            <a:r>
              <a:rPr lang="tr-TR" sz="1800" b="1" dirty="0">
                <a:solidFill>
                  <a:srgbClr val="FFC000"/>
                </a:solidFill>
              </a:rPr>
              <a:t>İlişki (</a:t>
            </a:r>
            <a:r>
              <a:rPr lang="tr-TR" sz="1800" b="1" dirty="0" err="1">
                <a:solidFill>
                  <a:srgbClr val="FFC000"/>
                </a:solidFill>
              </a:rPr>
              <a:t>Relationship</a:t>
            </a:r>
            <a:r>
              <a:rPr lang="tr-TR" sz="1800" b="1" dirty="0">
                <a:solidFill>
                  <a:srgbClr val="FFC000"/>
                </a:solidFill>
              </a:rPr>
              <a:t>): </a:t>
            </a:r>
            <a:r>
              <a:rPr lang="tr-TR" sz="1800" dirty="0">
                <a:solidFill>
                  <a:srgbClr val="FFFFFF"/>
                </a:solidFill>
              </a:rPr>
              <a:t>Sponsorluk etkinliği, sponsorluğun hedef kitlelerle ilişki kurması için bir fırsattır. Sponsorluğa konu olan etkinliğin hedef kitlelerinin tanımlanması ve bu hedef kitlelerin bu etkinliğe karşı özel bir ilgisinin olması gerekir. Formula 1 gibi sponsorluk  yapılan bir dizi etkinliğin yüksek bir statüsü vardır. Bu gibi etkinlikler yüksek düzeydeki müşteriler için özel statülü olaylardır.</a:t>
            </a:r>
            <a:endParaRPr lang="tr-TR" sz="1800" b="1" dirty="0">
              <a:solidFill>
                <a:srgbClr val="FFFFFF"/>
              </a:solidFill>
            </a:endParaRPr>
          </a:p>
          <a:p>
            <a:pPr marL="0" indent="0" algn="just">
              <a:buNone/>
            </a:pPr>
            <a:r>
              <a:rPr lang="tr-TR" sz="1800" b="1" dirty="0">
                <a:solidFill>
                  <a:srgbClr val="FFC000"/>
                </a:solidFill>
              </a:rPr>
              <a:t>Bütünleşik İletişim (</a:t>
            </a:r>
            <a:r>
              <a:rPr lang="tr-TR" sz="1800" b="1" dirty="0" err="1">
                <a:solidFill>
                  <a:srgbClr val="FFC000"/>
                </a:solidFill>
              </a:rPr>
              <a:t>Integrated</a:t>
            </a:r>
            <a:r>
              <a:rPr lang="tr-TR" sz="1800" b="1" dirty="0">
                <a:solidFill>
                  <a:srgbClr val="FFC000"/>
                </a:solidFill>
              </a:rPr>
              <a:t> </a:t>
            </a:r>
            <a:r>
              <a:rPr lang="tr-TR" sz="1800" b="1" dirty="0" err="1">
                <a:solidFill>
                  <a:srgbClr val="FFC000"/>
                </a:solidFill>
              </a:rPr>
              <a:t>Communication</a:t>
            </a:r>
            <a:r>
              <a:rPr lang="tr-TR" sz="1800" b="1" dirty="0">
                <a:solidFill>
                  <a:srgbClr val="FFC000"/>
                </a:solidFill>
              </a:rPr>
              <a:t>): </a:t>
            </a:r>
            <a:r>
              <a:rPr lang="tr-TR" sz="1800" dirty="0">
                <a:solidFill>
                  <a:srgbClr val="FFFFFF"/>
                </a:solidFill>
              </a:rPr>
              <a:t>Son zamanlarda pazarlamanın bir elemanı ve firmalar için diğer iletişim yöntemi olarak kullanılmaya başlanmıştır. </a:t>
            </a:r>
            <a:endParaRPr lang="tr-TR" sz="1800" b="1" dirty="0">
              <a:solidFill>
                <a:srgbClr val="FFFFFF"/>
              </a:solidFill>
            </a:endParaRPr>
          </a:p>
          <a:p>
            <a:pPr marL="0" indent="0">
              <a:buNone/>
            </a:pPr>
            <a:endParaRPr lang="tr-TR" sz="1300" dirty="0"/>
          </a:p>
        </p:txBody>
      </p:sp>
    </p:spTree>
    <p:extLst>
      <p:ext uri="{BB962C8B-B14F-4D97-AF65-F5344CB8AC3E}">
        <p14:creationId xmlns:p14="http://schemas.microsoft.com/office/powerpoint/2010/main" val="3592223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4999" y="317567"/>
            <a:ext cx="7765321" cy="1326321"/>
          </a:xfrm>
        </p:spPr>
        <p:txBody>
          <a:bodyPr>
            <a:normAutofit/>
          </a:bodyPr>
          <a:lstStyle/>
          <a:p>
            <a:r>
              <a:rPr lang="tr-TR" dirty="0">
                <a:solidFill>
                  <a:srgbClr val="FFC000"/>
                </a:solidFill>
              </a:rPr>
              <a:t>Sponsorluğun </a:t>
            </a:r>
            <a:r>
              <a:rPr lang="tr-TR" dirty="0" err="1">
                <a:solidFill>
                  <a:srgbClr val="FFC000"/>
                </a:solidFill>
              </a:rPr>
              <a:t>YararlarI</a:t>
            </a:r>
            <a:r>
              <a:rPr lang="tr-TR" dirty="0">
                <a:solidFill>
                  <a:srgbClr val="FFC000"/>
                </a:solidFill>
              </a:rPr>
              <a:t> </a:t>
            </a:r>
            <a:br>
              <a:rPr lang="tr-TR" dirty="0">
                <a:solidFill>
                  <a:srgbClr val="FFC000"/>
                </a:solidFill>
              </a:rPr>
            </a:br>
            <a:r>
              <a:rPr lang="tr-TR" dirty="0">
                <a:solidFill>
                  <a:srgbClr val="FFC000"/>
                </a:solidFill>
              </a:rPr>
              <a:t>(</a:t>
            </a:r>
            <a:r>
              <a:rPr lang="tr-TR" dirty="0" err="1">
                <a:solidFill>
                  <a:srgbClr val="FFC000"/>
                </a:solidFill>
              </a:rPr>
              <a:t>YIlmaz</a:t>
            </a:r>
            <a:r>
              <a:rPr lang="tr-TR" dirty="0">
                <a:solidFill>
                  <a:srgbClr val="FFC000"/>
                </a:solidFill>
              </a:rPr>
              <a:t>, 2009: 222)</a:t>
            </a:r>
          </a:p>
        </p:txBody>
      </p:sp>
      <p:sp>
        <p:nvSpPr>
          <p:cNvPr id="3" name="İçerik Yer Tutucusu 2"/>
          <p:cNvSpPr>
            <a:spLocks noGrp="1"/>
          </p:cNvSpPr>
          <p:nvPr>
            <p:ph idx="1"/>
          </p:nvPr>
        </p:nvSpPr>
        <p:spPr>
          <a:xfrm>
            <a:off x="302840" y="2276872"/>
            <a:ext cx="8589640" cy="3600400"/>
          </a:xfrm>
        </p:spPr>
        <p:txBody>
          <a:bodyPr>
            <a:noAutofit/>
          </a:bodyPr>
          <a:lstStyle/>
          <a:p>
            <a:pPr algn="just"/>
            <a:r>
              <a:rPr lang="tr-TR" dirty="0">
                <a:solidFill>
                  <a:srgbClr val="FFC000"/>
                </a:solidFill>
              </a:rPr>
              <a:t>İmaj yaratılması; </a:t>
            </a:r>
            <a:r>
              <a:rPr lang="tr-TR" dirty="0">
                <a:solidFill>
                  <a:srgbClr val="FFFFFF"/>
                </a:solidFill>
              </a:rPr>
              <a:t>sponsor olan firmanın toplumdan aldığını topluma geri veren iyi bir kurumsal vatandaş olarak sunulması için sponsorluk kullanılır.</a:t>
            </a:r>
          </a:p>
          <a:p>
            <a:pPr algn="just"/>
            <a:r>
              <a:rPr lang="tr-TR" dirty="0">
                <a:solidFill>
                  <a:srgbClr val="FFC000"/>
                </a:solidFill>
              </a:rPr>
              <a:t>Pazarlama aracı olarak kullanılması;</a:t>
            </a:r>
            <a:r>
              <a:rPr lang="tr-TR" dirty="0">
                <a:solidFill>
                  <a:srgbClr val="FFFFFF"/>
                </a:solidFill>
              </a:rPr>
              <a:t> firmalar pazarlama iletişimi aracı olarak sponsorluğu kullanır. Hem tüketiciler hem de diğer stratejik ortakları etkilemek için  düzenlenen pazarlama etkinlikleri ile ilişkilendirilebilir.</a:t>
            </a:r>
          </a:p>
        </p:txBody>
      </p:sp>
    </p:spTree>
    <p:extLst>
      <p:ext uri="{BB962C8B-B14F-4D97-AF65-F5344CB8AC3E}">
        <p14:creationId xmlns:p14="http://schemas.microsoft.com/office/powerpoint/2010/main" val="1397964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4999" y="317567"/>
            <a:ext cx="7765321" cy="1326321"/>
          </a:xfrm>
        </p:spPr>
        <p:txBody>
          <a:bodyPr>
            <a:normAutofit/>
          </a:bodyPr>
          <a:lstStyle/>
          <a:p>
            <a:r>
              <a:rPr lang="tr-TR" dirty="0">
                <a:solidFill>
                  <a:srgbClr val="FFC000"/>
                </a:solidFill>
              </a:rPr>
              <a:t>Sponsorluğun </a:t>
            </a:r>
            <a:r>
              <a:rPr lang="tr-TR" dirty="0" err="1">
                <a:solidFill>
                  <a:srgbClr val="FFC000"/>
                </a:solidFill>
              </a:rPr>
              <a:t>YararlarI</a:t>
            </a:r>
            <a:r>
              <a:rPr lang="tr-TR" dirty="0">
                <a:solidFill>
                  <a:srgbClr val="FFC000"/>
                </a:solidFill>
              </a:rPr>
              <a:t> </a:t>
            </a:r>
            <a:br>
              <a:rPr lang="tr-TR" dirty="0">
                <a:solidFill>
                  <a:srgbClr val="FFC000"/>
                </a:solidFill>
              </a:rPr>
            </a:br>
            <a:r>
              <a:rPr lang="tr-TR" dirty="0">
                <a:solidFill>
                  <a:srgbClr val="FFC000"/>
                </a:solidFill>
              </a:rPr>
              <a:t>(</a:t>
            </a:r>
            <a:r>
              <a:rPr lang="tr-TR" dirty="0" err="1">
                <a:solidFill>
                  <a:srgbClr val="FFC000"/>
                </a:solidFill>
              </a:rPr>
              <a:t>YIlmaz</a:t>
            </a:r>
            <a:r>
              <a:rPr lang="tr-TR" dirty="0">
                <a:solidFill>
                  <a:srgbClr val="FFC000"/>
                </a:solidFill>
              </a:rPr>
              <a:t>, 2009: 222)</a:t>
            </a:r>
          </a:p>
        </p:txBody>
      </p:sp>
      <p:sp>
        <p:nvSpPr>
          <p:cNvPr id="3" name="İçerik Yer Tutucusu 2"/>
          <p:cNvSpPr>
            <a:spLocks noGrp="1"/>
          </p:cNvSpPr>
          <p:nvPr>
            <p:ph idx="1"/>
          </p:nvPr>
        </p:nvSpPr>
        <p:spPr>
          <a:xfrm>
            <a:off x="302840" y="1772816"/>
            <a:ext cx="8589640" cy="4104456"/>
          </a:xfrm>
        </p:spPr>
        <p:txBody>
          <a:bodyPr>
            <a:noAutofit/>
          </a:bodyPr>
          <a:lstStyle/>
          <a:p>
            <a:pPr algn="just"/>
            <a:r>
              <a:rPr lang="tr-TR" dirty="0">
                <a:solidFill>
                  <a:srgbClr val="FFC000"/>
                </a:solidFill>
              </a:rPr>
              <a:t>Misafirperverlik fırsatları yaratması; </a:t>
            </a:r>
            <a:r>
              <a:rPr lang="tr-TR" dirty="0">
                <a:solidFill>
                  <a:srgbClr val="FFFFFF"/>
                </a:solidFill>
              </a:rPr>
              <a:t>sponsorluğun tüketicileri etkilemesinin yanı sıra çoğu firma mevcut ya da potansiyel ortaklarını, tedarikçilerini veya dağıtımcılarla iyi ilişkiler kurmak ister. </a:t>
            </a:r>
          </a:p>
          <a:p>
            <a:pPr algn="just"/>
            <a:r>
              <a:rPr lang="tr-TR" dirty="0">
                <a:solidFill>
                  <a:srgbClr val="FFFFFF"/>
                </a:solidFill>
              </a:rPr>
              <a:t>Bu ticari ilişkileri geliştirmenin bir yolu da misafirperverlik fırsatlarıyla sponsorluğu birbirine bağlamaktır. </a:t>
            </a:r>
          </a:p>
          <a:p>
            <a:pPr algn="just"/>
            <a:r>
              <a:rPr lang="tr-TR" dirty="0">
                <a:solidFill>
                  <a:srgbClr val="FFFFFF"/>
                </a:solidFill>
              </a:rPr>
              <a:t>Canon firması 3 yıl boyunca 92 takımın yer aldığı futbol ligi sponsorluğu sırasında müşterilerine bedava bilet vererek 9 ay süresince her hafta müşterilerini yerel bir maç seyreder gibi bu maçları seyretmeleri için davet etmiş ve maçın oynandığı stadyumda da Canon ürünlerinin gösterilerini, reklamlarını yapmıştır.</a:t>
            </a:r>
          </a:p>
        </p:txBody>
      </p:sp>
    </p:spTree>
    <p:extLst>
      <p:ext uri="{BB962C8B-B14F-4D97-AF65-F5344CB8AC3E}">
        <p14:creationId xmlns:p14="http://schemas.microsoft.com/office/powerpoint/2010/main" val="373548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332657"/>
            <a:ext cx="7765321" cy="1008112"/>
          </a:xfrm>
        </p:spPr>
        <p:txBody>
          <a:bodyPr/>
          <a:lstStyle/>
          <a:p>
            <a:r>
              <a:rPr lang="tr-TR" dirty="0">
                <a:solidFill>
                  <a:srgbClr val="FFC000"/>
                </a:solidFill>
              </a:rPr>
              <a:t>Sponsor Nedir?</a:t>
            </a:r>
          </a:p>
        </p:txBody>
      </p:sp>
      <p:sp>
        <p:nvSpPr>
          <p:cNvPr id="3" name="İçerik Yer Tutucusu 2"/>
          <p:cNvSpPr>
            <a:spLocks noGrp="1"/>
          </p:cNvSpPr>
          <p:nvPr>
            <p:ph idx="1"/>
          </p:nvPr>
        </p:nvSpPr>
        <p:spPr>
          <a:xfrm>
            <a:off x="685346" y="2132856"/>
            <a:ext cx="7765321" cy="3658344"/>
          </a:xfrm>
        </p:spPr>
        <p:txBody>
          <a:bodyPr>
            <a:noAutofit/>
          </a:bodyPr>
          <a:lstStyle/>
          <a:p>
            <a:pPr marL="0" indent="0" algn="just">
              <a:buNone/>
            </a:pPr>
            <a:r>
              <a:rPr lang="tr-TR" dirty="0">
                <a:solidFill>
                  <a:srgbClr val="F8F8F8"/>
                </a:solidFill>
              </a:rPr>
              <a:t>Ticari bir amaç olmadan bir karşılık beklemeden sadece hayırseverlik amacıyla yapılmış olan para, ekipman, personel, bilgi (</a:t>
            </a:r>
            <a:r>
              <a:rPr lang="tr-TR" dirty="0" err="1">
                <a:solidFill>
                  <a:srgbClr val="F8F8F8"/>
                </a:solidFill>
              </a:rPr>
              <a:t>know</a:t>
            </a:r>
            <a:r>
              <a:rPr lang="tr-TR" dirty="0">
                <a:solidFill>
                  <a:srgbClr val="F8F8F8"/>
                </a:solidFill>
              </a:rPr>
              <a:t>-how) yardımların spor alanında, kültürel ve sosyal alanlarda ihtiyaç duyulan kişilere ya da organizasyonlara yapılması çoğu zaman sponsorluk olarak adlandırılmaktadır (Okay, 1998: 20). </a:t>
            </a:r>
          </a:p>
        </p:txBody>
      </p:sp>
    </p:spTree>
    <p:extLst>
      <p:ext uri="{BB962C8B-B14F-4D97-AF65-F5344CB8AC3E}">
        <p14:creationId xmlns:p14="http://schemas.microsoft.com/office/powerpoint/2010/main" val="3647813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4999" y="317567"/>
            <a:ext cx="7765321" cy="1326321"/>
          </a:xfrm>
        </p:spPr>
        <p:txBody>
          <a:bodyPr>
            <a:normAutofit/>
          </a:bodyPr>
          <a:lstStyle/>
          <a:p>
            <a:r>
              <a:rPr lang="tr-TR" dirty="0">
                <a:solidFill>
                  <a:srgbClr val="FFC000"/>
                </a:solidFill>
              </a:rPr>
              <a:t>Sponsorluğun </a:t>
            </a:r>
            <a:r>
              <a:rPr lang="tr-TR" dirty="0" err="1">
                <a:solidFill>
                  <a:srgbClr val="FFC000"/>
                </a:solidFill>
              </a:rPr>
              <a:t>YararlarI</a:t>
            </a:r>
            <a:r>
              <a:rPr lang="tr-TR" dirty="0">
                <a:solidFill>
                  <a:srgbClr val="FFC000"/>
                </a:solidFill>
              </a:rPr>
              <a:t> </a:t>
            </a:r>
            <a:br>
              <a:rPr lang="tr-TR" dirty="0">
                <a:solidFill>
                  <a:srgbClr val="FFC000"/>
                </a:solidFill>
              </a:rPr>
            </a:br>
            <a:r>
              <a:rPr lang="tr-TR" dirty="0">
                <a:solidFill>
                  <a:srgbClr val="FFC000"/>
                </a:solidFill>
              </a:rPr>
              <a:t>(</a:t>
            </a:r>
            <a:r>
              <a:rPr lang="tr-TR" dirty="0" err="1">
                <a:solidFill>
                  <a:srgbClr val="FFC000"/>
                </a:solidFill>
              </a:rPr>
              <a:t>YIlmaz</a:t>
            </a:r>
            <a:r>
              <a:rPr lang="tr-TR" dirty="0">
                <a:solidFill>
                  <a:srgbClr val="FFC000"/>
                </a:solidFill>
              </a:rPr>
              <a:t>, 2009: 222)</a:t>
            </a:r>
          </a:p>
        </p:txBody>
      </p:sp>
      <p:sp>
        <p:nvSpPr>
          <p:cNvPr id="3" name="İçerik Yer Tutucusu 2"/>
          <p:cNvSpPr>
            <a:spLocks noGrp="1"/>
          </p:cNvSpPr>
          <p:nvPr>
            <p:ph idx="1"/>
          </p:nvPr>
        </p:nvSpPr>
        <p:spPr>
          <a:xfrm>
            <a:off x="302840" y="2276872"/>
            <a:ext cx="8589640" cy="3600400"/>
          </a:xfrm>
        </p:spPr>
        <p:txBody>
          <a:bodyPr>
            <a:noAutofit/>
          </a:bodyPr>
          <a:lstStyle/>
          <a:p>
            <a:pPr algn="just"/>
            <a:r>
              <a:rPr lang="tr-TR" dirty="0">
                <a:solidFill>
                  <a:srgbClr val="FFC000"/>
                </a:solidFill>
              </a:rPr>
              <a:t>Medyada yer alabilmesi; </a:t>
            </a:r>
            <a:r>
              <a:rPr lang="tr-TR" dirty="0">
                <a:solidFill>
                  <a:srgbClr val="FFFFFF"/>
                </a:solidFill>
              </a:rPr>
              <a:t>sponsorluk ücreti alan bazı olayların görünürlüğü yüksektir ve sponsorlar bu tür etkinlikleri takip ederek medyanın dikkatinden yararlanırlar. </a:t>
            </a:r>
          </a:p>
          <a:p>
            <a:pPr algn="just"/>
            <a:r>
              <a:rPr lang="tr-TR" dirty="0">
                <a:solidFill>
                  <a:srgbClr val="FFFFFF"/>
                </a:solidFill>
              </a:rPr>
              <a:t>Televizyonda reklamı yapılamayan alkollü içecekler ve sigara gibi ürünlerin sponsorluk aracılığıyla medya gündeminde yer alması söz konusudur. </a:t>
            </a:r>
          </a:p>
        </p:txBody>
      </p:sp>
    </p:spTree>
    <p:extLst>
      <p:ext uri="{BB962C8B-B14F-4D97-AF65-F5344CB8AC3E}">
        <p14:creationId xmlns:p14="http://schemas.microsoft.com/office/powerpoint/2010/main" val="3471341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Sponsorluğun </a:t>
            </a:r>
            <a:r>
              <a:rPr lang="tr-TR" dirty="0" err="1">
                <a:solidFill>
                  <a:srgbClr val="FFC000"/>
                </a:solidFill>
              </a:rPr>
              <a:t>Rİsklerİ</a:t>
            </a:r>
            <a:r>
              <a:rPr lang="tr-TR" dirty="0">
                <a:solidFill>
                  <a:srgbClr val="FFC000"/>
                </a:solidFill>
              </a:rPr>
              <a:t> </a:t>
            </a:r>
            <a:br>
              <a:rPr lang="tr-TR" dirty="0">
                <a:solidFill>
                  <a:srgbClr val="FFC000"/>
                </a:solidFill>
              </a:rPr>
            </a:br>
            <a:r>
              <a:rPr lang="tr-TR" dirty="0">
                <a:solidFill>
                  <a:srgbClr val="FFC000"/>
                </a:solidFill>
              </a:rPr>
              <a:t>(Yılmaz, 2009: 222-223)</a:t>
            </a:r>
          </a:p>
        </p:txBody>
      </p:sp>
      <p:sp>
        <p:nvSpPr>
          <p:cNvPr id="3" name="İçerik Yer Tutucusu 2"/>
          <p:cNvSpPr>
            <a:spLocks noGrp="1"/>
          </p:cNvSpPr>
          <p:nvPr>
            <p:ph idx="1"/>
          </p:nvPr>
        </p:nvSpPr>
        <p:spPr>
          <a:xfrm>
            <a:off x="685346" y="2096063"/>
            <a:ext cx="7765322" cy="4152335"/>
          </a:xfrm>
        </p:spPr>
        <p:txBody>
          <a:bodyPr>
            <a:normAutofit/>
          </a:bodyPr>
          <a:lstStyle/>
          <a:p>
            <a:pPr algn="just"/>
            <a:r>
              <a:rPr lang="tr-TR" dirty="0">
                <a:solidFill>
                  <a:srgbClr val="FFC000"/>
                </a:solidFill>
              </a:rPr>
              <a:t>Olumsuz çağrışım; </a:t>
            </a:r>
            <a:r>
              <a:rPr lang="tr-TR" dirty="0">
                <a:solidFill>
                  <a:srgbClr val="FFFFFF"/>
                </a:solidFill>
              </a:rPr>
              <a:t>bazı durumlarda sponsor olunan olayın imajı firma üzerinde olumsuz bir etkiye sahip olabilir. </a:t>
            </a:r>
          </a:p>
          <a:p>
            <a:pPr algn="just"/>
            <a:r>
              <a:rPr lang="tr-TR" dirty="0">
                <a:solidFill>
                  <a:srgbClr val="FFFFFF"/>
                </a:solidFill>
              </a:rPr>
              <a:t>Örneğin; sponsor olunan spor takımının iyi bir performans sergileyememesi gibi. </a:t>
            </a:r>
          </a:p>
          <a:p>
            <a:pPr algn="just"/>
            <a:r>
              <a:rPr lang="tr-TR" dirty="0">
                <a:solidFill>
                  <a:srgbClr val="FFC000"/>
                </a:solidFill>
              </a:rPr>
              <a:t>Sponsorluk kirliliği; </a:t>
            </a:r>
            <a:r>
              <a:rPr lang="tr-TR" dirty="0">
                <a:solidFill>
                  <a:srgbClr val="FFFFFF"/>
                </a:solidFill>
              </a:rPr>
              <a:t>etkinliklerin fazla sponsora sahip olma olasılığı vardır. </a:t>
            </a:r>
          </a:p>
          <a:p>
            <a:pPr algn="just"/>
            <a:r>
              <a:rPr lang="tr-TR" dirty="0">
                <a:solidFill>
                  <a:srgbClr val="FFFFFF"/>
                </a:solidFill>
              </a:rPr>
              <a:t>Örneğin Formula 1 araçlarının birçok sponsorun adını taşıması ve bir tür sponsorluk kirliliği ortaya çıkarır. Böyle durumlarda bazı firmalar sponsorluktan kaçınırlar.</a:t>
            </a:r>
          </a:p>
        </p:txBody>
      </p:sp>
    </p:spTree>
    <p:extLst>
      <p:ext uri="{BB962C8B-B14F-4D97-AF65-F5344CB8AC3E}">
        <p14:creationId xmlns:p14="http://schemas.microsoft.com/office/powerpoint/2010/main" val="3289421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Sponsorluğun </a:t>
            </a:r>
            <a:r>
              <a:rPr lang="tr-TR" dirty="0" err="1">
                <a:solidFill>
                  <a:srgbClr val="FFC000"/>
                </a:solidFill>
              </a:rPr>
              <a:t>Rİsklerİ</a:t>
            </a:r>
            <a:r>
              <a:rPr lang="tr-TR" dirty="0">
                <a:solidFill>
                  <a:srgbClr val="FFC000"/>
                </a:solidFill>
              </a:rPr>
              <a:t> </a:t>
            </a:r>
            <a:br>
              <a:rPr lang="tr-TR" dirty="0">
                <a:solidFill>
                  <a:srgbClr val="FFC000"/>
                </a:solidFill>
              </a:rPr>
            </a:br>
            <a:r>
              <a:rPr lang="tr-TR" dirty="0">
                <a:solidFill>
                  <a:srgbClr val="FFC000"/>
                </a:solidFill>
              </a:rPr>
              <a:t>(Yılmaz, 2009: 222-223)</a:t>
            </a:r>
          </a:p>
        </p:txBody>
      </p:sp>
      <p:sp>
        <p:nvSpPr>
          <p:cNvPr id="3" name="İçerik Yer Tutucusu 2"/>
          <p:cNvSpPr>
            <a:spLocks noGrp="1"/>
          </p:cNvSpPr>
          <p:nvPr>
            <p:ph idx="1"/>
          </p:nvPr>
        </p:nvSpPr>
        <p:spPr>
          <a:xfrm>
            <a:off x="685346" y="2096063"/>
            <a:ext cx="7765322" cy="4152335"/>
          </a:xfrm>
        </p:spPr>
        <p:txBody>
          <a:bodyPr>
            <a:normAutofit lnSpcReduction="10000"/>
          </a:bodyPr>
          <a:lstStyle/>
          <a:p>
            <a:pPr algn="just"/>
            <a:r>
              <a:rPr lang="tr-TR" dirty="0">
                <a:solidFill>
                  <a:srgbClr val="FFC000"/>
                </a:solidFill>
              </a:rPr>
              <a:t>Değerlendirme sorunları; </a:t>
            </a:r>
            <a:r>
              <a:rPr lang="tr-TR" dirty="0">
                <a:solidFill>
                  <a:srgbClr val="FFFFFF"/>
                </a:solidFill>
              </a:rPr>
              <a:t>diğer bir risk ise sponsorluğun değerlendirilmesinin zorluğudur. </a:t>
            </a:r>
          </a:p>
          <a:p>
            <a:pPr algn="just"/>
            <a:r>
              <a:rPr lang="tr-TR" dirty="0">
                <a:solidFill>
                  <a:srgbClr val="FFFFFF"/>
                </a:solidFill>
              </a:rPr>
              <a:t>Sponsor olunan olaydan etkilenip etkilenilmediğini ortaya çıkarmaya çalışan tüketici araştırmaları, medyada maruz kalınan mesajların değerlendirilmesi gibi çeşitli teknikler kullanılarak sponsorluk değerlendirilmesi yapılabilmektedir.</a:t>
            </a:r>
          </a:p>
          <a:p>
            <a:pPr algn="just"/>
            <a:r>
              <a:rPr lang="tr-TR" dirty="0">
                <a:solidFill>
                  <a:srgbClr val="FFFFFF"/>
                </a:solidFill>
              </a:rPr>
              <a:t>Ancak zaman zaman bu yöntemler bile, geçmişte yapılmış kampanyaların etkileri, diğer pazarlama iletişimi araçlarının kullanımı, kontrol edilemeyen çevresel faktörler sebebiyle değerlendirme için geçerli bir formun oluşturulamamasına yol açabilmektedir.</a:t>
            </a:r>
          </a:p>
        </p:txBody>
      </p:sp>
    </p:spTree>
    <p:extLst>
      <p:ext uri="{BB962C8B-B14F-4D97-AF65-F5344CB8AC3E}">
        <p14:creationId xmlns:p14="http://schemas.microsoft.com/office/powerpoint/2010/main" val="1606729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Sponsorluğun </a:t>
            </a:r>
            <a:r>
              <a:rPr lang="tr-TR" dirty="0" err="1">
                <a:solidFill>
                  <a:srgbClr val="FFC000"/>
                </a:solidFill>
              </a:rPr>
              <a:t>Üstünlüklerİ</a:t>
            </a:r>
            <a:r>
              <a:rPr lang="tr-TR" dirty="0">
                <a:solidFill>
                  <a:srgbClr val="FFC000"/>
                </a:solidFill>
              </a:rPr>
              <a:t> </a:t>
            </a:r>
            <a:br>
              <a:rPr lang="tr-TR" dirty="0">
                <a:solidFill>
                  <a:srgbClr val="FFC000"/>
                </a:solidFill>
              </a:rPr>
            </a:br>
            <a:r>
              <a:rPr lang="tr-TR" dirty="0">
                <a:solidFill>
                  <a:srgbClr val="FFC000"/>
                </a:solidFill>
              </a:rPr>
              <a:t>(Özmen, 2012: 164)</a:t>
            </a:r>
          </a:p>
        </p:txBody>
      </p:sp>
      <p:sp>
        <p:nvSpPr>
          <p:cNvPr id="3" name="İçerik Yer Tutucusu 2"/>
          <p:cNvSpPr>
            <a:spLocks noGrp="1"/>
          </p:cNvSpPr>
          <p:nvPr>
            <p:ph idx="1"/>
          </p:nvPr>
        </p:nvSpPr>
        <p:spPr/>
        <p:txBody>
          <a:bodyPr>
            <a:noAutofit/>
          </a:bodyPr>
          <a:lstStyle/>
          <a:p>
            <a:pPr algn="just"/>
            <a:r>
              <a:rPr lang="tr-TR" dirty="0">
                <a:solidFill>
                  <a:srgbClr val="FFFFFF"/>
                </a:solidFill>
              </a:rPr>
              <a:t>Çeşitli medyada sponsorluk etkinliğinin yer alabilmesi olanağı vardır.</a:t>
            </a:r>
          </a:p>
          <a:p>
            <a:pPr algn="just"/>
            <a:r>
              <a:rPr lang="tr-TR" dirty="0">
                <a:solidFill>
                  <a:srgbClr val="FFFFFF"/>
                </a:solidFill>
              </a:rPr>
              <a:t>Sponsorluk, diğer reklam etkinliklerine de farkındalığı arttırır.</a:t>
            </a:r>
          </a:p>
          <a:p>
            <a:pPr algn="just"/>
            <a:r>
              <a:rPr lang="tr-TR" dirty="0">
                <a:solidFill>
                  <a:srgbClr val="FFFFFF"/>
                </a:solidFill>
              </a:rPr>
              <a:t>Tüketiciler arasında marka için bir tercih yaratır.</a:t>
            </a:r>
          </a:p>
          <a:p>
            <a:pPr algn="just"/>
            <a:r>
              <a:rPr lang="tr-TR" dirty="0">
                <a:solidFill>
                  <a:srgbClr val="FFFFFF"/>
                </a:solidFill>
              </a:rPr>
              <a:t>Bu girişim işletme için bir övünç duygusu oluşturur.</a:t>
            </a:r>
          </a:p>
          <a:p>
            <a:pPr algn="just"/>
            <a:r>
              <a:rPr lang="tr-TR" dirty="0">
                <a:solidFill>
                  <a:srgbClr val="FFFFFF"/>
                </a:solidFill>
              </a:rPr>
              <a:t>Rekabet üstünlüğü sağlar.</a:t>
            </a:r>
          </a:p>
          <a:p>
            <a:pPr algn="just"/>
            <a:r>
              <a:rPr lang="tr-TR" dirty="0">
                <a:solidFill>
                  <a:srgbClr val="FFFFFF"/>
                </a:solidFill>
              </a:rPr>
              <a:t>Destekleyen ile desteklenen arasında bağ kurularak olumlu bir çağrışım oluşturulur.</a:t>
            </a:r>
          </a:p>
          <a:p>
            <a:pPr algn="just"/>
            <a:r>
              <a:rPr lang="tr-TR" dirty="0">
                <a:solidFill>
                  <a:srgbClr val="FFFFFF"/>
                </a:solidFill>
              </a:rPr>
              <a:t>Belirgin bir ticari görünümü yoktur.</a:t>
            </a:r>
          </a:p>
        </p:txBody>
      </p:sp>
    </p:spTree>
    <p:extLst>
      <p:ext uri="{BB962C8B-B14F-4D97-AF65-F5344CB8AC3E}">
        <p14:creationId xmlns:p14="http://schemas.microsoft.com/office/powerpoint/2010/main" val="2989566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Sponsorluğun </a:t>
            </a:r>
            <a:r>
              <a:rPr lang="tr-TR" dirty="0" err="1">
                <a:solidFill>
                  <a:srgbClr val="FFC000"/>
                </a:solidFill>
              </a:rPr>
              <a:t>ZayIflIklarI</a:t>
            </a:r>
            <a:r>
              <a:rPr lang="tr-TR" dirty="0">
                <a:solidFill>
                  <a:srgbClr val="FFC000"/>
                </a:solidFill>
              </a:rPr>
              <a:t> </a:t>
            </a:r>
            <a:br>
              <a:rPr lang="tr-TR" dirty="0">
                <a:solidFill>
                  <a:srgbClr val="FFC000"/>
                </a:solidFill>
              </a:rPr>
            </a:br>
            <a:r>
              <a:rPr lang="tr-TR" dirty="0">
                <a:solidFill>
                  <a:srgbClr val="FFC000"/>
                </a:solidFill>
              </a:rPr>
              <a:t>(Özmen, 2012: 164)</a:t>
            </a:r>
          </a:p>
        </p:txBody>
      </p:sp>
      <p:sp>
        <p:nvSpPr>
          <p:cNvPr id="3" name="İçerik Yer Tutucusu 2"/>
          <p:cNvSpPr>
            <a:spLocks noGrp="1"/>
          </p:cNvSpPr>
          <p:nvPr>
            <p:ph idx="1"/>
          </p:nvPr>
        </p:nvSpPr>
        <p:spPr>
          <a:xfrm>
            <a:off x="685346" y="2492896"/>
            <a:ext cx="7765322" cy="3298304"/>
          </a:xfrm>
        </p:spPr>
        <p:txBody>
          <a:bodyPr/>
          <a:lstStyle/>
          <a:p>
            <a:pPr algn="just"/>
            <a:r>
              <a:rPr lang="tr-TR" dirty="0">
                <a:solidFill>
                  <a:srgbClr val="FFFFFF"/>
                </a:solidFill>
              </a:rPr>
              <a:t> Zaman alıcıdır.</a:t>
            </a:r>
          </a:p>
          <a:p>
            <a:pPr algn="just"/>
            <a:r>
              <a:rPr lang="tr-TR" dirty="0">
                <a:solidFill>
                  <a:srgbClr val="FFFFFF"/>
                </a:solidFill>
              </a:rPr>
              <a:t>Hazırlık ve planlama gerektirir.</a:t>
            </a:r>
          </a:p>
          <a:p>
            <a:pPr algn="just"/>
            <a:r>
              <a:rPr lang="tr-TR" dirty="0">
                <a:solidFill>
                  <a:srgbClr val="FFFFFF"/>
                </a:solidFill>
              </a:rPr>
              <a:t>Yoğun personel kaynağı gerektirir.</a:t>
            </a:r>
          </a:p>
          <a:p>
            <a:pPr algn="just"/>
            <a:r>
              <a:rPr lang="tr-TR" dirty="0">
                <a:solidFill>
                  <a:srgbClr val="FFFFFF"/>
                </a:solidFill>
              </a:rPr>
              <a:t>Çaba ve bilgi gerektirir.</a:t>
            </a:r>
          </a:p>
          <a:p>
            <a:pPr algn="just"/>
            <a:r>
              <a:rPr lang="tr-TR" dirty="0">
                <a:solidFill>
                  <a:srgbClr val="FFFFFF"/>
                </a:solidFill>
              </a:rPr>
              <a:t>Mesaj taşıma rolü zayıf kalabilir.</a:t>
            </a:r>
          </a:p>
        </p:txBody>
      </p:sp>
    </p:spTree>
    <p:extLst>
      <p:ext uri="{BB962C8B-B14F-4D97-AF65-F5344CB8AC3E}">
        <p14:creationId xmlns:p14="http://schemas.microsoft.com/office/powerpoint/2010/main" val="4063856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433" y="137445"/>
            <a:ext cx="8207133" cy="1326321"/>
          </a:xfrm>
        </p:spPr>
        <p:txBody>
          <a:bodyPr/>
          <a:lstStyle/>
          <a:p>
            <a:r>
              <a:rPr lang="tr-TR" dirty="0">
                <a:solidFill>
                  <a:srgbClr val="FFC000"/>
                </a:solidFill>
              </a:rPr>
              <a:t>Örnek Olay (Yılmaz, 2009: 212)</a:t>
            </a:r>
          </a:p>
        </p:txBody>
      </p:sp>
      <p:sp>
        <p:nvSpPr>
          <p:cNvPr id="3" name="İçerik Yer Tutucusu 2"/>
          <p:cNvSpPr>
            <a:spLocks noGrp="1"/>
          </p:cNvSpPr>
          <p:nvPr>
            <p:ph idx="1"/>
          </p:nvPr>
        </p:nvSpPr>
        <p:spPr>
          <a:xfrm>
            <a:off x="689338" y="1463766"/>
            <a:ext cx="7765322" cy="3284106"/>
          </a:xfrm>
        </p:spPr>
        <p:txBody>
          <a:bodyPr>
            <a:noAutofit/>
          </a:bodyPr>
          <a:lstStyle/>
          <a:p>
            <a:pPr marL="0" indent="0" algn="just">
              <a:buNone/>
            </a:pPr>
            <a:r>
              <a:rPr lang="tr-TR" b="1" dirty="0">
                <a:solidFill>
                  <a:srgbClr val="FFC000"/>
                </a:solidFill>
              </a:rPr>
              <a:t>Nivea Plaj Voleybolu 2003 Takım Sponsorluğu</a:t>
            </a:r>
          </a:p>
          <a:p>
            <a:pPr marL="0" indent="0" algn="just">
              <a:buNone/>
            </a:pPr>
            <a:r>
              <a:rPr lang="tr-TR" dirty="0">
                <a:solidFill>
                  <a:srgbClr val="FFC000"/>
                </a:solidFill>
              </a:rPr>
              <a:t>Proje: </a:t>
            </a:r>
            <a:r>
              <a:rPr lang="tr-TR" dirty="0">
                <a:solidFill>
                  <a:srgbClr val="FFFFFF"/>
                </a:solidFill>
              </a:rPr>
              <a:t>Günümüzde Türkiye’de organize edilen plaj voleybolu turnuvalarına sponsorlar tarafından destek verilmektedir. </a:t>
            </a:r>
          </a:p>
          <a:p>
            <a:pPr marL="0" indent="0" algn="just">
              <a:buNone/>
            </a:pPr>
            <a:r>
              <a:rPr lang="tr-TR" dirty="0">
                <a:solidFill>
                  <a:srgbClr val="FFFFFF"/>
                </a:solidFill>
              </a:rPr>
              <a:t>Bütçesi bu tür turnuvalara yeten firmalar sponsorluk yapmışlar, bütçesi yeterli olmayan veya o yıl bütçesinde böyle bir organizasyona pay ayırmamış olan firmalar, böyle bir endüstrinin içine girememişlerdir. </a:t>
            </a:r>
          </a:p>
          <a:p>
            <a:pPr marL="0" indent="0" algn="just">
              <a:buNone/>
            </a:pPr>
            <a:r>
              <a:rPr lang="tr-TR" dirty="0">
                <a:solidFill>
                  <a:srgbClr val="FFFFFF"/>
                </a:solidFill>
              </a:rPr>
              <a:t>İçinde bulunduğumuz yıl, organizasyon dışında kalan firmalara yeni bir imkan sunmayı hedefledik. </a:t>
            </a:r>
          </a:p>
          <a:p>
            <a:pPr marL="0" indent="0" algn="just">
              <a:buNone/>
            </a:pPr>
            <a:r>
              <a:rPr lang="tr-TR" dirty="0">
                <a:solidFill>
                  <a:srgbClr val="FFFFFF"/>
                </a:solidFill>
              </a:rPr>
              <a:t>Bütün dünyada uygulanan ancak ülkemizde çok az örneği olan takım sponsorluğunu daha aktif hale getirmeyi amaçlıyoruz.</a:t>
            </a:r>
          </a:p>
        </p:txBody>
      </p:sp>
    </p:spTree>
    <p:extLst>
      <p:ext uri="{BB962C8B-B14F-4D97-AF65-F5344CB8AC3E}">
        <p14:creationId xmlns:p14="http://schemas.microsoft.com/office/powerpoint/2010/main" val="3268278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433" y="137445"/>
            <a:ext cx="8207133" cy="1326321"/>
          </a:xfrm>
        </p:spPr>
        <p:txBody>
          <a:bodyPr/>
          <a:lstStyle/>
          <a:p>
            <a:r>
              <a:rPr lang="tr-TR" dirty="0">
                <a:solidFill>
                  <a:srgbClr val="FFC000"/>
                </a:solidFill>
              </a:rPr>
              <a:t>Örnek Olay (Yılmaz, 2009: 212)</a:t>
            </a:r>
          </a:p>
        </p:txBody>
      </p:sp>
      <p:sp>
        <p:nvSpPr>
          <p:cNvPr id="3" name="İçerik Yer Tutucusu 2"/>
          <p:cNvSpPr>
            <a:spLocks noGrp="1"/>
          </p:cNvSpPr>
          <p:nvPr>
            <p:ph idx="1"/>
          </p:nvPr>
        </p:nvSpPr>
        <p:spPr>
          <a:xfrm>
            <a:off x="689338" y="1628800"/>
            <a:ext cx="7765322" cy="3528392"/>
          </a:xfrm>
        </p:spPr>
        <p:txBody>
          <a:bodyPr>
            <a:noAutofit/>
          </a:bodyPr>
          <a:lstStyle/>
          <a:p>
            <a:pPr marL="0" indent="0" algn="just">
              <a:buNone/>
            </a:pPr>
            <a:r>
              <a:rPr lang="tr-TR" dirty="0">
                <a:solidFill>
                  <a:srgbClr val="FFC000"/>
                </a:solidFill>
              </a:rPr>
              <a:t>Uygulama: </a:t>
            </a:r>
            <a:r>
              <a:rPr lang="tr-TR" dirty="0">
                <a:solidFill>
                  <a:srgbClr val="FFFFFF"/>
                </a:solidFill>
              </a:rPr>
              <a:t>Plaj voleybolunda takımları ikişer kişiden oluşur. </a:t>
            </a:r>
          </a:p>
          <a:p>
            <a:pPr marL="0" indent="0" algn="just">
              <a:buNone/>
            </a:pPr>
            <a:r>
              <a:rPr lang="tr-TR" dirty="0">
                <a:solidFill>
                  <a:srgbClr val="FFFFFF"/>
                </a:solidFill>
              </a:rPr>
              <a:t>Takımlar turnuvalara bireysel olarak katılır. Bu turnuvalara katılırken katılım payı, konaklama, ulaşım, yemek gibi masraflarını kendileri karşılar. </a:t>
            </a:r>
          </a:p>
          <a:p>
            <a:pPr marL="0" indent="0" algn="just">
              <a:buNone/>
            </a:pPr>
            <a:r>
              <a:rPr lang="tr-TR" dirty="0">
                <a:solidFill>
                  <a:srgbClr val="FFFFFF"/>
                </a:solidFill>
              </a:rPr>
              <a:t>Katıldıkları turnuvalarda aldıkları derecelere göre para ödülü kazanır. </a:t>
            </a:r>
          </a:p>
          <a:p>
            <a:pPr marL="0" indent="0" algn="just">
              <a:buNone/>
            </a:pPr>
            <a:r>
              <a:rPr lang="tr-TR" dirty="0">
                <a:solidFill>
                  <a:srgbClr val="FFFFFF"/>
                </a:solidFill>
              </a:rPr>
              <a:t>Masraflarını karşıladıktan sonra geri kalan bakiye de kendilerine kalır. </a:t>
            </a:r>
          </a:p>
        </p:txBody>
      </p:sp>
    </p:spTree>
    <p:extLst>
      <p:ext uri="{BB962C8B-B14F-4D97-AF65-F5344CB8AC3E}">
        <p14:creationId xmlns:p14="http://schemas.microsoft.com/office/powerpoint/2010/main" val="1985897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433" y="137445"/>
            <a:ext cx="8207133" cy="1326321"/>
          </a:xfrm>
        </p:spPr>
        <p:txBody>
          <a:bodyPr/>
          <a:lstStyle/>
          <a:p>
            <a:r>
              <a:rPr lang="tr-TR" dirty="0">
                <a:solidFill>
                  <a:srgbClr val="FFC000"/>
                </a:solidFill>
              </a:rPr>
              <a:t>Örnek Olay (Yılmaz, 2009: 212)</a:t>
            </a:r>
          </a:p>
        </p:txBody>
      </p:sp>
      <p:sp>
        <p:nvSpPr>
          <p:cNvPr id="3" name="İçerik Yer Tutucusu 2"/>
          <p:cNvSpPr>
            <a:spLocks noGrp="1"/>
          </p:cNvSpPr>
          <p:nvPr>
            <p:ph idx="1"/>
          </p:nvPr>
        </p:nvSpPr>
        <p:spPr>
          <a:xfrm>
            <a:off x="689338" y="2132856"/>
            <a:ext cx="7765322" cy="2615016"/>
          </a:xfrm>
        </p:spPr>
        <p:txBody>
          <a:bodyPr>
            <a:noAutofit/>
          </a:bodyPr>
          <a:lstStyle/>
          <a:p>
            <a:pPr marL="0" indent="0" algn="just">
              <a:buNone/>
            </a:pPr>
            <a:r>
              <a:rPr lang="tr-TR" dirty="0">
                <a:solidFill>
                  <a:srgbClr val="FFFFFF"/>
                </a:solidFill>
              </a:rPr>
              <a:t>Turnuva organizasyonuna sponsor olan ve bunun dışında kalan firmalar isterlerse bu takımlara sponsorluk yapabilirler. Sponsoru olan takımlar organizatörlerden onay almak zorundadırlar. </a:t>
            </a:r>
          </a:p>
          <a:p>
            <a:pPr marL="0" indent="0" algn="just">
              <a:buNone/>
            </a:pPr>
            <a:r>
              <a:rPr lang="tr-TR" dirty="0">
                <a:solidFill>
                  <a:srgbClr val="FFFFFF"/>
                </a:solidFill>
              </a:rPr>
              <a:t>Organizatör turnuva sponsorlarının birbirleriyle çalışmasını engellemek hakkına sahiptir.</a:t>
            </a:r>
          </a:p>
        </p:txBody>
      </p:sp>
    </p:spTree>
    <p:extLst>
      <p:ext uri="{BB962C8B-B14F-4D97-AF65-F5344CB8AC3E}">
        <p14:creationId xmlns:p14="http://schemas.microsoft.com/office/powerpoint/2010/main" val="3559289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8433" y="137445"/>
            <a:ext cx="8207133" cy="1326321"/>
          </a:xfrm>
        </p:spPr>
        <p:txBody>
          <a:bodyPr/>
          <a:lstStyle/>
          <a:p>
            <a:r>
              <a:rPr lang="tr-TR" dirty="0">
                <a:solidFill>
                  <a:srgbClr val="FFC000"/>
                </a:solidFill>
              </a:rPr>
              <a:t>Örnek Olay (Yılmaz, 2009: 212)</a:t>
            </a:r>
          </a:p>
        </p:txBody>
      </p:sp>
      <p:sp>
        <p:nvSpPr>
          <p:cNvPr id="3" name="İçerik Yer Tutucusu 2"/>
          <p:cNvSpPr>
            <a:spLocks noGrp="1"/>
          </p:cNvSpPr>
          <p:nvPr>
            <p:ph idx="1"/>
          </p:nvPr>
        </p:nvSpPr>
        <p:spPr>
          <a:xfrm>
            <a:off x="689338" y="1988840"/>
            <a:ext cx="7765322" cy="2759032"/>
          </a:xfrm>
        </p:spPr>
        <p:txBody>
          <a:bodyPr>
            <a:noAutofit/>
          </a:bodyPr>
          <a:lstStyle/>
          <a:p>
            <a:pPr marL="0" indent="0" algn="just">
              <a:buNone/>
            </a:pPr>
            <a:r>
              <a:rPr lang="tr-TR" dirty="0">
                <a:solidFill>
                  <a:srgbClr val="FFC000"/>
                </a:solidFill>
              </a:rPr>
              <a:t>Takım sponsorunun hakları: </a:t>
            </a:r>
            <a:r>
              <a:rPr lang="tr-TR" dirty="0">
                <a:solidFill>
                  <a:srgbClr val="FFFFFF"/>
                </a:solidFill>
              </a:rPr>
              <a:t>Maçlarda formalar organizatöre aittir. Takımın şortu üzerinde arkada 200 cm</a:t>
            </a:r>
            <a:r>
              <a:rPr lang="tr-TR" baseline="30000" dirty="0">
                <a:solidFill>
                  <a:srgbClr val="FFFFFF"/>
                </a:solidFill>
              </a:rPr>
              <a:t>2 </a:t>
            </a:r>
            <a:r>
              <a:rPr lang="tr-TR" dirty="0">
                <a:solidFill>
                  <a:srgbClr val="FFFFFF"/>
                </a:solidFill>
              </a:rPr>
              <a:t>, önde  72 cm</a:t>
            </a:r>
            <a:r>
              <a:rPr lang="tr-TR" baseline="30000" dirty="0">
                <a:solidFill>
                  <a:srgbClr val="FFFFFF"/>
                </a:solidFill>
              </a:rPr>
              <a:t>2 </a:t>
            </a:r>
            <a:r>
              <a:rPr lang="tr-TR" dirty="0">
                <a:solidFill>
                  <a:srgbClr val="FFFFFF"/>
                </a:solidFill>
              </a:rPr>
              <a:t> alan takım sponsoruna aittir. </a:t>
            </a:r>
          </a:p>
          <a:p>
            <a:pPr marL="0" indent="0" algn="just">
              <a:buNone/>
            </a:pPr>
            <a:r>
              <a:rPr lang="tr-TR" dirty="0">
                <a:solidFill>
                  <a:srgbClr val="FFFFFF"/>
                </a:solidFill>
              </a:rPr>
              <a:t>Bu logolar organizatör tarafından kontrol edilir. </a:t>
            </a:r>
          </a:p>
          <a:p>
            <a:pPr marL="0" indent="0" algn="just">
              <a:buNone/>
            </a:pPr>
            <a:r>
              <a:rPr lang="tr-TR" dirty="0">
                <a:solidFill>
                  <a:srgbClr val="FFFFFF"/>
                </a:solidFill>
              </a:rPr>
              <a:t>Ayrıca şapka, bandana, gözlük, kol bandı, dövme  gibi aksesuarlar ve takımının maçlar dışındaki tüm malzemelerinin hakkı takım sponsoruna aittir.</a:t>
            </a:r>
          </a:p>
          <a:p>
            <a:pPr marL="0" indent="0" algn="just">
              <a:buNone/>
            </a:pPr>
            <a:r>
              <a:rPr lang="tr-TR" dirty="0">
                <a:solidFill>
                  <a:srgbClr val="FFFFFF"/>
                </a:solidFill>
              </a:rPr>
              <a:t>Kaynak: www.beacbuolley.gen.tr/allsports/projeler.2013/7.html </a:t>
            </a:r>
            <a:endParaRPr lang="tr-TR" baseline="30000" dirty="0">
              <a:solidFill>
                <a:srgbClr val="FFFFFF"/>
              </a:solidFill>
            </a:endParaRPr>
          </a:p>
        </p:txBody>
      </p:sp>
    </p:spTree>
    <p:extLst>
      <p:ext uri="{BB962C8B-B14F-4D97-AF65-F5344CB8AC3E}">
        <p14:creationId xmlns:p14="http://schemas.microsoft.com/office/powerpoint/2010/main" val="2086473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Amaç Yönlü Pazarlama </a:t>
            </a:r>
            <a:br>
              <a:rPr lang="tr-TR" dirty="0">
                <a:solidFill>
                  <a:srgbClr val="FFC000"/>
                </a:solidFill>
              </a:rPr>
            </a:br>
            <a:r>
              <a:rPr lang="tr-TR" dirty="0">
                <a:solidFill>
                  <a:srgbClr val="FFC000"/>
                </a:solidFill>
              </a:rPr>
              <a:t>(Özmen, 2012: 164-166)</a:t>
            </a:r>
          </a:p>
        </p:txBody>
      </p:sp>
      <p:sp>
        <p:nvSpPr>
          <p:cNvPr id="3" name="İçerik Yer Tutucusu 2"/>
          <p:cNvSpPr>
            <a:spLocks noGrp="1"/>
          </p:cNvSpPr>
          <p:nvPr>
            <p:ph idx="1"/>
          </p:nvPr>
        </p:nvSpPr>
        <p:spPr>
          <a:xfrm>
            <a:off x="685346" y="2564904"/>
            <a:ext cx="7765322" cy="3456384"/>
          </a:xfrm>
        </p:spPr>
        <p:txBody>
          <a:bodyPr>
            <a:noAutofit/>
          </a:bodyPr>
          <a:lstStyle/>
          <a:p>
            <a:pPr marL="0" indent="0" algn="just">
              <a:buNone/>
            </a:pPr>
            <a:r>
              <a:rPr lang="tr-TR" dirty="0">
                <a:solidFill>
                  <a:srgbClr val="FFFFFF"/>
                </a:solidFill>
              </a:rPr>
              <a:t>İşletmeler amaç yönlü pazarlama uygulamalarını özellikle belirli bir sosyal amaca destek olmak amacıyla gerçekleştirir. </a:t>
            </a:r>
          </a:p>
          <a:p>
            <a:pPr marL="0" indent="0" algn="just">
              <a:buNone/>
            </a:pPr>
            <a:r>
              <a:rPr lang="tr-TR" dirty="0">
                <a:solidFill>
                  <a:srgbClr val="FFFFFF"/>
                </a:solidFill>
              </a:rPr>
              <a:t>Destek olduğu sosyal amaç aracılığıyla işletme satışlarını ya da kurumsal imajını yükseltir. </a:t>
            </a:r>
          </a:p>
          <a:p>
            <a:pPr marL="0" indent="0" algn="just">
              <a:buNone/>
            </a:pPr>
            <a:r>
              <a:rPr lang="tr-TR" dirty="0">
                <a:solidFill>
                  <a:srgbClr val="FFFFFF"/>
                </a:solidFill>
              </a:rPr>
              <a:t>Turkcell'in bir işletme olarak Kardelenler Projesi kapsamında kız çocuklarının okutulmasına destek olması gibi.</a:t>
            </a:r>
            <a:r>
              <a:rPr lang="tr-TR" b="1" dirty="0">
                <a:solidFill>
                  <a:srgbClr val="FFFFFF"/>
                </a:solidFill>
              </a:rPr>
              <a:t> </a:t>
            </a:r>
            <a:endParaRPr lang="tr-TR" dirty="0">
              <a:solidFill>
                <a:srgbClr val="FFFFFF"/>
              </a:solidFill>
            </a:endParaRPr>
          </a:p>
        </p:txBody>
      </p:sp>
    </p:spTree>
    <p:extLst>
      <p:ext uri="{BB962C8B-B14F-4D97-AF65-F5344CB8AC3E}">
        <p14:creationId xmlns:p14="http://schemas.microsoft.com/office/powerpoint/2010/main" val="2160760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332657"/>
            <a:ext cx="7765321" cy="1008112"/>
          </a:xfrm>
        </p:spPr>
        <p:txBody>
          <a:bodyPr/>
          <a:lstStyle/>
          <a:p>
            <a:r>
              <a:rPr lang="tr-TR" dirty="0">
                <a:solidFill>
                  <a:srgbClr val="FFC000"/>
                </a:solidFill>
              </a:rPr>
              <a:t>Sponsor Nedir?</a:t>
            </a:r>
          </a:p>
        </p:txBody>
      </p:sp>
      <p:sp>
        <p:nvSpPr>
          <p:cNvPr id="3" name="İçerik Yer Tutucusu 2"/>
          <p:cNvSpPr>
            <a:spLocks noGrp="1"/>
          </p:cNvSpPr>
          <p:nvPr>
            <p:ph idx="1"/>
          </p:nvPr>
        </p:nvSpPr>
        <p:spPr>
          <a:xfrm>
            <a:off x="467544" y="1844824"/>
            <a:ext cx="8208911" cy="3946376"/>
          </a:xfrm>
        </p:spPr>
        <p:txBody>
          <a:bodyPr>
            <a:noAutofit/>
          </a:bodyPr>
          <a:lstStyle/>
          <a:p>
            <a:pPr marL="0" indent="0" algn="just">
              <a:buNone/>
            </a:pPr>
            <a:r>
              <a:rPr lang="tr-TR" dirty="0">
                <a:solidFill>
                  <a:srgbClr val="F8F8F8"/>
                </a:solidFill>
              </a:rPr>
              <a:t>Ancak bunun tam da böyle olduğunu söylemek mümkün değildir. Çünkü sponsorluk ve mesenlik kavramı sürekli olarak karıştırılan kavramlardır. </a:t>
            </a:r>
          </a:p>
          <a:p>
            <a:pPr marL="0" indent="0" algn="just">
              <a:buNone/>
            </a:pPr>
            <a:r>
              <a:rPr lang="tr-TR" dirty="0">
                <a:solidFill>
                  <a:srgbClr val="F8F8F8"/>
                </a:solidFill>
              </a:rPr>
              <a:t>Bu kavramın gelişimi İ.Ö ve 1600 yılları arasındaki patronaj dönemi olarak adlandırılan dönemde mesenlik, önceleri sadece ün dışında bir beklenti olmaksızın sanatla ilgili kesimleri korumak ve desteklemek olarak görülürken, sonraları destekte bulunan ile desteklenen arasında karşılıklı yarar ilişkisine dönüşerek bugünkü sponsorluk kavramına evrilmiştir (Yılmaz, 2009: 220; Okay, 1998: 15).</a:t>
            </a:r>
            <a:endParaRPr lang="tr-TR" i="1" dirty="0">
              <a:solidFill>
                <a:srgbClr val="F8F8F8"/>
              </a:solidFill>
            </a:endParaRPr>
          </a:p>
        </p:txBody>
      </p:sp>
    </p:spTree>
    <p:extLst>
      <p:ext uri="{BB962C8B-B14F-4D97-AF65-F5344CB8AC3E}">
        <p14:creationId xmlns:p14="http://schemas.microsoft.com/office/powerpoint/2010/main" val="28203341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Amaç Yönlü Pazarlama </a:t>
            </a:r>
            <a:br>
              <a:rPr lang="tr-TR" dirty="0">
                <a:solidFill>
                  <a:srgbClr val="FFC000"/>
                </a:solidFill>
              </a:rPr>
            </a:br>
            <a:r>
              <a:rPr lang="tr-TR" dirty="0">
                <a:solidFill>
                  <a:srgbClr val="FFC000"/>
                </a:solidFill>
              </a:rPr>
              <a:t>(Özmen, 2012: 164-166)</a:t>
            </a:r>
          </a:p>
        </p:txBody>
      </p:sp>
      <p:sp>
        <p:nvSpPr>
          <p:cNvPr id="3" name="İçerik Yer Tutucusu 2"/>
          <p:cNvSpPr>
            <a:spLocks noGrp="1"/>
          </p:cNvSpPr>
          <p:nvPr>
            <p:ph idx="1"/>
          </p:nvPr>
        </p:nvSpPr>
        <p:spPr>
          <a:xfrm>
            <a:off x="685346" y="2096064"/>
            <a:ext cx="7765322" cy="3925224"/>
          </a:xfrm>
        </p:spPr>
        <p:txBody>
          <a:bodyPr>
            <a:noAutofit/>
          </a:bodyPr>
          <a:lstStyle/>
          <a:p>
            <a:pPr marL="0" indent="0" algn="just">
              <a:buNone/>
            </a:pPr>
            <a:r>
              <a:rPr lang="tr-TR" b="1" dirty="0">
                <a:solidFill>
                  <a:srgbClr val="FFC000"/>
                </a:solidFill>
              </a:rPr>
              <a:t>Amaca yönlü pazarlama; </a:t>
            </a:r>
            <a:r>
              <a:rPr lang="tr-TR" dirty="0">
                <a:solidFill>
                  <a:srgbClr val="FFFFFF"/>
                </a:solidFill>
              </a:rPr>
              <a:t>kâr amacı gütmeyen bir kuruluşla ticari bir kuruluşun hem belirli bir amaç için farkındalık oluşturmak ve fon toplamak hem de kâr amacı güden taraf için farkındalık oluşturmak ve satışları arttırmak amacıyla bir araya gelmeleridir. </a:t>
            </a:r>
          </a:p>
          <a:p>
            <a:pPr marL="0" indent="0" algn="just">
              <a:buNone/>
            </a:pPr>
            <a:r>
              <a:rPr lang="tr-TR" dirty="0">
                <a:solidFill>
                  <a:srgbClr val="FFFFFF"/>
                </a:solidFill>
              </a:rPr>
              <a:t>Bu pazarlama uygulamasının nasıl yürütüleceği, kâr amacı gütmeyen kuruluşla ve sosyal amaca nasıl bir katkı sunulacağı, iki tarafın ortaklaşa olarak bu süreci nasıl yönetecekleri ile ilgili olarak yapacakları ortak plana göre belirlenmektedir. Sağlanacak parasal desteğin ne miktarda ya da ne oranda olacağı yapılacak anlaşmaya bağlıdır.</a:t>
            </a:r>
          </a:p>
          <a:p>
            <a:pPr marL="0" indent="0">
              <a:buNone/>
            </a:pPr>
            <a:endParaRPr lang="tr-TR" sz="1600" dirty="0"/>
          </a:p>
        </p:txBody>
      </p:sp>
    </p:spTree>
    <p:extLst>
      <p:ext uri="{BB962C8B-B14F-4D97-AF65-F5344CB8AC3E}">
        <p14:creationId xmlns:p14="http://schemas.microsoft.com/office/powerpoint/2010/main" val="2232511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84784"/>
            <a:ext cx="8229600" cy="4752528"/>
          </a:xfrm>
        </p:spPr>
        <p:txBody>
          <a:bodyPr>
            <a:noAutofit/>
          </a:bodyPr>
          <a:lstStyle/>
          <a:p>
            <a:pPr marL="0" indent="0" algn="just">
              <a:buNone/>
            </a:pPr>
            <a:r>
              <a:rPr lang="tr-TR" dirty="0">
                <a:solidFill>
                  <a:srgbClr val="FFFFFF"/>
                </a:solidFill>
              </a:rPr>
              <a:t>Amaç yönlü pazarlama faaliyeti yürüten işletme, kâr amaçsız kuruluşun toplumsal amacını kendi kâr amacı için kullanır. </a:t>
            </a:r>
          </a:p>
          <a:p>
            <a:pPr marL="0" indent="0" algn="just">
              <a:buNone/>
            </a:pPr>
            <a:r>
              <a:rPr lang="tr-TR" dirty="0">
                <a:solidFill>
                  <a:srgbClr val="FFFFFF"/>
                </a:solidFill>
              </a:rPr>
              <a:t>Bu nedenle amaç yönlü pazarlama faaliyetlerini, her ne kadar bir sosyal amaca destek sağlanıyor da olsa, işletmeler tarafından yürütülmekte olan hayır amaçlı faaliyetler olarak değerlendirmemek gerekir. </a:t>
            </a:r>
          </a:p>
          <a:p>
            <a:pPr marL="0" indent="0" algn="just">
              <a:buNone/>
            </a:pPr>
            <a:r>
              <a:rPr lang="tr-TR" dirty="0">
                <a:solidFill>
                  <a:srgbClr val="FFFFFF"/>
                </a:solidFill>
              </a:rPr>
              <a:t>Bu faaliyetin yürütülmesi sırasında, toplumsal amaçla ilişkilendirilen ürün söz konusu toplumsal amaç sayesinde satılır ya da satışlarını arttırır. </a:t>
            </a:r>
          </a:p>
          <a:p>
            <a:pPr marL="0" indent="0" algn="just">
              <a:buNone/>
            </a:pPr>
            <a:r>
              <a:rPr lang="tr-TR" dirty="0">
                <a:solidFill>
                  <a:srgbClr val="FFFFFF"/>
                </a:solidFill>
              </a:rPr>
              <a:t>İşletme satışlarına olumlu katkısı nedeniyle kâr amacı gütmeyen bir tarafla ortaklık oluşturmuştur.</a:t>
            </a:r>
          </a:p>
        </p:txBody>
      </p:sp>
    </p:spTree>
    <p:extLst>
      <p:ext uri="{BB962C8B-B14F-4D97-AF65-F5344CB8AC3E}">
        <p14:creationId xmlns:p14="http://schemas.microsoft.com/office/powerpoint/2010/main" val="4063648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56792"/>
            <a:ext cx="8229600" cy="4680520"/>
          </a:xfrm>
        </p:spPr>
        <p:txBody>
          <a:bodyPr>
            <a:noAutofit/>
          </a:bodyPr>
          <a:lstStyle/>
          <a:p>
            <a:pPr marL="0" indent="0" algn="just">
              <a:buNone/>
            </a:pPr>
            <a:r>
              <a:rPr lang="tr-TR" dirty="0">
                <a:solidFill>
                  <a:srgbClr val="FFFFFF"/>
                </a:solidFill>
              </a:rPr>
              <a:t>Amaç yönlü pazarlama kısa ya da uzun dönemli olarak uygulanabilir. </a:t>
            </a:r>
          </a:p>
          <a:p>
            <a:pPr marL="0" indent="0" algn="just">
              <a:buNone/>
            </a:pPr>
            <a:r>
              <a:rPr lang="tr-TR" dirty="0">
                <a:solidFill>
                  <a:srgbClr val="FFFFFF"/>
                </a:solidFill>
              </a:rPr>
              <a:t>Kısa süreli olarak yürütülecek olan ve taktiksel amaçlarla hareket edilen uygulamalarda daha dar kapsamlı amaçlar söz konusudur ve daha kısa süre içinde sonuç alınması düşünülür. </a:t>
            </a:r>
          </a:p>
          <a:p>
            <a:pPr marL="0" indent="0" algn="just">
              <a:buNone/>
            </a:pPr>
            <a:r>
              <a:rPr lang="tr-TR" dirty="0">
                <a:solidFill>
                  <a:srgbClr val="FFFFFF"/>
                </a:solidFill>
              </a:rPr>
              <a:t>Marka ile ilgili amaç arasında bir bağ kurulmaya çalışılır. Eğer kurulacak olan bağın daha güçlü olması hedefleniyorsa amaç yönlü pazarlama faaliyetinin stratejik amaçlara hizmet edeceğini söyleyebiliriz. </a:t>
            </a:r>
          </a:p>
        </p:txBody>
      </p:sp>
    </p:spTree>
    <p:extLst>
      <p:ext uri="{BB962C8B-B14F-4D97-AF65-F5344CB8AC3E}">
        <p14:creationId xmlns:p14="http://schemas.microsoft.com/office/powerpoint/2010/main" val="26429004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060848"/>
            <a:ext cx="8229600" cy="4176464"/>
          </a:xfrm>
        </p:spPr>
        <p:txBody>
          <a:bodyPr>
            <a:noAutofit/>
          </a:bodyPr>
          <a:lstStyle/>
          <a:p>
            <a:pPr marL="0" indent="0" algn="just">
              <a:buNone/>
            </a:pPr>
            <a:r>
              <a:rPr lang="tr-TR" dirty="0">
                <a:solidFill>
                  <a:srgbClr val="FFFFFF"/>
                </a:solidFill>
              </a:rPr>
              <a:t>Marka konumlandırma ya da kişiliğine etkisi bakımından ele alınarak, uzun süreli bir faaliyet hâlinde uygulanması durumunda stratejik bir yaklaşımla uygulandığını söyleyebiliriz. </a:t>
            </a:r>
          </a:p>
          <a:p>
            <a:pPr marL="0" indent="0" algn="just">
              <a:buNone/>
            </a:pPr>
            <a:r>
              <a:rPr lang="tr-TR" dirty="0">
                <a:solidFill>
                  <a:srgbClr val="FFFFFF"/>
                </a:solidFill>
              </a:rPr>
              <a:t>Bu durum aynı zamanda tüketici ile daha güçlü bir duygusal bağ kurulabilmesini sağlayarak markanın tanınırlığında ve imajında olumlu etkiler ortaya çıkacaktır.</a:t>
            </a:r>
          </a:p>
        </p:txBody>
      </p:sp>
    </p:spTree>
    <p:extLst>
      <p:ext uri="{BB962C8B-B14F-4D97-AF65-F5344CB8AC3E}">
        <p14:creationId xmlns:p14="http://schemas.microsoft.com/office/powerpoint/2010/main" val="2160145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404665"/>
            <a:ext cx="7765321" cy="1080120"/>
          </a:xfrm>
        </p:spPr>
        <p:txBody>
          <a:bodyPr>
            <a:normAutofit/>
          </a:bodyPr>
          <a:lstStyle/>
          <a:p>
            <a:r>
              <a:rPr lang="tr-TR" dirty="0">
                <a:solidFill>
                  <a:srgbClr val="FFC000"/>
                </a:solidFill>
              </a:rPr>
              <a:t>Sosyal Kampanyalar </a:t>
            </a:r>
            <a:br>
              <a:rPr lang="tr-TR" dirty="0">
                <a:solidFill>
                  <a:srgbClr val="FFC000"/>
                </a:solidFill>
              </a:rPr>
            </a:br>
            <a:r>
              <a:rPr lang="tr-TR" dirty="0">
                <a:solidFill>
                  <a:srgbClr val="FFC000"/>
                </a:solidFill>
              </a:rPr>
              <a:t>(Özmen, 2012: 166-167)</a:t>
            </a:r>
          </a:p>
        </p:txBody>
      </p:sp>
      <p:sp>
        <p:nvSpPr>
          <p:cNvPr id="3" name="İçerik Yer Tutucusu 2"/>
          <p:cNvSpPr>
            <a:spLocks noGrp="1"/>
          </p:cNvSpPr>
          <p:nvPr>
            <p:ph idx="1"/>
          </p:nvPr>
        </p:nvSpPr>
        <p:spPr>
          <a:xfrm>
            <a:off x="539552" y="2204864"/>
            <a:ext cx="8208912" cy="4043534"/>
          </a:xfrm>
        </p:spPr>
        <p:txBody>
          <a:bodyPr>
            <a:noAutofit/>
          </a:bodyPr>
          <a:lstStyle/>
          <a:p>
            <a:pPr marL="0" indent="0" algn="just">
              <a:buNone/>
            </a:pPr>
            <a:r>
              <a:rPr lang="tr-TR" dirty="0">
                <a:solidFill>
                  <a:srgbClr val="FFFFFF"/>
                </a:solidFill>
              </a:rPr>
              <a:t>Toplumsal yararlar için kitlesel boyutta düzenlenen bazı pazarlama kampanyaları vardır. </a:t>
            </a:r>
          </a:p>
          <a:p>
            <a:pPr marL="0" indent="0" algn="just">
              <a:buNone/>
            </a:pPr>
            <a:r>
              <a:rPr lang="tr-TR" dirty="0">
                <a:solidFill>
                  <a:srgbClr val="FFFFFF"/>
                </a:solidFill>
              </a:rPr>
              <a:t>Bu kampanyalar toplumda beklenen yönde bir davranış değişikliğinin ortaya çıkmasını amaç edinen pazarlama iletişimi çabalarıdır. </a:t>
            </a:r>
          </a:p>
          <a:p>
            <a:pPr marL="0" indent="0" algn="just">
              <a:buNone/>
            </a:pPr>
            <a:r>
              <a:rPr lang="tr-TR" dirty="0">
                <a:solidFill>
                  <a:srgbClr val="FFFFFF"/>
                </a:solidFill>
              </a:rPr>
              <a:t>Kendi yararları için olan bir durum hakkında toplumun haberdar olması, farkındalık yaratılması gibi amaçlarla toplumla iletişim kurulmak amaçlanmaktadır. </a:t>
            </a:r>
          </a:p>
        </p:txBody>
      </p:sp>
    </p:spTree>
    <p:extLst>
      <p:ext uri="{BB962C8B-B14F-4D97-AF65-F5344CB8AC3E}">
        <p14:creationId xmlns:p14="http://schemas.microsoft.com/office/powerpoint/2010/main" val="3112810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404665"/>
            <a:ext cx="7765321" cy="1080120"/>
          </a:xfrm>
        </p:spPr>
        <p:txBody>
          <a:bodyPr>
            <a:normAutofit/>
          </a:bodyPr>
          <a:lstStyle/>
          <a:p>
            <a:r>
              <a:rPr lang="tr-TR" dirty="0">
                <a:solidFill>
                  <a:srgbClr val="FFC000"/>
                </a:solidFill>
              </a:rPr>
              <a:t>Sosyal Kampanyalar </a:t>
            </a:r>
            <a:br>
              <a:rPr lang="tr-TR" dirty="0">
                <a:solidFill>
                  <a:srgbClr val="FFC000"/>
                </a:solidFill>
              </a:rPr>
            </a:br>
            <a:r>
              <a:rPr lang="tr-TR" dirty="0">
                <a:solidFill>
                  <a:srgbClr val="FFC000"/>
                </a:solidFill>
              </a:rPr>
              <a:t>(Özmen, 2012: 166-167)</a:t>
            </a:r>
          </a:p>
        </p:txBody>
      </p:sp>
      <p:sp>
        <p:nvSpPr>
          <p:cNvPr id="3" name="İçerik Yer Tutucusu 2"/>
          <p:cNvSpPr>
            <a:spLocks noGrp="1"/>
          </p:cNvSpPr>
          <p:nvPr>
            <p:ph idx="1"/>
          </p:nvPr>
        </p:nvSpPr>
        <p:spPr>
          <a:xfrm>
            <a:off x="539552" y="2060847"/>
            <a:ext cx="7911116" cy="4187551"/>
          </a:xfrm>
        </p:spPr>
        <p:txBody>
          <a:bodyPr>
            <a:noAutofit/>
          </a:bodyPr>
          <a:lstStyle/>
          <a:p>
            <a:pPr marL="0" indent="0" algn="just">
              <a:buNone/>
            </a:pPr>
            <a:r>
              <a:rPr lang="tr-TR" dirty="0">
                <a:solidFill>
                  <a:srgbClr val="FFFFFF"/>
                </a:solidFill>
              </a:rPr>
              <a:t>Ağaçlandırma ve erozyonla mücadele amacıyla, bir sivil toplum kuruluşu olan TEMA vakfı tarafından yürütülen kampanyalar ya da ilgili bakanlık tarafından kız çocuklarının aileleri tarafından okula gönderilmesini sağlamaya çalışan kampanyalar aslında toplumsal yararı amaçlamaktadır. </a:t>
            </a:r>
          </a:p>
          <a:p>
            <a:pPr marL="0" indent="0" algn="just">
              <a:buNone/>
            </a:pPr>
            <a:r>
              <a:rPr lang="tr-TR" dirty="0">
                <a:solidFill>
                  <a:srgbClr val="FFFFFF"/>
                </a:solidFill>
              </a:rPr>
              <a:t>Sosyal pazarlama kampanyalarının birincil amacı, olumsuz ürünün pazarlanmaması (örneğin sigara) ya da olumlu olan ürünün (örneğin süt) pazarlanması olan, kitlesel medya ya da doğrudan tepki kampanyalarıdır.</a:t>
            </a:r>
          </a:p>
        </p:txBody>
      </p:sp>
    </p:spTree>
    <p:extLst>
      <p:ext uri="{BB962C8B-B14F-4D97-AF65-F5344CB8AC3E}">
        <p14:creationId xmlns:p14="http://schemas.microsoft.com/office/powerpoint/2010/main" val="5658348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Sosyal Kampanyalar </a:t>
            </a:r>
            <a:br>
              <a:rPr lang="tr-TR" dirty="0">
                <a:solidFill>
                  <a:srgbClr val="FFC000"/>
                </a:solidFill>
              </a:rPr>
            </a:br>
            <a:r>
              <a:rPr lang="tr-TR" dirty="0">
                <a:solidFill>
                  <a:srgbClr val="FFC000"/>
                </a:solidFill>
              </a:rPr>
              <a:t>(Özmen, 2012: 166-167)</a:t>
            </a:r>
          </a:p>
        </p:txBody>
      </p:sp>
      <p:sp>
        <p:nvSpPr>
          <p:cNvPr id="3" name="İçerik Yer Tutucusu 2"/>
          <p:cNvSpPr>
            <a:spLocks noGrp="1"/>
          </p:cNvSpPr>
          <p:nvPr>
            <p:ph idx="1"/>
          </p:nvPr>
        </p:nvSpPr>
        <p:spPr>
          <a:xfrm>
            <a:off x="685346" y="2096063"/>
            <a:ext cx="7765322" cy="4152335"/>
          </a:xfrm>
        </p:spPr>
        <p:txBody>
          <a:bodyPr>
            <a:normAutofit lnSpcReduction="10000"/>
          </a:bodyPr>
          <a:lstStyle/>
          <a:p>
            <a:pPr marL="0" indent="0" algn="just">
              <a:buNone/>
            </a:pPr>
            <a:r>
              <a:rPr lang="tr-TR" dirty="0">
                <a:solidFill>
                  <a:srgbClr val="FFFFFF"/>
                </a:solidFill>
              </a:rPr>
              <a:t>Kampanyalar devlet kurumları tarafından ya da devlet destekli kurumlar tarafından ya da sivil toplum kuruluşları tarafından yürütülebileceği gibi ticari kurumlar tarafından da yürütülebilir.</a:t>
            </a:r>
          </a:p>
          <a:p>
            <a:pPr marL="0" indent="0" algn="just">
              <a:buNone/>
            </a:pPr>
            <a:r>
              <a:rPr lang="tr-TR" dirty="0">
                <a:solidFill>
                  <a:srgbClr val="FFFFFF"/>
                </a:solidFill>
              </a:rPr>
              <a:t>Böyle bir durumda, ticari kuruluşun pazarlamakta olduğu ürünün toplumsal bir yarar ile ilişkisi bulunmaktadır. </a:t>
            </a:r>
          </a:p>
          <a:p>
            <a:pPr marL="0" indent="0" algn="just">
              <a:buNone/>
            </a:pPr>
            <a:r>
              <a:rPr lang="tr-TR" dirty="0">
                <a:solidFill>
                  <a:srgbClr val="FFFFFF"/>
                </a:solidFill>
              </a:rPr>
              <a:t>Sosyal pazarlama kampanyalarının ticari pazarlama kampanyaları ile karşılaştırıldığında etkili ya da başarılı olma ihtimalleri daha düşüktür. </a:t>
            </a:r>
          </a:p>
          <a:p>
            <a:pPr marL="0" indent="0" algn="just">
              <a:buNone/>
            </a:pPr>
            <a:r>
              <a:rPr lang="tr-TR" dirty="0">
                <a:solidFill>
                  <a:srgbClr val="FFFFFF"/>
                </a:solidFill>
              </a:rPr>
              <a:t>Çünkü değiştirmeyi amaçladıkları durum genellikle toplumun davranışlarıdır ve bunların değişmesini sağlamak çok daha zordur. </a:t>
            </a:r>
          </a:p>
        </p:txBody>
      </p:sp>
    </p:spTree>
    <p:extLst>
      <p:ext uri="{BB962C8B-B14F-4D97-AF65-F5344CB8AC3E}">
        <p14:creationId xmlns:p14="http://schemas.microsoft.com/office/powerpoint/2010/main" val="33491134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C000"/>
                </a:solidFill>
              </a:rPr>
              <a:t>KAYNAKLAR</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solidFill>
                  <a:srgbClr val="FFFFFF"/>
                </a:solidFill>
              </a:rPr>
              <a:t>Okay, A. (1998). Halkla İlişkiler Aracı Olarak Sponsorluk,  İstanbul: Epsilon Yayıncılık </a:t>
            </a:r>
            <a:r>
              <a:rPr lang="tr-TR" dirty="0" err="1">
                <a:solidFill>
                  <a:srgbClr val="FFFFFF"/>
                </a:solidFill>
              </a:rPr>
              <a:t>Hiz</a:t>
            </a:r>
            <a:r>
              <a:rPr lang="tr-TR" dirty="0">
                <a:solidFill>
                  <a:srgbClr val="FFFFFF"/>
                </a:solidFill>
              </a:rPr>
              <a:t>. Tic. San. Ltd. Şti. </a:t>
            </a:r>
          </a:p>
          <a:p>
            <a:pPr marL="0" indent="0" algn="just">
              <a:buNone/>
            </a:pPr>
            <a:r>
              <a:rPr lang="tr-TR" dirty="0">
                <a:solidFill>
                  <a:srgbClr val="FFFFFF"/>
                </a:solidFill>
              </a:rPr>
              <a:t>Özmen, M. (2013). Diğer Pazarlama İletişimi Araçları. Ed. Y. Odabaşı, Pazarlama İletişimi, Anadolu Üniversitesi AÖF Yayın No: 1807, Eskişehir.</a:t>
            </a:r>
          </a:p>
          <a:p>
            <a:pPr marL="0" indent="0" algn="just">
              <a:buNone/>
            </a:pPr>
            <a:r>
              <a:rPr lang="tr-TR" dirty="0" err="1">
                <a:solidFill>
                  <a:srgbClr val="FFFFFF"/>
                </a:solidFill>
              </a:rPr>
              <a:t>Suher</a:t>
            </a:r>
            <a:r>
              <a:rPr lang="tr-TR" dirty="0">
                <a:solidFill>
                  <a:srgbClr val="FFFFFF"/>
                </a:solidFill>
              </a:rPr>
              <a:t>, İ. (2012). Strateji ve Taktikler. Ed. N. Tokgöz, Halkla İlişkiler Yönetimi, Anadolu Üniversitesi AÖF Yayın No: 1571, Eskişehir.</a:t>
            </a:r>
          </a:p>
          <a:p>
            <a:pPr marL="0" indent="0" algn="just">
              <a:buNone/>
            </a:pPr>
            <a:r>
              <a:rPr lang="tr-TR" dirty="0">
                <a:solidFill>
                  <a:srgbClr val="FFFFFF"/>
                </a:solidFill>
              </a:rPr>
              <a:t>Yılmaz, R. A. (2009). Pazarlama Amaçlı Halkla İlişkiler ve Sponsorluk. Ed. H. Gürgen, Halkla İlişkiler, Anadolu Üniversitesi AÖF Yayın No: 882, Eskişehir.</a:t>
            </a:r>
          </a:p>
        </p:txBody>
      </p:sp>
    </p:spTree>
    <p:extLst>
      <p:ext uri="{BB962C8B-B14F-4D97-AF65-F5344CB8AC3E}">
        <p14:creationId xmlns:p14="http://schemas.microsoft.com/office/powerpoint/2010/main" val="725824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260648"/>
            <a:ext cx="7765321" cy="1296143"/>
          </a:xfrm>
        </p:spPr>
        <p:txBody>
          <a:bodyPr/>
          <a:lstStyle/>
          <a:p>
            <a:r>
              <a:rPr lang="tr-TR" dirty="0">
                <a:solidFill>
                  <a:srgbClr val="FFC000"/>
                </a:solidFill>
              </a:rPr>
              <a:t>Sponsor Nedir?</a:t>
            </a:r>
          </a:p>
        </p:txBody>
      </p:sp>
      <p:sp>
        <p:nvSpPr>
          <p:cNvPr id="3" name="İçerik Yer Tutucusu 2"/>
          <p:cNvSpPr>
            <a:spLocks noGrp="1"/>
          </p:cNvSpPr>
          <p:nvPr>
            <p:ph idx="1"/>
          </p:nvPr>
        </p:nvSpPr>
        <p:spPr>
          <a:xfrm>
            <a:off x="179512" y="1556792"/>
            <a:ext cx="8712968" cy="4234408"/>
          </a:xfrm>
        </p:spPr>
        <p:txBody>
          <a:bodyPr>
            <a:noAutofit/>
          </a:bodyPr>
          <a:lstStyle/>
          <a:p>
            <a:pPr marL="0" indent="0" algn="just">
              <a:buNone/>
            </a:pPr>
            <a:r>
              <a:rPr lang="tr-TR" dirty="0">
                <a:solidFill>
                  <a:srgbClr val="FFFFFF"/>
                </a:solidFill>
              </a:rPr>
              <a:t>Uluslararası Reklamcılar Birliği (IAA) </a:t>
            </a:r>
            <a:r>
              <a:rPr lang="tr-TR" i="1" dirty="0">
                <a:solidFill>
                  <a:srgbClr val="FFFFFF"/>
                </a:solidFill>
              </a:rPr>
              <a:t>sponsorluğu </a:t>
            </a:r>
            <a:r>
              <a:rPr lang="tr-TR" dirty="0">
                <a:solidFill>
                  <a:srgbClr val="FFFFFF"/>
                </a:solidFill>
              </a:rPr>
              <a:t>desteklenen alanla ilgili olan, yararlanılabilecek ticari bir potansiyele ulaşmayı amaçlayan nakdi ya da ayni bir yatırım olarak tanımlamaktadır(Yılmaz, 2009: 219).</a:t>
            </a:r>
          </a:p>
          <a:p>
            <a:pPr marL="0" indent="0" algn="just">
              <a:buNone/>
            </a:pPr>
            <a:r>
              <a:rPr lang="tr-TR" dirty="0" err="1">
                <a:solidFill>
                  <a:srgbClr val="FFFFFF"/>
                </a:solidFill>
              </a:rPr>
              <a:t>Suher</a:t>
            </a:r>
            <a:r>
              <a:rPr lang="tr-TR" dirty="0">
                <a:solidFill>
                  <a:srgbClr val="FFFFFF"/>
                </a:solidFill>
              </a:rPr>
              <a:t> (2012: 106) ise sponsorluğu; «bir kurumun, pazarlama ve kurumsal iletişim hedeflerine ulaşmak amacıyla, kendi kurumsal ve marka kimliğine/özüne uygun spor, kültür-sanat, çevre, eğitim gibi sosyal konular arasından geliştirilmeye, desteklenmeye ihtiyaç duyulan alanlardaki kişi, kuruluş veya etkinlikler için verdiği para, malzeme, teçhizat, mekan gibi tüm destekleyici faaliyetlerin planlanması, uygulanması ve denetlenmesi süreçlerini kapsayan, taraflar arasında belirli bir süre boyunca karşılıklı olarak birbirlerine fayda sağlamaya yönelik bir iş anlaşmasıdır» şeklinde tanımlamaktadır.</a:t>
            </a:r>
            <a:endParaRPr lang="tr-TR" i="1" dirty="0">
              <a:solidFill>
                <a:srgbClr val="FFFFFF"/>
              </a:solidFill>
            </a:endParaRPr>
          </a:p>
        </p:txBody>
      </p:sp>
    </p:spTree>
    <p:extLst>
      <p:ext uri="{BB962C8B-B14F-4D97-AF65-F5344CB8AC3E}">
        <p14:creationId xmlns:p14="http://schemas.microsoft.com/office/powerpoint/2010/main" val="49955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C000"/>
                </a:solidFill>
              </a:rPr>
              <a:t>Sponsorluğun </a:t>
            </a:r>
            <a:r>
              <a:rPr lang="tr-TR" dirty="0" err="1">
                <a:solidFill>
                  <a:srgbClr val="FFC000"/>
                </a:solidFill>
              </a:rPr>
              <a:t>Önemİ</a:t>
            </a:r>
            <a:endParaRPr lang="tr-TR" dirty="0">
              <a:solidFill>
                <a:srgbClr val="FFC000"/>
              </a:solidFill>
            </a:endParaRPr>
          </a:p>
        </p:txBody>
      </p:sp>
      <p:sp>
        <p:nvSpPr>
          <p:cNvPr id="3" name="İçerik Yer Tutucusu 2"/>
          <p:cNvSpPr>
            <a:spLocks noGrp="1"/>
          </p:cNvSpPr>
          <p:nvPr>
            <p:ph idx="1"/>
          </p:nvPr>
        </p:nvSpPr>
        <p:spPr/>
        <p:txBody>
          <a:bodyPr>
            <a:normAutofit lnSpcReduction="10000"/>
          </a:bodyPr>
          <a:lstStyle/>
          <a:p>
            <a:pPr marL="0" indent="0" algn="just">
              <a:buNone/>
            </a:pPr>
            <a:r>
              <a:rPr lang="tr-TR" dirty="0">
                <a:solidFill>
                  <a:srgbClr val="FFFFFF"/>
                </a:solidFill>
              </a:rPr>
              <a:t>Her geçen gün önemi artan sponsorluk, pek çok işletmenin iletişim bütçelerinden daha fazla pay ayırdıkları bir pazarlama iletişimi çabası olup, işletmelerin kurumsal boyutta gerçekleştirdikleri sponsorluk faaliyetleri sahip oldukları markaları ve kurumsal düzeydeki imajları ve tanınırlıkları yönünden büyük önem taşımaktadır(Özmen, 2013: 163).</a:t>
            </a:r>
          </a:p>
          <a:p>
            <a:pPr marL="0" indent="0" algn="just">
              <a:buNone/>
            </a:pPr>
            <a:r>
              <a:rPr lang="tr-TR" dirty="0">
                <a:solidFill>
                  <a:srgbClr val="FFFFFF"/>
                </a:solidFill>
              </a:rPr>
              <a:t>Özellikle marka farkındalığını arttırmakla kalmayıp, aynı zamanda marka çağrışımları aracılığıyla tanımlamaya da yardımcı olduğundan sponsorluğa marka yönetiminde çok fazla önem verilmektedir (Yılmaz, 2009: 220).</a:t>
            </a:r>
          </a:p>
        </p:txBody>
      </p:sp>
    </p:spTree>
    <p:extLst>
      <p:ext uri="{BB962C8B-B14F-4D97-AF65-F5344CB8AC3E}">
        <p14:creationId xmlns:p14="http://schemas.microsoft.com/office/powerpoint/2010/main" val="2737265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Sponsorluğun </a:t>
            </a:r>
            <a:r>
              <a:rPr lang="tr-TR" dirty="0" err="1">
                <a:solidFill>
                  <a:srgbClr val="FFC000"/>
                </a:solidFill>
              </a:rPr>
              <a:t>Gelİşme</a:t>
            </a:r>
            <a:r>
              <a:rPr lang="tr-TR" dirty="0">
                <a:solidFill>
                  <a:srgbClr val="FFC000"/>
                </a:solidFill>
              </a:rPr>
              <a:t> </a:t>
            </a:r>
            <a:r>
              <a:rPr lang="tr-TR" dirty="0" err="1">
                <a:solidFill>
                  <a:srgbClr val="FFC000"/>
                </a:solidFill>
              </a:rPr>
              <a:t>Nedenlerİ</a:t>
            </a:r>
            <a:r>
              <a:rPr lang="tr-TR" dirty="0">
                <a:solidFill>
                  <a:srgbClr val="FFC000"/>
                </a:solidFill>
              </a:rPr>
              <a:t> (</a:t>
            </a:r>
            <a:r>
              <a:rPr lang="tr-TR" dirty="0" err="1">
                <a:solidFill>
                  <a:srgbClr val="FFC000"/>
                </a:solidFill>
              </a:rPr>
              <a:t>YIlmaz</a:t>
            </a:r>
            <a:r>
              <a:rPr lang="tr-TR" dirty="0">
                <a:solidFill>
                  <a:srgbClr val="FFC000"/>
                </a:solidFill>
              </a:rPr>
              <a:t>, 2009: 220)</a:t>
            </a:r>
          </a:p>
        </p:txBody>
      </p:sp>
      <p:sp>
        <p:nvSpPr>
          <p:cNvPr id="3" name="İçerik Yer Tutucusu 2"/>
          <p:cNvSpPr>
            <a:spLocks noGrp="1"/>
          </p:cNvSpPr>
          <p:nvPr>
            <p:ph idx="1"/>
          </p:nvPr>
        </p:nvSpPr>
        <p:spPr/>
        <p:txBody>
          <a:bodyPr>
            <a:normAutofit/>
          </a:bodyPr>
          <a:lstStyle/>
          <a:p>
            <a:pPr marL="0" indent="0" algn="just">
              <a:buNone/>
            </a:pPr>
            <a:r>
              <a:rPr lang="tr-TR" dirty="0">
                <a:solidFill>
                  <a:srgbClr val="FFFFFF"/>
                </a:solidFill>
              </a:rPr>
              <a:t>-Geleneksel satış artırıcı çabaların üzerinde ilgiye sahip bir alternatif olarak düşünülmesi,</a:t>
            </a:r>
          </a:p>
          <a:p>
            <a:pPr marL="0" indent="0" algn="just">
              <a:buNone/>
            </a:pPr>
            <a:r>
              <a:rPr lang="tr-TR" dirty="0">
                <a:solidFill>
                  <a:srgbClr val="FFFFFF"/>
                </a:solidFill>
              </a:rPr>
              <a:t>-Sponsor olunan olay ile sponsor kuruluş arasında bir bağlantı yaratması,</a:t>
            </a:r>
          </a:p>
          <a:p>
            <a:pPr marL="0" indent="0" algn="just">
              <a:buNone/>
            </a:pPr>
            <a:r>
              <a:rPr lang="tr-TR" dirty="0">
                <a:solidFill>
                  <a:srgbClr val="FFFFFF"/>
                </a:solidFill>
              </a:rPr>
              <a:t>-Dil ve kültürden kaynaklanan engelleri aşabilmesi,</a:t>
            </a:r>
          </a:p>
          <a:p>
            <a:pPr marL="0" indent="0" algn="just">
              <a:buNone/>
            </a:pPr>
            <a:r>
              <a:rPr lang="tr-TR" dirty="0">
                <a:solidFill>
                  <a:srgbClr val="FFFFFF"/>
                </a:solidFill>
              </a:rPr>
              <a:t>-Geniş hedef kitleleri çekebilmesi,</a:t>
            </a:r>
          </a:p>
          <a:p>
            <a:pPr marL="0" indent="0" algn="just">
              <a:buNone/>
            </a:pPr>
            <a:r>
              <a:rPr lang="tr-TR" dirty="0">
                <a:solidFill>
                  <a:srgbClr val="FFFFFF"/>
                </a:solidFill>
              </a:rPr>
              <a:t>-Yasal engelleri yıkabilmesi,</a:t>
            </a:r>
          </a:p>
          <a:p>
            <a:pPr marL="0" indent="0" algn="just">
              <a:buNone/>
            </a:pPr>
            <a:r>
              <a:rPr lang="tr-TR" dirty="0">
                <a:solidFill>
                  <a:srgbClr val="FFFFFF"/>
                </a:solidFill>
              </a:rPr>
              <a:t>-Seçilmiş Pazar bölümlerini hedefleyebilmesi.</a:t>
            </a:r>
          </a:p>
        </p:txBody>
      </p:sp>
    </p:spTree>
    <p:extLst>
      <p:ext uri="{BB962C8B-B14F-4D97-AF65-F5344CB8AC3E}">
        <p14:creationId xmlns:p14="http://schemas.microsoft.com/office/powerpoint/2010/main" val="3192677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347" y="609601"/>
            <a:ext cx="7765321" cy="1091207"/>
          </a:xfrm>
        </p:spPr>
        <p:txBody>
          <a:bodyPr>
            <a:normAutofit/>
          </a:bodyPr>
          <a:lstStyle/>
          <a:p>
            <a:r>
              <a:rPr lang="tr-TR" dirty="0">
                <a:solidFill>
                  <a:srgbClr val="FFC000"/>
                </a:solidFill>
              </a:rPr>
              <a:t>Sponsorluk </a:t>
            </a:r>
            <a:r>
              <a:rPr lang="tr-TR" dirty="0" err="1">
                <a:solidFill>
                  <a:srgbClr val="FFC000"/>
                </a:solidFill>
              </a:rPr>
              <a:t>Türlerİ</a:t>
            </a:r>
            <a:r>
              <a:rPr lang="tr-TR" dirty="0">
                <a:solidFill>
                  <a:srgbClr val="FFC000"/>
                </a:solidFill>
              </a:rPr>
              <a:t> </a:t>
            </a:r>
            <a:br>
              <a:rPr lang="tr-TR" dirty="0">
                <a:solidFill>
                  <a:srgbClr val="FFC000"/>
                </a:solidFill>
              </a:rPr>
            </a:br>
            <a:r>
              <a:rPr lang="tr-TR" dirty="0">
                <a:solidFill>
                  <a:srgbClr val="FFC000"/>
                </a:solidFill>
              </a:rPr>
              <a:t>(Okay, 1998: 67-147)</a:t>
            </a:r>
          </a:p>
        </p:txBody>
      </p:sp>
      <p:sp>
        <p:nvSpPr>
          <p:cNvPr id="3" name="İçerik Yer Tutucusu 2"/>
          <p:cNvSpPr>
            <a:spLocks noGrp="1"/>
          </p:cNvSpPr>
          <p:nvPr>
            <p:ph idx="1"/>
          </p:nvPr>
        </p:nvSpPr>
        <p:spPr>
          <a:xfrm>
            <a:off x="685346" y="1700808"/>
            <a:ext cx="7765322" cy="4090392"/>
          </a:xfrm>
        </p:spPr>
        <p:txBody>
          <a:bodyPr>
            <a:noAutofit/>
          </a:bodyPr>
          <a:lstStyle/>
          <a:p>
            <a:pPr marL="0" indent="0">
              <a:buNone/>
            </a:pPr>
            <a:r>
              <a:rPr lang="tr-TR" dirty="0">
                <a:solidFill>
                  <a:srgbClr val="FFFFFF"/>
                </a:solidFill>
              </a:rPr>
              <a:t>Sponsorluğu spor sponsorluğu, kültür-sanat sponsorluğu, sosyal sponsorluk ve mecra-seyahat sponsorluğu olarak sınıflandırmak mümkündür.</a:t>
            </a:r>
          </a:p>
          <a:p>
            <a:pPr marL="514350" indent="-514350">
              <a:buAutoNum type="alphaLcParenR"/>
            </a:pPr>
            <a:r>
              <a:rPr lang="tr-TR" dirty="0">
                <a:solidFill>
                  <a:srgbClr val="FFC000"/>
                </a:solidFill>
              </a:rPr>
              <a:t>Spor sponsorluğu;</a:t>
            </a:r>
            <a:r>
              <a:rPr lang="tr-TR" dirty="0">
                <a:solidFill>
                  <a:srgbClr val="FFFFFF"/>
                </a:solidFill>
              </a:rPr>
              <a:t> en geniş çapta yapılan sponsorluk türüdür. Çünkü spor sponsorluğu, büyük kitlelere hitap edebilmeyi, özellikle ürünleri ve hizmetleri kısa zamanda bu kitlelere tanıtmak isteyen firmaların kullandıkları bir tekniktir. Spor sponsorluğu kendi içinde;</a:t>
            </a:r>
          </a:p>
          <a:p>
            <a:pPr marL="0" indent="0">
              <a:buNone/>
            </a:pPr>
            <a:r>
              <a:rPr lang="tr-TR" dirty="0">
                <a:solidFill>
                  <a:srgbClr val="FFFFFF"/>
                </a:solidFill>
              </a:rPr>
              <a:t>	- Bireysel sporcuların sponsorluğu,</a:t>
            </a:r>
          </a:p>
          <a:p>
            <a:pPr marL="0" indent="0">
              <a:buNone/>
            </a:pPr>
            <a:r>
              <a:rPr lang="tr-TR" dirty="0">
                <a:solidFill>
                  <a:srgbClr val="FFFFFF"/>
                </a:solidFill>
              </a:rPr>
              <a:t>	- Spor takımlarının sponsorluğu,</a:t>
            </a:r>
          </a:p>
          <a:p>
            <a:pPr marL="0" indent="0">
              <a:buNone/>
            </a:pPr>
            <a:r>
              <a:rPr lang="tr-TR" dirty="0">
                <a:solidFill>
                  <a:srgbClr val="FFFFFF"/>
                </a:solidFill>
              </a:rPr>
              <a:t>	- Spor organizasyonların sponsorluğu biçiminde ayırmak mümkündür.</a:t>
            </a:r>
          </a:p>
        </p:txBody>
      </p:sp>
    </p:spTree>
    <p:extLst>
      <p:ext uri="{BB962C8B-B14F-4D97-AF65-F5344CB8AC3E}">
        <p14:creationId xmlns:p14="http://schemas.microsoft.com/office/powerpoint/2010/main" val="3577898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346" y="764704"/>
            <a:ext cx="7765322" cy="5328592"/>
          </a:xfrm>
        </p:spPr>
        <p:txBody>
          <a:bodyPr>
            <a:normAutofit fontScale="92500" lnSpcReduction="20000"/>
          </a:bodyPr>
          <a:lstStyle/>
          <a:p>
            <a:pPr marL="0" indent="0" algn="just">
              <a:buNone/>
            </a:pPr>
            <a:r>
              <a:rPr lang="tr-TR" sz="2200" dirty="0">
                <a:solidFill>
                  <a:srgbClr val="FFFFFF"/>
                </a:solidFill>
              </a:rPr>
              <a:t>b) </a:t>
            </a:r>
            <a:r>
              <a:rPr lang="tr-TR" sz="2200" dirty="0">
                <a:solidFill>
                  <a:srgbClr val="FFC000"/>
                </a:solidFill>
              </a:rPr>
              <a:t>Kültür-Sanat Sponsorluğu; </a:t>
            </a:r>
            <a:r>
              <a:rPr lang="tr-TR" sz="2200" dirty="0">
                <a:solidFill>
                  <a:srgbClr val="FFFFFF"/>
                </a:solidFill>
              </a:rPr>
              <a:t>kültür ve sanat alanında çeşitli faaliyetlerin gerçekleştirilmesi için hizmet şeklinde yapılan desteğin az olmasına karşın genellikle finansal yönden yapılan destekleri kapsamaktadır. </a:t>
            </a:r>
          </a:p>
          <a:p>
            <a:pPr marL="0" indent="0" algn="just">
              <a:buNone/>
            </a:pPr>
            <a:r>
              <a:rPr lang="tr-TR" sz="2200" dirty="0">
                <a:solidFill>
                  <a:srgbClr val="FFFFFF"/>
                </a:solidFill>
              </a:rPr>
              <a:t>Yapılan sanat ve kültürel faaliyetlere firmalar, hem toplum tarafından tanınma hem de halk üzerinde olumlu etki bırakmak için sponsorluk yapmaktadırlar. </a:t>
            </a:r>
          </a:p>
          <a:p>
            <a:pPr marL="0" indent="0" algn="just">
              <a:buNone/>
            </a:pPr>
            <a:r>
              <a:rPr lang="tr-TR" sz="2200" dirty="0">
                <a:solidFill>
                  <a:srgbClr val="FFFFFF"/>
                </a:solidFill>
              </a:rPr>
              <a:t>Bu sponsorluğu kendi içinde;</a:t>
            </a:r>
          </a:p>
          <a:p>
            <a:pPr marL="0" indent="0" algn="just">
              <a:buNone/>
            </a:pPr>
            <a:r>
              <a:rPr lang="tr-TR" sz="2200" dirty="0">
                <a:solidFill>
                  <a:srgbClr val="FFFFFF"/>
                </a:solidFill>
              </a:rPr>
              <a:t>	- Müzik sponsorluğu,</a:t>
            </a:r>
          </a:p>
          <a:p>
            <a:pPr marL="0" indent="0" algn="just">
              <a:buNone/>
            </a:pPr>
            <a:r>
              <a:rPr lang="tr-TR" sz="2200" dirty="0">
                <a:solidFill>
                  <a:srgbClr val="FFFFFF"/>
                </a:solidFill>
              </a:rPr>
              <a:t>	- Gösteri sanatları sponsorluğu,</a:t>
            </a:r>
          </a:p>
          <a:p>
            <a:pPr marL="0" indent="0" algn="just">
              <a:buNone/>
            </a:pPr>
            <a:r>
              <a:rPr lang="tr-TR" sz="2200" dirty="0">
                <a:solidFill>
                  <a:srgbClr val="FFFFFF"/>
                </a:solidFill>
              </a:rPr>
              <a:t>	- Sergi sponsorluğu,</a:t>
            </a:r>
          </a:p>
          <a:p>
            <a:pPr marL="0" indent="0" algn="just">
              <a:buNone/>
            </a:pPr>
            <a:r>
              <a:rPr lang="tr-TR" sz="2200" dirty="0">
                <a:solidFill>
                  <a:srgbClr val="FFFFFF"/>
                </a:solidFill>
              </a:rPr>
              <a:t>	- Yayın sponsorluğu,</a:t>
            </a:r>
          </a:p>
          <a:p>
            <a:pPr marL="0" indent="0" algn="just">
              <a:buNone/>
            </a:pPr>
            <a:r>
              <a:rPr lang="tr-TR" sz="2200" dirty="0">
                <a:solidFill>
                  <a:srgbClr val="FFFFFF"/>
                </a:solidFill>
              </a:rPr>
              <a:t>	- Film/Program sponsorluğu şeklinde ayırabiliriz.</a:t>
            </a:r>
          </a:p>
          <a:p>
            <a:pPr marL="0" indent="0">
              <a:buNone/>
            </a:pPr>
            <a:endParaRPr lang="tr-TR" i="1" dirty="0"/>
          </a:p>
        </p:txBody>
      </p:sp>
    </p:spTree>
    <p:extLst>
      <p:ext uri="{BB962C8B-B14F-4D97-AF65-F5344CB8AC3E}">
        <p14:creationId xmlns:p14="http://schemas.microsoft.com/office/powerpoint/2010/main" val="2137890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145435"/>
          </a:xfrm>
        </p:spPr>
        <p:txBody>
          <a:bodyPr>
            <a:normAutofit/>
          </a:bodyPr>
          <a:lstStyle/>
          <a:p>
            <a:pPr marL="0" indent="0" algn="just">
              <a:buNone/>
            </a:pPr>
            <a:r>
              <a:rPr lang="tr-TR" dirty="0">
                <a:solidFill>
                  <a:srgbClr val="FFFFFF"/>
                </a:solidFill>
              </a:rPr>
              <a:t>c) </a:t>
            </a:r>
            <a:r>
              <a:rPr lang="tr-TR" dirty="0">
                <a:solidFill>
                  <a:srgbClr val="FFC000"/>
                </a:solidFill>
              </a:rPr>
              <a:t>Sosyal Sponsorluk; </a:t>
            </a:r>
            <a:r>
              <a:rPr lang="tr-TR" dirty="0">
                <a:solidFill>
                  <a:srgbClr val="FFFFFF"/>
                </a:solidFill>
              </a:rPr>
              <a:t>sponsorluk yapan kuruluşun hedef kitleleriyle iletişim kurma veya bir imaj oluşturma gibi amaçlarla faaliyetlerde bulunup, toplumun bir parçasıymış gibi sosyal katılımın ve toplumsal sorumluluk bilincinin kanıtlanması amacıyla toplumun ihtiyaç duyduğu alanlarda kar amacı gütmeden faaliyetlerde bulunulmasıdır. Firmalar daha çok sosyal sorumluluk duygularının bir ifadesi olarak bu sponsorluğa girişmektedirler. </a:t>
            </a:r>
          </a:p>
          <a:p>
            <a:pPr marL="0" indent="0" algn="just">
              <a:buNone/>
            </a:pPr>
            <a:r>
              <a:rPr lang="tr-TR" dirty="0">
                <a:solidFill>
                  <a:srgbClr val="FFFFFF"/>
                </a:solidFill>
              </a:rPr>
              <a:t>Bu sponsorluğu;</a:t>
            </a:r>
          </a:p>
          <a:p>
            <a:pPr marL="0" indent="0" algn="just">
              <a:buNone/>
            </a:pPr>
            <a:r>
              <a:rPr lang="tr-TR" dirty="0">
                <a:solidFill>
                  <a:srgbClr val="FFFFFF"/>
                </a:solidFill>
              </a:rPr>
              <a:t>	- Sağlık sponsorluğu,</a:t>
            </a:r>
          </a:p>
          <a:p>
            <a:pPr marL="0" indent="0" algn="just">
              <a:buNone/>
            </a:pPr>
            <a:r>
              <a:rPr lang="tr-TR" dirty="0">
                <a:solidFill>
                  <a:srgbClr val="FFFFFF"/>
                </a:solidFill>
              </a:rPr>
              <a:t>	- Çevre sponsorluğu,</a:t>
            </a:r>
          </a:p>
          <a:p>
            <a:pPr marL="0" indent="0" algn="just">
              <a:buNone/>
            </a:pPr>
            <a:r>
              <a:rPr lang="tr-TR" dirty="0">
                <a:solidFill>
                  <a:srgbClr val="FFFFFF"/>
                </a:solidFill>
              </a:rPr>
              <a:t>	- Eğitim sponsorluğu olarak türlerine ayırabiliriz.</a:t>
            </a:r>
          </a:p>
        </p:txBody>
      </p:sp>
    </p:spTree>
    <p:extLst>
      <p:ext uri="{BB962C8B-B14F-4D97-AF65-F5344CB8AC3E}">
        <p14:creationId xmlns:p14="http://schemas.microsoft.com/office/powerpoint/2010/main" val="21011539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Özel 13">
      <a:dk1>
        <a:srgbClr val="432B20"/>
      </a:dk1>
      <a:lt1>
        <a:srgbClr val="DAD6B2"/>
      </a:lt1>
      <a:dk2>
        <a:srgbClr val="696969"/>
      </a:dk2>
      <a:lt2>
        <a:srgbClr val="F7CD9D"/>
      </a:lt2>
      <a:accent1>
        <a:srgbClr val="644030"/>
      </a:accent1>
      <a:accent2>
        <a:srgbClr val="BD582C"/>
      </a:accent2>
      <a:accent3>
        <a:srgbClr val="E6E4CC"/>
      </a:accent3>
      <a:accent4>
        <a:srgbClr val="A9D5F3"/>
      </a:accent4>
      <a:accent5>
        <a:srgbClr val="C2BC80"/>
      </a:accent5>
      <a:accent6>
        <a:srgbClr val="4A533D"/>
      </a:accent6>
      <a:hlink>
        <a:srgbClr val="7EA9CA"/>
      </a:hlink>
      <a:folHlink>
        <a:srgbClr val="C29580"/>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Pazarlama İletişim Teknikleri-1.Hafta</Template>
  <TotalTime>299</TotalTime>
  <Words>2701</Words>
  <Application>Microsoft Office PowerPoint</Application>
  <PresentationFormat>Ekran Gösterisi (4:3)</PresentationFormat>
  <Paragraphs>156</Paragraphs>
  <Slides>37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37</vt:i4>
      </vt:variant>
    </vt:vector>
  </HeadingPairs>
  <TitlesOfParts>
    <vt:vector size="41" baseType="lpstr">
      <vt:lpstr>Arial</vt:lpstr>
      <vt:lpstr>Bookman Old Style</vt:lpstr>
      <vt:lpstr>Rockwell</vt:lpstr>
      <vt:lpstr>Damask</vt:lpstr>
      <vt:lpstr>Sponsorluk, Amaç Yönlü Pazarlama ve Sosyal Kampanyalar </vt:lpstr>
      <vt:lpstr>Sponsor Nedir?</vt:lpstr>
      <vt:lpstr>Sponsor Nedir?</vt:lpstr>
      <vt:lpstr>Sponsor Nedir?</vt:lpstr>
      <vt:lpstr>Sponsorluğun Önemİ</vt:lpstr>
      <vt:lpstr>Sponsorluğun Gelİşme Nedenlerİ (YIlmaz, 2009: 220)</vt:lpstr>
      <vt:lpstr>Sponsorluk Türlerİ  (Okay, 1998: 67-147)</vt:lpstr>
      <vt:lpstr>PowerPoint Sunusu</vt:lpstr>
      <vt:lpstr>PowerPoint Sunusu</vt:lpstr>
      <vt:lpstr>PowerPoint Sunusu</vt:lpstr>
      <vt:lpstr>Sponsorluğun Hedeflerİ  (Yılmaz, 2009: 221-222)</vt:lpstr>
      <vt:lpstr>Sponsorluğun Hedeflerİ  (Yılmaz, 2009: 221-222)</vt:lpstr>
      <vt:lpstr>Sponsorluğun Hedeflerİ  (Yılmaz, 2009: 221-222)</vt:lpstr>
      <vt:lpstr>PowerPoint Sunusu</vt:lpstr>
      <vt:lpstr>Sponsorluğun İşleyİşİ  (YIlmaz, 2009: 221)</vt:lpstr>
      <vt:lpstr>Sponsorluğun İşleyİşİ  (YIlmaz, 2009: 221)</vt:lpstr>
      <vt:lpstr>Sponsorluğun İşleyİşİ  (YIlmaz, 2009: 221)</vt:lpstr>
      <vt:lpstr>Sponsorluğun YararlarI  (YIlmaz, 2009: 222)</vt:lpstr>
      <vt:lpstr>Sponsorluğun YararlarI  (YIlmaz, 2009: 222)</vt:lpstr>
      <vt:lpstr>Sponsorluğun YararlarI  (YIlmaz, 2009: 222)</vt:lpstr>
      <vt:lpstr>Sponsorluğun Rİsklerİ  (Yılmaz, 2009: 222-223)</vt:lpstr>
      <vt:lpstr>Sponsorluğun Rİsklerİ  (Yılmaz, 2009: 222-223)</vt:lpstr>
      <vt:lpstr>Sponsorluğun Üstünlüklerİ  (Özmen, 2012: 164)</vt:lpstr>
      <vt:lpstr>Sponsorluğun ZayIflIklarI  (Özmen, 2012: 164)</vt:lpstr>
      <vt:lpstr>Örnek Olay (Yılmaz, 2009: 212)</vt:lpstr>
      <vt:lpstr>Örnek Olay (Yılmaz, 2009: 212)</vt:lpstr>
      <vt:lpstr>Örnek Olay (Yılmaz, 2009: 212)</vt:lpstr>
      <vt:lpstr>Örnek Olay (Yılmaz, 2009: 212)</vt:lpstr>
      <vt:lpstr>Amaç Yönlü Pazarlama  (Özmen, 2012: 164-166)</vt:lpstr>
      <vt:lpstr>Amaç Yönlü Pazarlama  (Özmen, 2012: 164-166)</vt:lpstr>
      <vt:lpstr>PowerPoint Sunusu</vt:lpstr>
      <vt:lpstr>PowerPoint Sunusu</vt:lpstr>
      <vt:lpstr>PowerPoint Sunusu</vt:lpstr>
      <vt:lpstr>Sosyal Kampanyalar  (Özmen, 2012: 166-167)</vt:lpstr>
      <vt:lpstr>Sosyal Kampanyalar  (Özmen, 2012: 166-167)</vt:lpstr>
      <vt:lpstr>Sosyal Kampanyalar  (Özmen, 2012: 166-167)</vt:lpstr>
      <vt:lpstr>KAYNAKLAR</vt:lpstr>
    </vt:vector>
  </TitlesOfParts>
  <Company>Progressive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Sponsorluk</dc:title>
  <dc:creator>TÜLİN ÇAKIR</dc:creator>
  <cp:lastModifiedBy>Tunahan Hazar Göksel</cp:lastModifiedBy>
  <cp:revision>34</cp:revision>
  <dcterms:created xsi:type="dcterms:W3CDTF">2020-05-03T10:29:35Z</dcterms:created>
  <dcterms:modified xsi:type="dcterms:W3CDTF">2023-04-29T09:56:51Z</dcterms:modified>
</cp:coreProperties>
</file>