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7" r:id="rId3"/>
    <p:sldId id="287" r:id="rId4"/>
    <p:sldId id="258" r:id="rId5"/>
    <p:sldId id="259" r:id="rId6"/>
    <p:sldId id="260" r:id="rId7"/>
    <p:sldId id="261" r:id="rId8"/>
    <p:sldId id="263" r:id="rId9"/>
    <p:sldId id="262" r:id="rId10"/>
    <p:sldId id="264" r:id="rId11"/>
    <p:sldId id="265" r:id="rId12"/>
    <p:sldId id="267" r:id="rId13"/>
    <p:sldId id="266" r:id="rId14"/>
    <p:sldId id="288" r:id="rId15"/>
    <p:sldId id="268" r:id="rId16"/>
    <p:sldId id="289" r:id="rId17"/>
    <p:sldId id="269" r:id="rId18"/>
    <p:sldId id="270" r:id="rId19"/>
    <p:sldId id="271" r:id="rId20"/>
    <p:sldId id="272" r:id="rId21"/>
    <p:sldId id="290" r:id="rId22"/>
    <p:sldId id="273" r:id="rId23"/>
    <p:sldId id="274" r:id="rId24"/>
    <p:sldId id="276" r:id="rId25"/>
    <p:sldId id="277" r:id="rId26"/>
    <p:sldId id="278" r:id="rId27"/>
    <p:sldId id="279" r:id="rId28"/>
    <p:sldId id="280" r:id="rId29"/>
    <p:sldId id="281" r:id="rId30"/>
    <p:sldId id="282" r:id="rId31"/>
    <p:sldId id="283" r:id="rId32"/>
    <p:sldId id="291" r:id="rId33"/>
    <p:sldId id="284" r:id="rId34"/>
    <p:sldId id="286"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p:cViewPr varScale="1">
        <p:scale>
          <a:sx n="68" d="100"/>
          <a:sy n="68" d="100"/>
        </p:scale>
        <p:origin x="1464"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F4AA42-152A-42AF-8FBC-A55DBC4E1E57}" type="datetimeFigureOut">
              <a:rPr lang="tr-TR" smtClean="0"/>
              <a:t>12.04.2023</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04980C-D0F5-4C5A-AF68-EAD54CD15464}" type="slidenum">
              <a:rPr lang="tr-TR" smtClean="0"/>
              <a:t>‹#›</a:t>
            </a:fld>
            <a:endParaRPr lang="tr-TR"/>
          </a:p>
        </p:txBody>
      </p:sp>
    </p:spTree>
    <p:extLst>
      <p:ext uri="{BB962C8B-B14F-4D97-AF65-F5344CB8AC3E}">
        <p14:creationId xmlns:p14="http://schemas.microsoft.com/office/powerpoint/2010/main" val="300082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F04980C-D0F5-4C5A-AF68-EAD54CD15464}" type="slidenum">
              <a:rPr lang="tr-TR" smtClean="0"/>
              <a:t>2</a:t>
            </a:fld>
            <a:endParaRPr lang="tr-TR"/>
          </a:p>
        </p:txBody>
      </p:sp>
    </p:spTree>
    <p:extLst>
      <p:ext uri="{BB962C8B-B14F-4D97-AF65-F5344CB8AC3E}">
        <p14:creationId xmlns:p14="http://schemas.microsoft.com/office/powerpoint/2010/main" val="94082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F04980C-D0F5-4C5A-AF68-EAD54CD15464}" type="slidenum">
              <a:rPr lang="tr-TR" smtClean="0"/>
              <a:t>3</a:t>
            </a:fld>
            <a:endParaRPr lang="tr-TR"/>
          </a:p>
        </p:txBody>
      </p:sp>
    </p:spTree>
    <p:extLst>
      <p:ext uri="{BB962C8B-B14F-4D97-AF65-F5344CB8AC3E}">
        <p14:creationId xmlns:p14="http://schemas.microsoft.com/office/powerpoint/2010/main" val="375216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F086052-040D-46D5-B1F9-6A94026A9ED9}" type="slidenum">
              <a:rPr lang="tr-TR"/>
              <a:pPr/>
              <a:t>8</a:t>
            </a:fld>
            <a:endParaRPr lang="tr-TR"/>
          </a:p>
        </p:txBody>
      </p:sp>
      <p:sp>
        <p:nvSpPr>
          <p:cNvPr id="4812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5860846-31AF-4987-BAF5-82BF5A917650}" type="slidenum">
              <a:rPr lang="tr-TR"/>
              <a:pPr/>
              <a:t>10</a:t>
            </a:fld>
            <a:endParaRPr lang="tr-TR"/>
          </a:p>
        </p:txBody>
      </p:sp>
      <p:sp>
        <p:nvSpPr>
          <p:cNvPr id="5222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6D7C03E-1E59-4DF7-AF6D-8EC3879563E3}" type="slidenum">
              <a:rPr lang="tr-TR"/>
              <a:pPr/>
              <a:t>12</a:t>
            </a:fld>
            <a:endParaRPr lang="tr-TR"/>
          </a:p>
        </p:txBody>
      </p:sp>
      <p:sp>
        <p:nvSpPr>
          <p:cNvPr id="5529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A4CAB54-B438-4A75-8AD0-11F376B74DC8}" type="datetimeFigureOut">
              <a:rPr lang="tr-TR" smtClean="0"/>
              <a:t>12.04.2023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1136817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4CAB54-B438-4A75-8AD0-11F376B74DC8}" type="datetimeFigureOut">
              <a:rPr lang="tr-TR" smtClean="0"/>
              <a:t>12.04.2023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223557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4CAB54-B438-4A75-8AD0-11F376B74DC8}" type="datetimeFigureOut">
              <a:rPr lang="tr-TR" smtClean="0"/>
              <a:t>12.04.2023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78262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4CAB54-B438-4A75-8AD0-11F376B74DC8}" type="datetimeFigureOut">
              <a:rPr lang="tr-TR" smtClean="0"/>
              <a:t>12.04.2023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4ABF348-917D-49D9-AC66-FDBB453DE4B6}" type="slidenum">
              <a:rPr lang="tr-TR" smtClean="0"/>
              <a:t>‹#›</a:t>
            </a:fld>
            <a:endParaRPr lang="tr-TR"/>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54024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4CAB54-B438-4A75-8AD0-11F376B74DC8}" type="datetimeFigureOut">
              <a:rPr lang="tr-TR" smtClean="0"/>
              <a:t>12.04.2023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1077270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3A4CAB54-B438-4A75-8AD0-11F376B74DC8}" type="datetimeFigureOut">
              <a:rPr lang="tr-TR" smtClean="0"/>
              <a:t>12.04.2023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3590684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3A4CAB54-B438-4A75-8AD0-11F376B74DC8}" type="datetimeFigureOut">
              <a:rPr lang="tr-TR" smtClean="0"/>
              <a:t>12.04.2023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973674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4CAB54-B438-4A75-8AD0-11F376B74DC8}" type="datetimeFigureOut">
              <a:rPr lang="tr-TR" smtClean="0"/>
              <a:t>12.04.2023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1676505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4CAB54-B438-4A75-8AD0-11F376B74DC8}" type="datetimeFigureOut">
              <a:rPr lang="tr-TR" smtClean="0"/>
              <a:t>12.04.2023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119111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4CAB54-B438-4A75-8AD0-11F376B74DC8}" type="datetimeFigureOut">
              <a:rPr lang="tr-TR" smtClean="0"/>
              <a:t>12.04.2023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1222194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A4CAB54-B438-4A75-8AD0-11F376B74DC8}" type="datetimeFigureOut">
              <a:rPr lang="tr-TR" smtClean="0"/>
              <a:t>12.04.2023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44879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A4CAB54-B438-4A75-8AD0-11F376B74DC8}" type="datetimeFigureOut">
              <a:rPr lang="tr-TR" smtClean="0"/>
              <a:t>12.04.2023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306597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5346" y="2912232"/>
            <a:ext cx="3830406" cy="287896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29150" y="2912232"/>
            <a:ext cx="3821518" cy="287896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A4CAB54-B438-4A75-8AD0-11F376B74DC8}" type="datetimeFigureOut">
              <a:rPr lang="tr-TR" smtClean="0"/>
              <a:t>12.04.2023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3023257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A4CAB54-B438-4A75-8AD0-11F376B74DC8}" type="datetimeFigureOut">
              <a:rPr lang="tr-TR" smtClean="0"/>
              <a:t>12.04.2023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192757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CAB54-B438-4A75-8AD0-11F376B74DC8}" type="datetimeFigureOut">
              <a:rPr lang="tr-TR" smtClean="0"/>
              <a:t>12.04.2023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392275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tr-TR"/>
              <a:t>Asıl başlık stilini düzenlemek için tıklayın</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4CAB54-B438-4A75-8AD0-11F376B74DC8}" type="datetimeFigureOut">
              <a:rPr lang="tr-TR" smtClean="0"/>
              <a:t>12.04.2023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2069255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4CAB54-B438-4A75-8AD0-11F376B74DC8}" type="datetimeFigureOut">
              <a:rPr lang="tr-TR" smtClean="0"/>
              <a:t>12.04.2023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4ABF348-917D-49D9-AC66-FDBB453DE4B6}" type="slidenum">
              <a:rPr lang="tr-TR" smtClean="0"/>
              <a:t>‹#›</a:t>
            </a:fld>
            <a:endParaRPr lang="tr-TR"/>
          </a:p>
        </p:txBody>
      </p:sp>
    </p:spTree>
    <p:extLst>
      <p:ext uri="{BB962C8B-B14F-4D97-AF65-F5344CB8AC3E}">
        <p14:creationId xmlns:p14="http://schemas.microsoft.com/office/powerpoint/2010/main" val="26818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A4CAB54-B438-4A75-8AD0-11F376B74DC8}" type="datetimeFigureOut">
              <a:rPr lang="tr-TR" smtClean="0"/>
              <a:t>12.04.2023</a:t>
            </a:fld>
            <a:endParaRPr lang="tr-TR"/>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4ABF348-917D-49D9-AC66-FDBB453DE4B6}" type="slidenum">
              <a:rPr lang="tr-TR" smtClean="0"/>
              <a:t>‹#›</a:t>
            </a:fld>
            <a:endParaRPr lang="tr-TR"/>
          </a:p>
        </p:txBody>
      </p:sp>
    </p:spTree>
    <p:extLst>
      <p:ext uri="{BB962C8B-B14F-4D97-AF65-F5344CB8AC3E}">
        <p14:creationId xmlns:p14="http://schemas.microsoft.com/office/powerpoint/2010/main" val="20365148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dirty="0"/>
              <a:t>Pazarlama </a:t>
            </a:r>
            <a:r>
              <a:rPr lang="tr-TR" dirty="0" err="1"/>
              <a:t>İletİşİmİnİN</a:t>
            </a:r>
            <a:r>
              <a:rPr lang="tr-TR" dirty="0"/>
              <a:t> </a:t>
            </a:r>
            <a:r>
              <a:rPr lang="tr-TR" dirty="0" err="1"/>
              <a:t>Bİr</a:t>
            </a:r>
            <a:r>
              <a:rPr lang="tr-TR" dirty="0"/>
              <a:t> </a:t>
            </a:r>
            <a:r>
              <a:rPr lang="tr-TR" dirty="0" err="1"/>
              <a:t>Bİleşenİ</a:t>
            </a:r>
            <a:r>
              <a:rPr lang="tr-TR" dirty="0"/>
              <a:t> Olarak Reklam</a:t>
            </a:r>
          </a:p>
        </p:txBody>
      </p:sp>
      <p:sp>
        <p:nvSpPr>
          <p:cNvPr id="4" name="Alt Başlık 2"/>
          <p:cNvSpPr>
            <a:spLocks noGrp="1"/>
          </p:cNvSpPr>
          <p:nvPr>
            <p:ph type="subTitle" idx="1"/>
          </p:nvPr>
        </p:nvSpPr>
        <p:spPr/>
        <p:txBody>
          <a:bodyPr/>
          <a:lstStyle/>
          <a:p>
            <a:r>
              <a:rPr lang="tr-TR" dirty="0"/>
              <a:t>Pazarlama İletişim Teknikleri-8. Hafta</a:t>
            </a:r>
          </a:p>
        </p:txBody>
      </p:sp>
    </p:spTree>
    <p:extLst>
      <p:ext uri="{BB962C8B-B14F-4D97-AF65-F5344CB8AC3E}">
        <p14:creationId xmlns:p14="http://schemas.microsoft.com/office/powerpoint/2010/main" val="631710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41" y="1346542"/>
            <a:ext cx="8169120" cy="42196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2346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2448272" cy="3704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133350" y="3501008"/>
            <a:ext cx="2337553" cy="93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Microsoft YaHei" charset="-122"/>
              </a:defRPr>
            </a:lvl9pPr>
          </a:lstStyle>
          <a:p>
            <a:pPr>
              <a:lnSpc>
                <a:spcPct val="102000"/>
              </a:lnSpc>
            </a:pPr>
            <a:endParaRPr lang="tr-TR" sz="2400" dirty="0">
              <a:solidFill>
                <a:schemeClr val="bg2">
                  <a:lumMod val="60000"/>
                  <a:lumOff val="40000"/>
                </a:schemeClr>
              </a:solidFill>
              <a:latin typeface="BookAntiqua" pitchFamily="16" charset="0"/>
            </a:endParaRPr>
          </a:p>
          <a:p>
            <a:pPr>
              <a:lnSpc>
                <a:spcPct val="102000"/>
              </a:lnSpc>
            </a:pPr>
            <a:endParaRPr lang="tr-TR" sz="2400" dirty="0">
              <a:solidFill>
                <a:schemeClr val="bg2">
                  <a:lumMod val="60000"/>
                  <a:lumOff val="40000"/>
                </a:schemeClr>
              </a:solidFill>
              <a:latin typeface="BookAntiqua" pitchFamily="16" charset="0"/>
            </a:endParaRPr>
          </a:p>
          <a:p>
            <a:pPr>
              <a:lnSpc>
                <a:spcPct val="102000"/>
              </a:lnSpc>
            </a:pPr>
            <a:r>
              <a:rPr lang="tr-TR" sz="2400" dirty="0">
                <a:solidFill>
                  <a:schemeClr val="bg2">
                    <a:lumMod val="60000"/>
                    <a:lumOff val="40000"/>
                  </a:schemeClr>
                </a:solidFill>
                <a:latin typeface="BookAntiqua" pitchFamily="16" charset="0"/>
              </a:rPr>
              <a:t>Mamulü nereden satın alabileceklerini tüketicilere</a:t>
            </a:r>
          </a:p>
          <a:p>
            <a:pPr>
              <a:lnSpc>
                <a:spcPct val="102000"/>
              </a:lnSpc>
            </a:pPr>
            <a:r>
              <a:rPr lang="tr-TR" sz="2400" dirty="0">
                <a:solidFill>
                  <a:schemeClr val="bg2">
                    <a:lumMod val="60000"/>
                    <a:lumOff val="40000"/>
                  </a:schemeClr>
                </a:solidFill>
                <a:latin typeface="BookAntiqua" pitchFamily="16" charset="0"/>
              </a:rPr>
              <a:t>hatırlatmak,</a:t>
            </a:r>
          </a:p>
        </p:txBody>
      </p:sp>
      <p:pic>
        <p:nvPicPr>
          <p:cNvPr id="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4743" t="10726" r="4899" b="6692"/>
          <a:stretch/>
        </p:blipFill>
        <p:spPr bwMode="auto">
          <a:xfrm>
            <a:off x="2627784" y="332656"/>
            <a:ext cx="6382866" cy="35606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9279" y="3893274"/>
            <a:ext cx="2574721" cy="27636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2"/>
          <p:cNvSpPr txBox="1">
            <a:spLocks noChangeArrowheads="1"/>
          </p:cNvSpPr>
          <p:nvPr/>
        </p:nvSpPr>
        <p:spPr bwMode="auto">
          <a:xfrm>
            <a:off x="2627784" y="4149080"/>
            <a:ext cx="3816424" cy="1164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2000"/>
              </a:lnSpc>
            </a:pPr>
            <a:endParaRPr lang="tr-TR" sz="2400" dirty="0">
              <a:solidFill>
                <a:schemeClr val="bg2">
                  <a:lumMod val="60000"/>
                  <a:lumOff val="40000"/>
                </a:schemeClr>
              </a:solidFill>
              <a:latin typeface="BookAntiqua" pitchFamily="16" charset="0"/>
            </a:endParaRPr>
          </a:p>
          <a:p>
            <a:pPr>
              <a:lnSpc>
                <a:spcPct val="102000"/>
              </a:lnSpc>
            </a:pPr>
            <a:r>
              <a:rPr lang="tr-TR" sz="2400" dirty="0">
                <a:solidFill>
                  <a:schemeClr val="bg2">
                    <a:lumMod val="60000"/>
                    <a:lumOff val="40000"/>
                  </a:schemeClr>
                </a:solidFill>
                <a:latin typeface="BookAntiqua" pitchFamily="16" charset="0"/>
              </a:rPr>
              <a:t>Yakın gelecekte ürüne ya da hizmete ihtiyaç duyulabileceğini tüketicilere hatırlatmak,</a:t>
            </a:r>
          </a:p>
        </p:txBody>
      </p:sp>
    </p:spTree>
    <p:extLst>
      <p:ext uri="{BB962C8B-B14F-4D97-AF65-F5344CB8AC3E}">
        <p14:creationId xmlns:p14="http://schemas.microsoft.com/office/powerpoint/2010/main" val="323668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01" y="355718"/>
            <a:ext cx="7984800" cy="6199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2836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err="1"/>
              <a:t>ReklamIn</a:t>
            </a:r>
            <a:r>
              <a:rPr lang="tr-TR" dirty="0"/>
              <a:t> </a:t>
            </a:r>
            <a:r>
              <a:rPr lang="tr-TR" dirty="0" err="1"/>
              <a:t>Rollerİ</a:t>
            </a:r>
            <a:r>
              <a:rPr lang="tr-TR" dirty="0"/>
              <a:t> </a:t>
            </a:r>
            <a:br>
              <a:rPr lang="tr-TR" dirty="0"/>
            </a:br>
            <a:r>
              <a:rPr lang="tr-TR" dirty="0"/>
              <a:t>(</a:t>
            </a:r>
            <a:r>
              <a:rPr lang="tr-TR" dirty="0" err="1"/>
              <a:t>YIlmaz</a:t>
            </a:r>
            <a:r>
              <a:rPr lang="tr-TR" dirty="0"/>
              <a:t>, 2013: 20-21)</a:t>
            </a:r>
          </a:p>
        </p:txBody>
      </p:sp>
      <p:sp>
        <p:nvSpPr>
          <p:cNvPr id="3" name="İçerik Yer Tutucusu 2"/>
          <p:cNvSpPr>
            <a:spLocks noGrp="1"/>
          </p:cNvSpPr>
          <p:nvPr>
            <p:ph idx="1"/>
          </p:nvPr>
        </p:nvSpPr>
        <p:spPr/>
        <p:txBody>
          <a:bodyPr>
            <a:noAutofit/>
          </a:bodyPr>
          <a:lstStyle/>
          <a:p>
            <a:pPr algn="just"/>
            <a:r>
              <a:rPr lang="tr-TR" b="1" dirty="0">
                <a:solidFill>
                  <a:srgbClr val="FFC000"/>
                </a:solidFill>
              </a:rPr>
              <a:t>Reklamın İletişim Rolü: </a:t>
            </a:r>
            <a:r>
              <a:rPr lang="tr-TR" dirty="0"/>
              <a:t>Reklam bir kitle iletişimi biçimi olup, pazardaki satıcı ve alıcılara farklı türlerde pazar bilgisini iletir. Aynı zamanda reklam imaj yaratma yoluyla hem ürün hakkında bilgi verirken hem de bu bilgiyi iletmektedir.</a:t>
            </a:r>
          </a:p>
          <a:p>
            <a:pPr algn="just"/>
            <a:r>
              <a:rPr lang="tr-TR" b="1" dirty="0">
                <a:solidFill>
                  <a:srgbClr val="FFC000"/>
                </a:solidFill>
              </a:rPr>
              <a:t>Reklamın Ekonomik Rolü: </a:t>
            </a:r>
            <a:r>
              <a:rPr lang="tr-TR" dirty="0"/>
              <a:t>Reklamın ekonomiyi etkilediği bir gerçektir ve bu konuda iki bakış açısı bulunmaktadır. İlki, reklamı oldukça ikna edici olduğunu ve tüketicinin fiyat değişse de alternatif ürünlere yönelme olasılığını zayıflattığı görüşüdür. İkinci bakış açısına göre ise reklam, tüketicilerin, fiyat, kalite, itibar, satış yeri gibi öğelerle ürüne değer biçmesine yardım eden bir araçtır. </a:t>
            </a:r>
          </a:p>
        </p:txBody>
      </p:sp>
    </p:spTree>
    <p:extLst>
      <p:ext uri="{BB962C8B-B14F-4D97-AF65-F5344CB8AC3E}">
        <p14:creationId xmlns:p14="http://schemas.microsoft.com/office/powerpoint/2010/main" val="3975863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err="1"/>
              <a:t>ReklamIn</a:t>
            </a:r>
            <a:r>
              <a:rPr lang="tr-TR" dirty="0"/>
              <a:t> </a:t>
            </a:r>
            <a:r>
              <a:rPr lang="tr-TR" dirty="0" err="1"/>
              <a:t>Rollerİ</a:t>
            </a:r>
            <a:r>
              <a:rPr lang="tr-TR" dirty="0"/>
              <a:t> </a:t>
            </a:r>
            <a:br>
              <a:rPr lang="tr-TR" dirty="0"/>
            </a:br>
            <a:r>
              <a:rPr lang="tr-TR" dirty="0"/>
              <a:t>(</a:t>
            </a:r>
            <a:r>
              <a:rPr lang="tr-TR" dirty="0" err="1"/>
              <a:t>YIlmaz</a:t>
            </a:r>
            <a:r>
              <a:rPr lang="tr-TR" dirty="0"/>
              <a:t>, 2013: 20-21)</a:t>
            </a:r>
          </a:p>
        </p:txBody>
      </p:sp>
      <p:sp>
        <p:nvSpPr>
          <p:cNvPr id="3" name="İçerik Yer Tutucusu 2"/>
          <p:cNvSpPr>
            <a:spLocks noGrp="1"/>
          </p:cNvSpPr>
          <p:nvPr>
            <p:ph idx="1"/>
          </p:nvPr>
        </p:nvSpPr>
        <p:spPr>
          <a:xfrm>
            <a:off x="685346" y="2420888"/>
            <a:ext cx="7765322" cy="3370312"/>
          </a:xfrm>
        </p:spPr>
        <p:txBody>
          <a:bodyPr>
            <a:noAutofit/>
          </a:bodyPr>
          <a:lstStyle/>
          <a:p>
            <a:pPr algn="just"/>
            <a:r>
              <a:rPr lang="tr-TR" b="1" dirty="0">
                <a:solidFill>
                  <a:srgbClr val="FFC000"/>
                </a:solidFill>
              </a:rPr>
              <a:t>Reklamın Sosyal Rolü: </a:t>
            </a:r>
            <a:r>
              <a:rPr lang="tr-TR" dirty="0"/>
              <a:t>Reklamın pek çok sosyal rolü bulunmaktadır. Bizi yeni ve gelişmiş ürünler hakkında bilgilendirir, ürün ve özelliklerini karşılaştırmamıza yardım eder, moda ve tasarıma yönelik eğilimlere ayna tutar, estetik duygumuzu geliştirir. Reklamın sosyal yönü, insanları manipüle ettiği, eğilimler yarattığı ya da takip ettiği yönüyle sürekli tartışla gelmiştir.</a:t>
            </a:r>
          </a:p>
        </p:txBody>
      </p:sp>
    </p:spTree>
    <p:extLst>
      <p:ext uri="{BB962C8B-B14F-4D97-AF65-F5344CB8AC3E}">
        <p14:creationId xmlns:p14="http://schemas.microsoft.com/office/powerpoint/2010/main" val="1395158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err="1"/>
              <a:t>Reklamdakİ</a:t>
            </a:r>
            <a:r>
              <a:rPr lang="tr-TR" b="1" dirty="0"/>
              <a:t> </a:t>
            </a:r>
            <a:r>
              <a:rPr lang="tr-TR" b="1" dirty="0" err="1"/>
              <a:t>Değİşİm</a:t>
            </a:r>
            <a:r>
              <a:rPr lang="tr-TR" b="1" dirty="0"/>
              <a:t> </a:t>
            </a:r>
            <a:br>
              <a:rPr lang="tr-TR" b="1" dirty="0"/>
            </a:br>
            <a:r>
              <a:rPr lang="tr-TR" b="1" dirty="0"/>
              <a:t>(</a:t>
            </a:r>
            <a:r>
              <a:rPr lang="tr-TR" b="1" dirty="0" err="1"/>
              <a:t>Uztuğ</a:t>
            </a:r>
            <a:r>
              <a:rPr lang="tr-TR" b="1" dirty="0"/>
              <a:t>, 2013: 31-33)</a:t>
            </a:r>
            <a:endParaRPr lang="tr-TR" dirty="0"/>
          </a:p>
        </p:txBody>
      </p:sp>
      <p:sp>
        <p:nvSpPr>
          <p:cNvPr id="3" name="İçerik Yer Tutucusu 2"/>
          <p:cNvSpPr>
            <a:spLocks noGrp="1"/>
          </p:cNvSpPr>
          <p:nvPr>
            <p:ph idx="1"/>
          </p:nvPr>
        </p:nvSpPr>
        <p:spPr>
          <a:xfrm>
            <a:off x="179512" y="2204863"/>
            <a:ext cx="7992888" cy="4043535"/>
          </a:xfrm>
        </p:spPr>
        <p:txBody>
          <a:bodyPr>
            <a:normAutofit fontScale="92500" lnSpcReduction="10000"/>
          </a:bodyPr>
          <a:lstStyle/>
          <a:p>
            <a:pPr marL="0" indent="0" algn="just">
              <a:buNone/>
            </a:pPr>
            <a:r>
              <a:rPr lang="tr-TR" dirty="0"/>
              <a:t>Günümüzde teknolojik ve kültürel bir değişimle birlikte küresel boyutta gözlemlenebilir şekilde reklam uygulamaları ve reklama bakış değişmiştir. Sosyal medya kanallarının popülerleşmesi, bu değişimi ve gelişimi desteklemektedir. </a:t>
            </a:r>
          </a:p>
          <a:p>
            <a:pPr marL="0" indent="0" algn="just">
              <a:buNone/>
            </a:pPr>
            <a:r>
              <a:rPr lang="tr-TR" dirty="0"/>
              <a:t>Örneğin başta  verdiğimiz Amerikan Pazarlama Birliği’nin 1960’daki reklam tanımı ile 2012’de Amerikan Pazarlama Birliği, reklam tanımının “Reklamcılık, belirli bir hedef pazarı oluşturan bireyleri/izleyicileri ürünlere, hizmetlere, organizasyonlara ya da fikirlere dair bilgilendirmek ya da ikna etmek amacıyla firmaların, kâr amacı gütmeyen kuruluşların, kamu kurumlarının ve bireylerin ikna edici mesajlarını ve duyurularını kitle iletişim araçlarından zaman ve yer satın alarak yerleştirmeleridir.” biçiminde değiştiğidir. </a:t>
            </a:r>
          </a:p>
        </p:txBody>
      </p:sp>
    </p:spTree>
    <p:extLst>
      <p:ext uri="{BB962C8B-B14F-4D97-AF65-F5344CB8AC3E}">
        <p14:creationId xmlns:p14="http://schemas.microsoft.com/office/powerpoint/2010/main" val="408295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err="1"/>
              <a:t>Reklamdakİ</a:t>
            </a:r>
            <a:r>
              <a:rPr lang="tr-TR" b="1" dirty="0"/>
              <a:t> </a:t>
            </a:r>
            <a:r>
              <a:rPr lang="tr-TR" b="1" dirty="0" err="1"/>
              <a:t>Değİşİm</a:t>
            </a:r>
            <a:r>
              <a:rPr lang="tr-TR" b="1" dirty="0"/>
              <a:t> </a:t>
            </a:r>
            <a:br>
              <a:rPr lang="tr-TR" b="1" dirty="0"/>
            </a:br>
            <a:r>
              <a:rPr lang="tr-TR" b="1" dirty="0"/>
              <a:t>(</a:t>
            </a:r>
            <a:r>
              <a:rPr lang="tr-TR" b="1" dirty="0" err="1"/>
              <a:t>Uztuğ</a:t>
            </a:r>
            <a:r>
              <a:rPr lang="tr-TR" b="1" dirty="0"/>
              <a:t>, 2013: 31-33)</a:t>
            </a:r>
            <a:endParaRPr lang="tr-TR" dirty="0"/>
          </a:p>
        </p:txBody>
      </p:sp>
      <p:sp>
        <p:nvSpPr>
          <p:cNvPr id="3" name="İçerik Yer Tutucusu 2"/>
          <p:cNvSpPr>
            <a:spLocks noGrp="1"/>
          </p:cNvSpPr>
          <p:nvPr>
            <p:ph idx="1"/>
          </p:nvPr>
        </p:nvSpPr>
        <p:spPr>
          <a:xfrm>
            <a:off x="179512" y="2276871"/>
            <a:ext cx="4896544" cy="3971527"/>
          </a:xfrm>
        </p:spPr>
        <p:txBody>
          <a:bodyPr>
            <a:normAutofit/>
          </a:bodyPr>
          <a:lstStyle/>
          <a:p>
            <a:pPr marL="0" indent="0" algn="just">
              <a:buNone/>
            </a:pPr>
            <a:r>
              <a:rPr lang="tr-TR" dirty="0"/>
              <a:t>Bu iki tanım arasındaki farklılık ilk bakışta bile göze çarpacak kadar büyüktür. </a:t>
            </a:r>
          </a:p>
          <a:p>
            <a:pPr marL="0" indent="0" algn="just">
              <a:buNone/>
            </a:pPr>
            <a:r>
              <a:rPr lang="tr-TR" dirty="0"/>
              <a:t>Sadece niceliksel açıdan değil, niteliksel açıdan da bu değişimi gözlemlemek mümkündür. </a:t>
            </a:r>
          </a:p>
          <a:p>
            <a:pPr marL="0" indent="0" algn="just">
              <a:buNone/>
            </a:pPr>
            <a:r>
              <a:rPr lang="tr-TR" dirty="0"/>
              <a:t>Amerikan Pazarlama Birliği’nin iki tanımı arasındaki farklar bize reklamcı</a:t>
            </a:r>
            <a:r>
              <a:rPr lang="nb-NO" dirty="0"/>
              <a:t>l</a:t>
            </a:r>
            <a:r>
              <a:rPr lang="tr-TR" dirty="0" err="1"/>
              <a:t>ığı</a:t>
            </a:r>
            <a:r>
              <a:rPr lang="nb-NO" dirty="0"/>
              <a:t>n ne </a:t>
            </a:r>
            <a:r>
              <a:rPr lang="tr-TR" dirty="0"/>
              <a:t>ş</a:t>
            </a:r>
            <a:r>
              <a:rPr lang="nb-NO" dirty="0"/>
              <a:t>ekilde geli</a:t>
            </a:r>
            <a:r>
              <a:rPr lang="tr-TR" dirty="0"/>
              <a:t>ş</a:t>
            </a:r>
            <a:r>
              <a:rPr lang="nb-NO" dirty="0"/>
              <a:t>ti</a:t>
            </a:r>
            <a:r>
              <a:rPr lang="tr-TR" dirty="0"/>
              <a:t>ğ</a:t>
            </a:r>
            <a:r>
              <a:rPr lang="nb-NO" dirty="0"/>
              <a:t>ini ve de</a:t>
            </a:r>
            <a:r>
              <a:rPr lang="tr-TR" dirty="0"/>
              <a:t>ğ</a:t>
            </a:r>
            <a:r>
              <a:rPr lang="nb-NO" dirty="0"/>
              <a:t>i</a:t>
            </a:r>
            <a:r>
              <a:rPr lang="tr-TR" dirty="0"/>
              <a:t>ş</a:t>
            </a:r>
            <a:r>
              <a:rPr lang="nb-NO" dirty="0"/>
              <a:t>ti</a:t>
            </a:r>
            <a:r>
              <a:rPr lang="tr-TR" dirty="0"/>
              <a:t>ğ</a:t>
            </a:r>
            <a:r>
              <a:rPr lang="nb-NO" dirty="0"/>
              <a:t>ini</a:t>
            </a:r>
            <a:r>
              <a:rPr lang="tr-TR" dirty="0"/>
              <a:t> gösteriyor.</a:t>
            </a:r>
            <a:r>
              <a:rPr lang="nb-NO" dirty="0"/>
              <a:t> </a:t>
            </a:r>
            <a:endParaRPr lang="tr-TR" dirty="0"/>
          </a:p>
        </p:txBody>
      </p:sp>
      <p:pic>
        <p:nvPicPr>
          <p:cNvPr id="4" name="Picture 1">
            <a:extLst>
              <a:ext uri="{FF2B5EF4-FFF2-40B4-BE49-F238E27FC236}">
                <a16:creationId xmlns:a16="http://schemas.microsoft.com/office/drawing/2014/main" id="{22B90B3A-4545-4DB6-B7DD-E180DC98C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420888"/>
            <a:ext cx="3732224" cy="38275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9827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lnSpcReduction="10000"/>
          </a:bodyPr>
          <a:lstStyle/>
          <a:p>
            <a:pPr algn="just"/>
            <a:r>
              <a:rPr lang="tr-TR" dirty="0"/>
              <a:t>Günümüzde, reklam sadece bir ürün, hizmet ya da fikre dair değildir; organizasyonlar </a:t>
            </a:r>
            <a:r>
              <a:rPr lang="es-ES" dirty="0"/>
              <a:t>ve kurumlara dair de olabilir.</a:t>
            </a:r>
          </a:p>
          <a:p>
            <a:pPr algn="just"/>
            <a:r>
              <a:rPr lang="tr-TR" dirty="0"/>
              <a:t>Günümüzde reklam, ikna etmeyi ya da bilgilendirmeyi amaçlar.</a:t>
            </a:r>
          </a:p>
          <a:p>
            <a:pPr algn="just"/>
            <a:r>
              <a:rPr lang="tr-TR" dirty="0"/>
              <a:t>Geçmişteki fikrin, hizmetin bedelinin ödenmesinin yanında, günümüzde </a:t>
            </a:r>
            <a:r>
              <a:rPr lang="nn-NO" dirty="0"/>
              <a:t>reklamda zaman ve yer sat</a:t>
            </a:r>
            <a:r>
              <a:rPr lang="tr-TR" dirty="0"/>
              <a:t>ı</a:t>
            </a:r>
            <a:r>
              <a:rPr lang="nn-NO" dirty="0"/>
              <a:t>n alma vard</a:t>
            </a:r>
            <a:r>
              <a:rPr lang="tr-TR" dirty="0"/>
              <a:t>ı</a:t>
            </a:r>
            <a:r>
              <a:rPr lang="nn-NO" dirty="0"/>
              <a:t>r.</a:t>
            </a:r>
          </a:p>
          <a:p>
            <a:pPr algn="just"/>
            <a:r>
              <a:rPr lang="tr-TR" dirty="0"/>
              <a:t>Günümüzde reklam, firmaların, kâr amacı gütmeyen kuruluşların, kamu kurumlarının ve bireylerin de kullandıkları bir iletişim aracı hâline gelmiştir.</a:t>
            </a:r>
          </a:p>
        </p:txBody>
      </p:sp>
    </p:spTree>
    <p:extLst>
      <p:ext uri="{BB962C8B-B14F-4D97-AF65-F5344CB8AC3E}">
        <p14:creationId xmlns:p14="http://schemas.microsoft.com/office/powerpoint/2010/main" val="1932921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751" t="5955" r="7503"/>
          <a:stretch/>
        </p:blipFill>
        <p:spPr bwMode="auto">
          <a:xfrm>
            <a:off x="467544" y="319158"/>
            <a:ext cx="4248472"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5" y="319158"/>
            <a:ext cx="4352925"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388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85347" y="609601"/>
            <a:ext cx="7765321" cy="803175"/>
          </a:xfrm>
        </p:spPr>
        <p:txBody>
          <a:bodyPr/>
          <a:lstStyle/>
          <a:p>
            <a:r>
              <a:rPr lang="tr-TR" b="1" dirty="0"/>
              <a:t>REKLAM TÜRLERİ</a:t>
            </a:r>
            <a:endParaRPr lang="tr-TR" dirty="0"/>
          </a:p>
        </p:txBody>
      </p:sp>
      <p:sp>
        <p:nvSpPr>
          <p:cNvPr id="3" name="İçerik Yer Tutucusu 2"/>
          <p:cNvSpPr>
            <a:spLocks noGrp="1"/>
          </p:cNvSpPr>
          <p:nvPr>
            <p:ph idx="1"/>
          </p:nvPr>
        </p:nvSpPr>
        <p:spPr>
          <a:xfrm>
            <a:off x="179512" y="1412776"/>
            <a:ext cx="5040560" cy="4713387"/>
          </a:xfrm>
        </p:spPr>
        <p:txBody>
          <a:bodyPr>
            <a:noAutofit/>
          </a:bodyPr>
          <a:lstStyle/>
          <a:p>
            <a:pPr algn="just"/>
            <a:r>
              <a:rPr lang="tr-TR" b="1" dirty="0">
                <a:solidFill>
                  <a:srgbClr val="FFC000"/>
                </a:solidFill>
              </a:rPr>
              <a:t>Hedef Kitlesine Göre Reklamlar;</a:t>
            </a:r>
            <a:r>
              <a:rPr lang="tr-TR" dirty="0">
                <a:solidFill>
                  <a:srgbClr val="FFC000"/>
                </a:solidFill>
              </a:rPr>
              <a:t> </a:t>
            </a:r>
            <a:r>
              <a:rPr lang="tr-TR" dirty="0"/>
              <a:t>reklam mesajlarının hedeflediği kitleye göre bir ayrım yapılabilir: </a:t>
            </a:r>
            <a:r>
              <a:rPr lang="tr-TR" i="1" dirty="0"/>
              <a:t>Tüketicileri hedef </a:t>
            </a:r>
            <a:r>
              <a:rPr lang="da-DK" i="1" dirty="0"/>
              <a:t>alan reklam </a:t>
            </a:r>
            <a:r>
              <a:rPr lang="da-DK" dirty="0"/>
              <a:t>ve baz</a:t>
            </a:r>
            <a:r>
              <a:rPr lang="tr-TR" dirty="0"/>
              <a:t>ı</a:t>
            </a:r>
            <a:r>
              <a:rPr lang="da-DK" dirty="0"/>
              <a:t> di</a:t>
            </a:r>
            <a:r>
              <a:rPr lang="tr-TR" dirty="0"/>
              <a:t>ğ</a:t>
            </a:r>
            <a:r>
              <a:rPr lang="da-DK" dirty="0"/>
              <a:t>er </a:t>
            </a:r>
            <a:r>
              <a:rPr lang="da-DK" i="1" dirty="0"/>
              <a:t>al</a:t>
            </a:r>
            <a:r>
              <a:rPr lang="tr-TR" i="1" dirty="0"/>
              <a:t>ı</a:t>
            </a:r>
            <a:r>
              <a:rPr lang="da-DK" i="1" dirty="0"/>
              <a:t>c</a:t>
            </a:r>
            <a:r>
              <a:rPr lang="tr-TR" i="1" dirty="0"/>
              <a:t>ı</a:t>
            </a:r>
            <a:r>
              <a:rPr lang="da-DK" i="1" dirty="0"/>
              <a:t>lar</a:t>
            </a:r>
            <a:r>
              <a:rPr lang="tr-TR" i="1" dirty="0"/>
              <a:t>ı</a:t>
            </a:r>
            <a:r>
              <a:rPr lang="da-DK" i="1" dirty="0"/>
              <a:t> hedef alan reklam</a:t>
            </a:r>
            <a:r>
              <a:rPr lang="da-DK" dirty="0"/>
              <a:t>. Tüketicilerin hedeflendi</a:t>
            </a:r>
            <a:r>
              <a:rPr lang="tr-TR" dirty="0"/>
              <a:t>ğ</a:t>
            </a:r>
            <a:r>
              <a:rPr lang="da-DK" dirty="0"/>
              <a:t>i</a:t>
            </a:r>
            <a:r>
              <a:rPr lang="tr-TR" dirty="0"/>
              <a:t> reklam, müşteriler ve potansiyel müşterilere yönelik yapılmış reklamlardır. Diğer alıcılar olarak nitelendirilen reklamlar ise</a:t>
            </a:r>
            <a:r>
              <a:rPr lang="pt-BR" dirty="0"/>
              <a:t> da</a:t>
            </a:r>
            <a:r>
              <a:rPr lang="tr-TR" dirty="0" err="1"/>
              <a:t>ğı</a:t>
            </a:r>
            <a:r>
              <a:rPr lang="pt-BR" dirty="0"/>
              <a:t>t</a:t>
            </a:r>
            <a:r>
              <a:rPr lang="tr-TR" dirty="0"/>
              <a:t>ı</a:t>
            </a:r>
            <a:r>
              <a:rPr lang="pt-BR" dirty="0"/>
              <a:t>m kanal</a:t>
            </a:r>
            <a:r>
              <a:rPr lang="tr-TR" dirty="0"/>
              <a:t>ı</a:t>
            </a:r>
            <a:r>
              <a:rPr lang="pt-BR" dirty="0"/>
              <a:t> ya da perakendeciler s</a:t>
            </a:r>
            <a:r>
              <a:rPr lang="tr-TR" dirty="0"/>
              <a:t>ı</a:t>
            </a:r>
            <a:r>
              <a:rPr lang="pt-BR" dirty="0"/>
              <a:t>n</a:t>
            </a:r>
            <a:r>
              <a:rPr lang="tr-TR" dirty="0"/>
              <a:t>ı</a:t>
            </a:r>
            <a:r>
              <a:rPr lang="pt-BR" dirty="0"/>
              <a:t>flamas</a:t>
            </a:r>
            <a:r>
              <a:rPr lang="tr-TR" dirty="0"/>
              <a:t>ı</a:t>
            </a:r>
            <a:r>
              <a:rPr lang="pt-BR" dirty="0"/>
              <a:t>nda oldu</a:t>
            </a:r>
            <a:r>
              <a:rPr lang="tr-TR" dirty="0"/>
              <a:t>ğ</a:t>
            </a:r>
            <a:r>
              <a:rPr lang="pt-BR" dirty="0"/>
              <a:t>u gibi, ticari al</a:t>
            </a:r>
            <a:r>
              <a:rPr lang="tr-TR" dirty="0" err="1"/>
              <a:t>ıcıların</a:t>
            </a:r>
            <a:r>
              <a:rPr lang="tr-TR" dirty="0"/>
              <a:t> hedeflendiği reklamlardır (Yılmaz, 2013: 22). </a:t>
            </a:r>
            <a:endParaRPr lang="tr-TR"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6572" y="1628800"/>
            <a:ext cx="366518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436096" y="4869160"/>
            <a:ext cx="3655664" cy="1477328"/>
          </a:xfrm>
          <a:prstGeom prst="rect">
            <a:avLst/>
          </a:prstGeom>
        </p:spPr>
        <p:txBody>
          <a:bodyPr wrap="square">
            <a:spAutoFit/>
          </a:bodyPr>
          <a:lstStyle/>
          <a:p>
            <a:endParaRPr lang="tr-TR" i="1" dirty="0"/>
          </a:p>
          <a:p>
            <a:endParaRPr lang="tr-TR" i="1" dirty="0"/>
          </a:p>
          <a:p>
            <a:endParaRPr lang="tr-TR" i="1" dirty="0"/>
          </a:p>
          <a:p>
            <a:endParaRPr lang="tr-TR" i="1" dirty="0"/>
          </a:p>
          <a:p>
            <a:r>
              <a:rPr lang="tr-TR" i="1" dirty="0"/>
              <a:t>Tüketicileri hedef </a:t>
            </a:r>
            <a:r>
              <a:rPr lang="da-DK" i="1" dirty="0"/>
              <a:t>alan reklam </a:t>
            </a:r>
            <a:endParaRPr lang="tr-TR" dirty="0"/>
          </a:p>
        </p:txBody>
      </p:sp>
    </p:spTree>
    <p:extLst>
      <p:ext uri="{BB962C8B-B14F-4D97-AF65-F5344CB8AC3E}">
        <p14:creationId xmlns:p14="http://schemas.microsoft.com/office/powerpoint/2010/main" val="133715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Pazarlama </a:t>
            </a:r>
            <a:r>
              <a:rPr lang="tr-TR" dirty="0" err="1"/>
              <a:t>İletİşİmİ</a:t>
            </a:r>
            <a:r>
              <a:rPr lang="tr-TR" dirty="0"/>
              <a:t> ve Reklam</a:t>
            </a:r>
          </a:p>
        </p:txBody>
      </p:sp>
      <p:sp>
        <p:nvSpPr>
          <p:cNvPr id="3" name="İçerik Yer Tutucusu 2"/>
          <p:cNvSpPr>
            <a:spLocks noGrp="1"/>
          </p:cNvSpPr>
          <p:nvPr>
            <p:ph idx="1"/>
          </p:nvPr>
        </p:nvSpPr>
        <p:spPr>
          <a:xfrm>
            <a:off x="107503" y="1844824"/>
            <a:ext cx="4752529" cy="4781128"/>
          </a:xfrm>
        </p:spPr>
        <p:txBody>
          <a:bodyPr>
            <a:noAutofit/>
          </a:bodyPr>
          <a:lstStyle/>
          <a:p>
            <a:pPr marL="0" indent="0" algn="just">
              <a:buNone/>
            </a:pPr>
            <a:r>
              <a:rPr lang="tr-TR" dirty="0" err="1"/>
              <a:t>Uztuğ</a:t>
            </a:r>
            <a:r>
              <a:rPr lang="tr-TR" dirty="0"/>
              <a:t> (2013: 29)’un da vurguladığı gibi reklam, pazarlama iletişiminde üzerinde en çok konuşulan ve tüketicilerin en sık karşılaştığı araçlardan biridir. </a:t>
            </a:r>
          </a:p>
          <a:p>
            <a:pPr marL="0" indent="0" algn="just">
              <a:buNone/>
            </a:pPr>
            <a:r>
              <a:rPr lang="tr-TR" dirty="0"/>
              <a:t>Çünkü reklam, bir pazarlama iletişim aracı olarak ürünler, hizmetler ve fikirler hakkındaki </a:t>
            </a:r>
            <a:r>
              <a:rPr lang="da-DK" dirty="0"/>
              <a:t>bilgileri hedeflenen tüketicilere iletme</a:t>
            </a:r>
            <a:r>
              <a:rPr lang="tr-TR" dirty="0"/>
              <a:t>d</a:t>
            </a:r>
            <a:r>
              <a:rPr lang="da-DK" dirty="0"/>
              <a:t>e </a:t>
            </a:r>
            <a:r>
              <a:rPr lang="tr-TR" dirty="0"/>
              <a:t>işletmelerin sıklıkla </a:t>
            </a:r>
            <a:r>
              <a:rPr lang="da-DK" dirty="0"/>
              <a:t>kullan</a:t>
            </a:r>
            <a:r>
              <a:rPr lang="tr-TR" dirty="0" err="1"/>
              <a:t>dığı</a:t>
            </a:r>
            <a:r>
              <a:rPr lang="tr-TR" dirty="0"/>
              <a:t> bir araçtır (Yılmaz, 2013: 18)</a:t>
            </a:r>
            <a:r>
              <a:rPr lang="da-DK" dirty="0"/>
              <a:t>.</a:t>
            </a:r>
            <a:r>
              <a:rPr lang="tr-TR" dirty="0"/>
              <a:t> </a:t>
            </a:r>
          </a:p>
        </p:txBody>
      </p:sp>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5" y="2060848"/>
            <a:ext cx="3970785" cy="3960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7263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692696"/>
            <a:ext cx="5112568" cy="5616624"/>
          </a:xfrm>
        </p:spPr>
        <p:txBody>
          <a:bodyPr>
            <a:noAutofit/>
          </a:bodyPr>
          <a:lstStyle/>
          <a:p>
            <a:pPr algn="just"/>
            <a:r>
              <a:rPr lang="tr-TR" sz="1800" b="1" dirty="0">
                <a:solidFill>
                  <a:srgbClr val="FFC000"/>
                </a:solidFill>
              </a:rPr>
              <a:t>Amacına Göre Reklamlar;  </a:t>
            </a:r>
            <a:r>
              <a:rPr lang="tr-TR" sz="1800" dirty="0"/>
              <a:t>birçok reklam bir şirketin belli bir </a:t>
            </a:r>
            <a:r>
              <a:rPr lang="tr-TR" sz="1800" i="1" dirty="0"/>
              <a:t>ürünü ya da hizmetinin reklamını </a:t>
            </a:r>
            <a:r>
              <a:rPr lang="tr-TR" sz="1800" dirty="0"/>
              <a:t>yapmak için düzenlenir. Ancak bazı reklamlar, ürün ya da hizmet satın aldığımız şirketlerin değerini ortaya çıkarmak üzere düzenlenirler.  </a:t>
            </a:r>
          </a:p>
          <a:p>
            <a:pPr algn="just"/>
            <a:r>
              <a:rPr lang="tr-TR" sz="1800" dirty="0"/>
              <a:t>Bu tür reklamlara </a:t>
            </a:r>
            <a:r>
              <a:rPr lang="tr-TR" sz="1800" i="1" dirty="0"/>
              <a:t>kurumsal reklam denir</a:t>
            </a:r>
            <a:r>
              <a:rPr lang="tr-TR" sz="1800" dirty="0"/>
              <a:t>. Bir de </a:t>
            </a:r>
            <a:r>
              <a:rPr lang="tr-TR" sz="1800" i="1" dirty="0"/>
              <a:t>jenerik reklamlar </a:t>
            </a:r>
            <a:r>
              <a:rPr lang="tr-TR" sz="1800" dirty="0"/>
              <a:t>olarak adlandırılan, tüketicileri belli bir markadan çok, ürün kategorisine yönlendiren reklamlar vardır.</a:t>
            </a:r>
          </a:p>
          <a:p>
            <a:pPr algn="just"/>
            <a:r>
              <a:rPr lang="tr-TR" sz="1800" dirty="0"/>
              <a:t>Örneğin, bir süt markasının reklamı yerine, süt tüketimini artırmayı amaçlayan ve bir marka adının yer almadığı reklamlar, insanları tuvalet kâğıdı kullanmaya teşvik eden ancak herhangi bir marka adından bahsedilmeyen reklamlar gibi.</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129"/>
          <a:stretch/>
        </p:blipFill>
        <p:spPr bwMode="auto">
          <a:xfrm>
            <a:off x="5508104" y="836712"/>
            <a:ext cx="3054004"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6084168" y="5559623"/>
            <a:ext cx="1980542" cy="1200329"/>
          </a:xfrm>
          <a:prstGeom prst="rect">
            <a:avLst/>
          </a:prstGeom>
        </p:spPr>
        <p:txBody>
          <a:bodyPr wrap="none">
            <a:spAutoFit/>
          </a:bodyPr>
          <a:lstStyle/>
          <a:p>
            <a:endParaRPr lang="tr-TR" i="1" dirty="0"/>
          </a:p>
          <a:p>
            <a:endParaRPr lang="tr-TR" i="1" dirty="0"/>
          </a:p>
          <a:p>
            <a:endParaRPr lang="tr-TR" i="1" dirty="0"/>
          </a:p>
          <a:p>
            <a:r>
              <a:rPr lang="tr-TR" i="1" dirty="0"/>
              <a:t>Kurumsal reklam </a:t>
            </a:r>
            <a:endParaRPr lang="tr-TR" dirty="0"/>
          </a:p>
        </p:txBody>
      </p:sp>
    </p:spTree>
    <p:extLst>
      <p:ext uri="{BB962C8B-B14F-4D97-AF65-F5344CB8AC3E}">
        <p14:creationId xmlns:p14="http://schemas.microsoft.com/office/powerpoint/2010/main" val="1853273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556792"/>
            <a:ext cx="8003232" cy="4752528"/>
          </a:xfrm>
        </p:spPr>
        <p:txBody>
          <a:bodyPr>
            <a:normAutofit/>
          </a:bodyPr>
          <a:lstStyle/>
          <a:p>
            <a:pPr algn="just"/>
            <a:r>
              <a:rPr lang="tr-TR" dirty="0"/>
              <a:t>Bunlardan başka, ticari olarak belirli bir ürün, hizmet satmaktansa bir yardım kuruluşunu destekleme, kalp sağlığına dikkat çekme gibi </a:t>
            </a:r>
            <a:r>
              <a:rPr lang="tr-TR" i="1" dirty="0"/>
              <a:t>ticari olmayan reklamlardan </a:t>
            </a:r>
            <a:r>
              <a:rPr lang="tr-TR" dirty="0"/>
              <a:t>da söz edilmesi gerekir. </a:t>
            </a:r>
          </a:p>
          <a:p>
            <a:pPr algn="just"/>
            <a:r>
              <a:rPr lang="tr-TR" dirty="0"/>
              <a:t>“Kırmızı giy, kalp sağlığına ne kadar önem verdiğini göster” sloganlı reklam, herhangi bir ticari ürün ve/veya hizmet satmaktansa, Türk Kalp Vakfı tarafından </a:t>
            </a:r>
            <a:r>
              <a:rPr lang="nn-NO" dirty="0"/>
              <a:t>kalp sa</a:t>
            </a:r>
            <a:r>
              <a:rPr lang="tr-TR" dirty="0"/>
              <a:t>ğ</a:t>
            </a:r>
            <a:r>
              <a:rPr lang="nn-NO" dirty="0"/>
              <a:t>l</a:t>
            </a:r>
            <a:r>
              <a:rPr lang="tr-TR" dirty="0" err="1"/>
              <a:t>ığı</a:t>
            </a:r>
            <a:r>
              <a:rPr lang="nn-NO" dirty="0"/>
              <a:t>na dikkat çekmeyi amaçlayan bir reklamd</a:t>
            </a:r>
            <a:r>
              <a:rPr lang="tr-TR" dirty="0"/>
              <a:t>ı</a:t>
            </a:r>
            <a:r>
              <a:rPr lang="nn-NO" dirty="0"/>
              <a:t>r</a:t>
            </a:r>
            <a:r>
              <a:rPr lang="tr-TR" dirty="0"/>
              <a:t>(Yılmaz, 2013: 22)</a:t>
            </a:r>
            <a:r>
              <a:rPr lang="nn-NO" dirty="0"/>
              <a:t>.</a:t>
            </a:r>
            <a:endParaRPr lang="tr-TR" dirty="0"/>
          </a:p>
        </p:txBody>
      </p:sp>
    </p:spTree>
    <p:extLst>
      <p:ext uri="{BB962C8B-B14F-4D97-AF65-F5344CB8AC3E}">
        <p14:creationId xmlns:p14="http://schemas.microsoft.com/office/powerpoint/2010/main" val="4294631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92696"/>
            <a:ext cx="8147248" cy="4781128"/>
          </a:xfrm>
        </p:spPr>
        <p:txBody>
          <a:bodyPr>
            <a:noAutofit/>
          </a:bodyPr>
          <a:lstStyle/>
          <a:p>
            <a:pPr algn="just"/>
            <a:r>
              <a:rPr lang="tr-TR" b="1" i="1" dirty="0">
                <a:solidFill>
                  <a:srgbClr val="FFC000"/>
                </a:solidFill>
              </a:rPr>
              <a:t>Coğrafik Kriterlere Göre Reklamlar </a:t>
            </a:r>
            <a:r>
              <a:rPr lang="tr-TR" i="1" dirty="0"/>
              <a:t>(Fırlar, 2008: 61-66) </a:t>
            </a:r>
            <a:endParaRPr lang="tr-TR" dirty="0"/>
          </a:p>
          <a:p>
            <a:pPr marL="0" indent="0" algn="just">
              <a:buNone/>
            </a:pPr>
            <a:r>
              <a:rPr lang="tr-TR" b="1" dirty="0">
                <a:solidFill>
                  <a:srgbClr val="FFC000"/>
                </a:solidFill>
              </a:rPr>
              <a:t>-Bölgesel Reklamlar; </a:t>
            </a:r>
            <a:r>
              <a:rPr lang="tr-TR" i="1" dirty="0"/>
              <a:t>belli bir bölgeye yönelik üretim yapan, dağıtım alanı ve kanalları ilgili bölgeyle sınırlı olan reklam verenlere ilişkin çalışmalardır. </a:t>
            </a:r>
            <a:endParaRPr lang="tr-TR" dirty="0"/>
          </a:p>
          <a:p>
            <a:pPr marL="0" indent="0" algn="just">
              <a:buNone/>
            </a:pPr>
            <a:r>
              <a:rPr lang="tr-TR" b="1" dirty="0">
                <a:solidFill>
                  <a:srgbClr val="FFC000"/>
                </a:solidFill>
              </a:rPr>
              <a:t>-Ulusal Reklamlar; </a:t>
            </a:r>
            <a:r>
              <a:rPr lang="tr-TR" i="1" dirty="0"/>
              <a:t>ulusal çapta üretim kapasitesi ve dağıtım kanalına sahip ola üreticilerin ürün, marka ve firmalarına ilişkin reklamlardır. </a:t>
            </a:r>
            <a:endParaRPr lang="tr-TR" dirty="0"/>
          </a:p>
          <a:p>
            <a:pPr marL="0" indent="0" algn="just">
              <a:buNone/>
            </a:pPr>
            <a:r>
              <a:rPr lang="tr-TR" b="1" dirty="0">
                <a:solidFill>
                  <a:srgbClr val="FFC000"/>
                </a:solidFill>
              </a:rPr>
              <a:t>-Uluslararası Reklamlar; </a:t>
            </a:r>
            <a:r>
              <a:rPr lang="tr-TR" i="1" dirty="0"/>
              <a:t>çokuluslu şirketlerin farklı ulusal pazarları hedefleyerek gerçekleştirdikleri reklam çalışmaları, bu kapsam içinde yer alır. </a:t>
            </a:r>
            <a:endParaRPr lang="tr-TR" dirty="0"/>
          </a:p>
          <a:p>
            <a:pPr marL="0" indent="0" algn="just">
              <a:buNone/>
            </a:pPr>
            <a:r>
              <a:rPr lang="tr-TR" b="1" dirty="0">
                <a:solidFill>
                  <a:srgbClr val="FFC000"/>
                </a:solidFill>
              </a:rPr>
              <a:t>-Global Reklamlar; </a:t>
            </a:r>
            <a:r>
              <a:rPr lang="tr-TR" i="1" dirty="0"/>
              <a:t>dünyanın tek pazar olarak dikkate alınması sonucu gündeme gelen reklam çalışmalarıdır. Söz konusu reklamlar, tüm dünyada aynı anda yayına girer ve herhangi bir </a:t>
            </a:r>
            <a:r>
              <a:rPr lang="tr-TR" i="1" dirty="0" err="1"/>
              <a:t>sosyo</a:t>
            </a:r>
            <a:r>
              <a:rPr lang="tr-TR" i="1" dirty="0"/>
              <a:t>-kültürel farklılık yokmuş gibi davranır.</a:t>
            </a:r>
            <a:endParaRPr lang="tr-TR" dirty="0"/>
          </a:p>
        </p:txBody>
      </p:sp>
    </p:spTree>
    <p:extLst>
      <p:ext uri="{BB962C8B-B14F-4D97-AF65-F5344CB8AC3E}">
        <p14:creationId xmlns:p14="http://schemas.microsoft.com/office/powerpoint/2010/main" val="2653149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0788" y="786408"/>
            <a:ext cx="5339324" cy="4853136"/>
          </a:xfrm>
        </p:spPr>
        <p:txBody>
          <a:bodyPr>
            <a:noAutofit/>
          </a:bodyPr>
          <a:lstStyle/>
          <a:p>
            <a:r>
              <a:rPr lang="tr-TR" sz="1800" b="1" dirty="0">
                <a:solidFill>
                  <a:srgbClr val="FFC000"/>
                </a:solidFill>
              </a:rPr>
              <a:t>Aracına Göre Reklamlar:</a:t>
            </a:r>
            <a:r>
              <a:rPr lang="tr-TR" sz="1800" dirty="0">
                <a:solidFill>
                  <a:srgbClr val="FFC000"/>
                </a:solidFill>
              </a:rPr>
              <a:t> </a:t>
            </a:r>
            <a:r>
              <a:rPr lang="tr-TR" sz="1800" dirty="0"/>
              <a:t>Kullanılan medyaya göre sınıflama yapmaktır. Bu şekilde sınıflamada her bir araç reklamcıya farklı fırsat sunmakla kalmaz, reklamı yapılan ürün ve hizmet hakkında iletilen bilginin farklı anlamlarını da temsil eder. Kullanılan araçlar</a:t>
            </a:r>
          </a:p>
          <a:p>
            <a:pPr marL="0" indent="0">
              <a:buNone/>
            </a:pPr>
            <a:r>
              <a:rPr lang="tr-TR" sz="1800" dirty="0"/>
              <a:t>	• Televizyon</a:t>
            </a:r>
          </a:p>
          <a:p>
            <a:pPr marL="0" indent="0">
              <a:buNone/>
            </a:pPr>
            <a:r>
              <a:rPr lang="tr-TR" sz="1800" dirty="0"/>
              <a:t>	• Radyo</a:t>
            </a:r>
          </a:p>
          <a:p>
            <a:pPr marL="0" indent="0">
              <a:buNone/>
            </a:pPr>
            <a:r>
              <a:rPr lang="tr-TR" sz="1800" dirty="0"/>
              <a:t>	• Gazete</a:t>
            </a:r>
          </a:p>
          <a:p>
            <a:pPr marL="0" indent="0">
              <a:buNone/>
            </a:pPr>
            <a:r>
              <a:rPr lang="tr-TR" sz="1800" dirty="0"/>
              <a:t>	• Poster ve açık alan medyası</a:t>
            </a:r>
          </a:p>
          <a:p>
            <a:pPr marL="0" indent="0">
              <a:buNone/>
            </a:pPr>
            <a:r>
              <a:rPr lang="tr-TR" sz="1800" dirty="0"/>
              <a:t>	• Sinema</a:t>
            </a:r>
          </a:p>
          <a:p>
            <a:pPr marL="0" indent="0">
              <a:buNone/>
            </a:pPr>
            <a:r>
              <a:rPr lang="tr-TR" sz="1800" dirty="0"/>
              <a:t>	• Yeni medya (internet) birer reklam aracıdır. Bu araçlarda yer alan reklamların biçimleri ve içerikleri de birbirlerinden farklıdır(Yılmaz, 2013: 22).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762392"/>
            <a:ext cx="3323100" cy="561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6012160" y="2636912"/>
            <a:ext cx="1944763" cy="369332"/>
          </a:xfrm>
          <a:prstGeom prst="rect">
            <a:avLst/>
          </a:prstGeom>
        </p:spPr>
        <p:txBody>
          <a:bodyPr wrap="none">
            <a:spAutoFit/>
          </a:bodyPr>
          <a:lstStyle/>
          <a:p>
            <a:r>
              <a:rPr lang="tr-TR" dirty="0"/>
              <a:t>Televizyon Reklamı</a:t>
            </a:r>
          </a:p>
        </p:txBody>
      </p:sp>
    </p:spTree>
    <p:extLst>
      <p:ext uri="{BB962C8B-B14F-4D97-AF65-F5344CB8AC3E}">
        <p14:creationId xmlns:p14="http://schemas.microsoft.com/office/powerpoint/2010/main" val="8388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lum/>
            <a:alphaModFix/>
          </a:blip>
          <a:srcRect/>
          <a:stretch>
            <a:fillRect/>
          </a:stretch>
        </p:blipFill>
        <p:spPr>
          <a:xfrm>
            <a:off x="351043" y="397453"/>
            <a:ext cx="8465838" cy="3978791"/>
          </a:xfrm>
          <a:prstGeom prst="rect">
            <a:avLst/>
          </a:prstGeom>
          <a:noFill/>
          <a:ln>
            <a:noFill/>
          </a:ln>
        </p:spPr>
      </p:pic>
      <p:pic>
        <p:nvPicPr>
          <p:cNvPr id="4" name="Resim 3"/>
          <p:cNvPicPr>
            <a:picLocks noChangeAspect="1"/>
          </p:cNvPicPr>
          <p:nvPr/>
        </p:nvPicPr>
        <p:blipFill>
          <a:blip r:embed="rId4">
            <a:lum/>
            <a:alphaModFix/>
          </a:blip>
          <a:srcRect/>
          <a:stretch>
            <a:fillRect/>
          </a:stretch>
        </p:blipFill>
        <p:spPr>
          <a:xfrm>
            <a:off x="327120" y="4376243"/>
            <a:ext cx="8489762" cy="2293117"/>
          </a:xfrm>
          <a:prstGeom prst="rect">
            <a:avLst/>
          </a:prstGeom>
          <a:noFill/>
          <a:ln>
            <a:noFill/>
          </a:ln>
        </p:spPr>
      </p:pic>
    </p:spTree>
    <p:extLst>
      <p:ext uri="{BB962C8B-B14F-4D97-AF65-F5344CB8AC3E}">
        <p14:creationId xmlns:p14="http://schemas.microsoft.com/office/powerpoint/2010/main" val="440997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lum/>
            <a:alphaModFix/>
          </a:blip>
          <a:srcRect/>
          <a:stretch>
            <a:fillRect/>
          </a:stretch>
        </p:blipFill>
        <p:spPr>
          <a:xfrm>
            <a:off x="323528" y="2060848"/>
            <a:ext cx="6336704" cy="3456384"/>
          </a:xfrm>
          <a:prstGeom prst="rect">
            <a:avLst/>
          </a:prstGeom>
          <a:noFill/>
          <a:ln>
            <a:noFill/>
          </a:ln>
        </p:spPr>
      </p:pic>
      <p:pic>
        <p:nvPicPr>
          <p:cNvPr id="3" name="Resim 2"/>
          <p:cNvPicPr>
            <a:picLocks noChangeAspect="1"/>
          </p:cNvPicPr>
          <p:nvPr/>
        </p:nvPicPr>
        <p:blipFill>
          <a:blip r:embed="rId4">
            <a:lum/>
            <a:alphaModFix/>
          </a:blip>
          <a:srcRect/>
          <a:stretch>
            <a:fillRect/>
          </a:stretch>
        </p:blipFill>
        <p:spPr>
          <a:xfrm>
            <a:off x="6674082" y="2039924"/>
            <a:ext cx="2292076" cy="3477308"/>
          </a:xfrm>
          <a:prstGeom prst="rect">
            <a:avLst/>
          </a:prstGeom>
          <a:noFill/>
          <a:ln>
            <a:noFill/>
          </a:ln>
        </p:spPr>
      </p:pic>
    </p:spTree>
    <p:extLst>
      <p:ext uri="{BB962C8B-B14F-4D97-AF65-F5344CB8AC3E}">
        <p14:creationId xmlns:p14="http://schemas.microsoft.com/office/powerpoint/2010/main" val="2935826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lum/>
            <a:alphaModFix/>
          </a:blip>
          <a:srcRect/>
          <a:stretch>
            <a:fillRect/>
          </a:stretch>
        </p:blipFill>
        <p:spPr>
          <a:xfrm>
            <a:off x="457171" y="590467"/>
            <a:ext cx="8206884" cy="1434362"/>
          </a:xfrm>
          <a:prstGeom prst="rect">
            <a:avLst/>
          </a:prstGeom>
          <a:noFill/>
          <a:ln>
            <a:noFill/>
          </a:ln>
        </p:spPr>
      </p:pic>
      <p:pic>
        <p:nvPicPr>
          <p:cNvPr id="3" name="Resim 2"/>
          <p:cNvPicPr>
            <a:picLocks noChangeAspect="1"/>
          </p:cNvPicPr>
          <p:nvPr/>
        </p:nvPicPr>
        <p:blipFill>
          <a:blip r:embed="rId4">
            <a:lum/>
            <a:alphaModFix/>
          </a:blip>
          <a:srcRect/>
          <a:stretch>
            <a:fillRect/>
          </a:stretch>
        </p:blipFill>
        <p:spPr>
          <a:xfrm>
            <a:off x="457171" y="2204864"/>
            <a:ext cx="8206884" cy="3744416"/>
          </a:xfrm>
          <a:prstGeom prst="rect">
            <a:avLst/>
          </a:prstGeom>
          <a:noFill/>
          <a:ln>
            <a:noFill/>
          </a:ln>
        </p:spPr>
      </p:pic>
    </p:spTree>
    <p:extLst>
      <p:ext uri="{BB962C8B-B14F-4D97-AF65-F5344CB8AC3E}">
        <p14:creationId xmlns:p14="http://schemas.microsoft.com/office/powerpoint/2010/main" val="1216328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lum/>
            <a:alphaModFix/>
          </a:blip>
          <a:srcRect/>
          <a:stretch>
            <a:fillRect/>
          </a:stretch>
        </p:blipFill>
        <p:spPr>
          <a:xfrm>
            <a:off x="391861" y="377206"/>
            <a:ext cx="8317912" cy="1582307"/>
          </a:xfrm>
          <a:prstGeom prst="rect">
            <a:avLst/>
          </a:prstGeom>
          <a:noFill/>
          <a:ln>
            <a:noFill/>
          </a:ln>
        </p:spPr>
      </p:pic>
      <p:pic>
        <p:nvPicPr>
          <p:cNvPr id="3" name="Resim 2"/>
          <p:cNvPicPr>
            <a:picLocks noChangeAspect="1"/>
          </p:cNvPicPr>
          <p:nvPr/>
        </p:nvPicPr>
        <p:blipFill>
          <a:blip r:embed="rId4">
            <a:lum/>
            <a:alphaModFix/>
          </a:blip>
          <a:srcRect/>
          <a:stretch>
            <a:fillRect/>
          </a:stretch>
        </p:blipFill>
        <p:spPr>
          <a:xfrm>
            <a:off x="391861" y="2155465"/>
            <a:ext cx="8317912" cy="3865824"/>
          </a:xfrm>
          <a:prstGeom prst="rect">
            <a:avLst/>
          </a:prstGeom>
          <a:noFill/>
          <a:ln>
            <a:noFill/>
          </a:ln>
        </p:spPr>
      </p:pic>
    </p:spTree>
    <p:extLst>
      <p:ext uri="{BB962C8B-B14F-4D97-AF65-F5344CB8AC3E}">
        <p14:creationId xmlns:p14="http://schemas.microsoft.com/office/powerpoint/2010/main" val="855245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lum/>
            <a:alphaModFix/>
          </a:blip>
          <a:srcRect/>
          <a:stretch>
            <a:fillRect/>
          </a:stretch>
        </p:blipFill>
        <p:spPr>
          <a:xfrm>
            <a:off x="453253" y="587854"/>
            <a:ext cx="8428939" cy="1499027"/>
          </a:xfrm>
          <a:prstGeom prst="rect">
            <a:avLst/>
          </a:prstGeom>
          <a:noFill/>
          <a:ln>
            <a:noFill/>
          </a:ln>
        </p:spPr>
      </p:pic>
      <p:pic>
        <p:nvPicPr>
          <p:cNvPr id="3" name="Resim 2"/>
          <p:cNvPicPr>
            <a:picLocks noChangeAspect="1"/>
          </p:cNvPicPr>
          <p:nvPr/>
        </p:nvPicPr>
        <p:blipFill>
          <a:blip r:embed="rId4">
            <a:lum/>
            <a:alphaModFix/>
          </a:blip>
          <a:srcRect/>
          <a:stretch>
            <a:fillRect/>
          </a:stretch>
        </p:blipFill>
        <p:spPr>
          <a:xfrm>
            <a:off x="453253" y="2286098"/>
            <a:ext cx="8428939" cy="3984048"/>
          </a:xfrm>
          <a:prstGeom prst="rect">
            <a:avLst/>
          </a:prstGeom>
          <a:noFill/>
          <a:ln>
            <a:noFill/>
          </a:ln>
        </p:spPr>
      </p:pic>
    </p:spTree>
    <p:extLst>
      <p:ext uri="{BB962C8B-B14F-4D97-AF65-F5344CB8AC3E}">
        <p14:creationId xmlns:p14="http://schemas.microsoft.com/office/powerpoint/2010/main" val="3216277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REKLAM FAALİYETLERİNİN ÖLÇÜMÜ VE DEĞERLENDİRİLMESİ</a:t>
            </a:r>
            <a:endParaRPr lang="tr-TR" dirty="0"/>
          </a:p>
        </p:txBody>
      </p:sp>
      <p:sp>
        <p:nvSpPr>
          <p:cNvPr id="3" name="İçerik Yer Tutucusu 2"/>
          <p:cNvSpPr>
            <a:spLocks noGrp="1"/>
          </p:cNvSpPr>
          <p:nvPr>
            <p:ph idx="1"/>
          </p:nvPr>
        </p:nvSpPr>
        <p:spPr>
          <a:xfrm>
            <a:off x="685346" y="1935922"/>
            <a:ext cx="7765322" cy="3855278"/>
          </a:xfrm>
        </p:spPr>
        <p:txBody>
          <a:bodyPr>
            <a:noAutofit/>
          </a:bodyPr>
          <a:lstStyle/>
          <a:p>
            <a:pPr algn="just"/>
            <a:r>
              <a:rPr lang="tr-TR" b="1" dirty="0">
                <a:solidFill>
                  <a:srgbClr val="FFC000"/>
                </a:solidFill>
              </a:rPr>
              <a:t>Reklam Araştırması Nedir? </a:t>
            </a:r>
            <a:r>
              <a:rPr lang="tr-TR" dirty="0"/>
              <a:t>Bir şirket herhangi bir reklam kampanyası düzenlemeden önce insanların ürünü algılayış şekillerini, rakiplere bakışlarını, en güvenilir kabul edilecek marka veya kurum imajını ve en yüksek çekiciliği sağlayacak reklamı bilmek istemektedir. </a:t>
            </a:r>
          </a:p>
          <a:p>
            <a:pPr algn="just"/>
            <a:r>
              <a:rPr lang="tr-TR" dirty="0"/>
              <a:t>Bu bilgilerin alınabilmesi için şirketler reklam araştırmalarını kullanırlar. </a:t>
            </a:r>
          </a:p>
          <a:p>
            <a:pPr algn="just"/>
            <a:r>
              <a:rPr lang="tr-TR" dirty="0"/>
              <a:t>Pazarlama iletişimi çalışmaları pazarlama kararlarının alınabilmesi için gerekli bilgiyi sağlarken, reklam araştırmaları reklam kararlarının doğru bir şekilde alınabilmesi için gerekli olan bilgiyi sağlamaktadır. </a:t>
            </a:r>
          </a:p>
        </p:txBody>
      </p:sp>
    </p:spTree>
    <p:extLst>
      <p:ext uri="{BB962C8B-B14F-4D97-AF65-F5344CB8AC3E}">
        <p14:creationId xmlns:p14="http://schemas.microsoft.com/office/powerpoint/2010/main" val="1245332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Pazarlama </a:t>
            </a:r>
            <a:r>
              <a:rPr lang="tr-TR" dirty="0" err="1"/>
              <a:t>İletİşİmİ</a:t>
            </a:r>
            <a:r>
              <a:rPr lang="tr-TR" dirty="0"/>
              <a:t> ve Reklam</a:t>
            </a:r>
          </a:p>
        </p:txBody>
      </p:sp>
      <p:sp>
        <p:nvSpPr>
          <p:cNvPr id="3" name="İçerik Yer Tutucusu 2"/>
          <p:cNvSpPr>
            <a:spLocks noGrp="1"/>
          </p:cNvSpPr>
          <p:nvPr>
            <p:ph idx="1"/>
          </p:nvPr>
        </p:nvSpPr>
        <p:spPr>
          <a:xfrm>
            <a:off x="107503" y="2636912"/>
            <a:ext cx="8640961" cy="3989040"/>
          </a:xfrm>
        </p:spPr>
        <p:txBody>
          <a:bodyPr>
            <a:noAutofit/>
          </a:bodyPr>
          <a:lstStyle/>
          <a:p>
            <a:pPr marL="0" indent="0" algn="just">
              <a:buNone/>
            </a:pPr>
            <a:r>
              <a:rPr lang="tr-TR" dirty="0"/>
              <a:t>Fırlar (2008: 86)’</a:t>
            </a:r>
            <a:r>
              <a:rPr lang="tr-TR" dirty="0" err="1"/>
              <a:t>ın</a:t>
            </a:r>
            <a:r>
              <a:rPr lang="tr-TR" dirty="0"/>
              <a:t> pazarlama iletişimindeki enstrümanların yani bileşenlerinin planlamada nasıl kullanıldığını göstermeye çalıştığı şekilde reklamın üstlendiği rol, genel pazar potansiyeli oluşturmak ve genel pazar talebini canlandırmaktır. </a:t>
            </a:r>
          </a:p>
          <a:p>
            <a:pPr marL="0" indent="0" algn="just">
              <a:buNone/>
            </a:pPr>
            <a:r>
              <a:rPr lang="tr-TR" dirty="0"/>
              <a:t>Alacağınız Reklam dersi kapsamında bu konu ayrıntılı olarak açıklanacaktır.</a:t>
            </a:r>
          </a:p>
        </p:txBody>
      </p:sp>
    </p:spTree>
    <p:extLst>
      <p:ext uri="{BB962C8B-B14F-4D97-AF65-F5344CB8AC3E}">
        <p14:creationId xmlns:p14="http://schemas.microsoft.com/office/powerpoint/2010/main" val="2272351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346" y="404664"/>
            <a:ext cx="7765322" cy="5386536"/>
          </a:xfrm>
        </p:spPr>
        <p:txBody>
          <a:bodyPr>
            <a:noAutofit/>
          </a:bodyPr>
          <a:lstStyle/>
          <a:p>
            <a:pPr marL="0" indent="0" algn="just">
              <a:buNone/>
            </a:pPr>
            <a:r>
              <a:rPr lang="tr-TR" dirty="0"/>
              <a:t>Reklam araştırmaları reklam stratejilerinin, bireysel reklamların ve tüm kampanyaların geliştirilmesi veya değerlendirilmesi için gerekli olan bilginin sistematik olarak toplanması ve analiz edilmesi olarak tanımlanmaktadır(</a:t>
            </a:r>
            <a:r>
              <a:rPr lang="tr-TR" dirty="0" err="1"/>
              <a:t>Suher</a:t>
            </a:r>
            <a:r>
              <a:rPr lang="tr-TR" dirty="0"/>
              <a:t>, 2013: 157). </a:t>
            </a:r>
          </a:p>
          <a:p>
            <a:pPr marL="0" indent="0" algn="just">
              <a:buNone/>
            </a:pPr>
            <a:r>
              <a:rPr lang="tr-TR" dirty="0"/>
              <a:t>Reklam araştırmaları birçok amaca hizmet etmektedirler ve bu amaçlar 4 kategori altında gruplanabilir (</a:t>
            </a:r>
            <a:r>
              <a:rPr lang="tr-TR" dirty="0" err="1"/>
              <a:t>Suher</a:t>
            </a:r>
            <a:r>
              <a:rPr lang="tr-TR" dirty="0"/>
              <a:t>, 2013: 157-158):</a:t>
            </a:r>
          </a:p>
          <a:p>
            <a:pPr marL="0" indent="0" algn="just">
              <a:buNone/>
            </a:pPr>
            <a:r>
              <a:rPr lang="tr-TR" b="1" dirty="0">
                <a:solidFill>
                  <a:srgbClr val="FFC000"/>
                </a:solidFill>
              </a:rPr>
              <a:t>1. </a:t>
            </a:r>
            <a:r>
              <a:rPr lang="tr-TR" b="1" i="1" dirty="0">
                <a:solidFill>
                  <a:srgbClr val="FFC000"/>
                </a:solidFill>
              </a:rPr>
              <a:t>Reklam stratejisi araştırması: </a:t>
            </a:r>
            <a:r>
              <a:rPr lang="tr-TR" dirty="0"/>
              <a:t>Ürün konseptine karar verilmesi için ya da hedef kitlelerin, reklam mesajlarının ya da medya araçlarının belirlenmesi için kullanılır.</a:t>
            </a:r>
          </a:p>
          <a:p>
            <a:pPr marL="0" indent="0" algn="just">
              <a:buNone/>
            </a:pPr>
            <a:r>
              <a:rPr lang="tr-TR" b="1" dirty="0">
                <a:solidFill>
                  <a:srgbClr val="FFC000"/>
                </a:solidFill>
              </a:rPr>
              <a:t>2. </a:t>
            </a:r>
            <a:r>
              <a:rPr lang="tr-TR" b="1" i="1" dirty="0">
                <a:solidFill>
                  <a:srgbClr val="FFC000"/>
                </a:solidFill>
              </a:rPr>
              <a:t>Yaratıcı konsept araştırması: </a:t>
            </a:r>
            <a:r>
              <a:rPr lang="tr-TR" dirty="0"/>
              <a:t>Hedef kitlenin konsept aşamasında farklı yaratıcı fikirleri kabulünü ölçümler.</a:t>
            </a:r>
          </a:p>
          <a:p>
            <a:pPr marL="0" indent="0" algn="just">
              <a:buNone/>
            </a:pPr>
            <a:r>
              <a:rPr lang="tr-TR" b="1" dirty="0">
                <a:solidFill>
                  <a:srgbClr val="FFC000"/>
                </a:solidFill>
              </a:rPr>
              <a:t>3. </a:t>
            </a:r>
            <a:r>
              <a:rPr lang="tr-TR" b="1" i="1" dirty="0">
                <a:solidFill>
                  <a:srgbClr val="FFC000"/>
                </a:solidFill>
              </a:rPr>
              <a:t>Reklamların ön-testi: </a:t>
            </a:r>
            <a:r>
              <a:rPr lang="tr-TR" dirty="0"/>
              <a:t>Olası iletişim problemlerinin teşhis edilebilmesi için kampanya öncesinde kullanılır.</a:t>
            </a:r>
          </a:p>
          <a:p>
            <a:pPr marL="0" indent="0" algn="just">
              <a:buNone/>
            </a:pPr>
            <a:r>
              <a:rPr lang="tr-TR" b="1" dirty="0">
                <a:solidFill>
                  <a:srgbClr val="FFC000"/>
                </a:solidFill>
              </a:rPr>
              <a:t>4. </a:t>
            </a:r>
            <a:r>
              <a:rPr lang="tr-TR" b="1" i="1" dirty="0">
                <a:solidFill>
                  <a:srgbClr val="FFC000"/>
                </a:solidFill>
              </a:rPr>
              <a:t>Reklamların son-testi: </a:t>
            </a:r>
            <a:r>
              <a:rPr lang="tr-TR" dirty="0"/>
              <a:t>Kampanyanın uygulanmasından sonra değerlendirilmesine olanak sağlar.</a:t>
            </a:r>
          </a:p>
        </p:txBody>
      </p:sp>
    </p:spTree>
    <p:extLst>
      <p:ext uri="{BB962C8B-B14F-4D97-AF65-F5344CB8AC3E}">
        <p14:creationId xmlns:p14="http://schemas.microsoft.com/office/powerpoint/2010/main" val="2576570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Reklam </a:t>
            </a:r>
            <a:r>
              <a:rPr lang="tr-TR" b="1" dirty="0" err="1"/>
              <a:t>Testlerİnde</a:t>
            </a:r>
            <a:r>
              <a:rPr lang="tr-TR" b="1" dirty="0"/>
              <a:t> </a:t>
            </a:r>
            <a:r>
              <a:rPr lang="tr-TR" b="1" dirty="0" err="1"/>
              <a:t>KullanIlan</a:t>
            </a:r>
            <a:r>
              <a:rPr lang="tr-TR" b="1" dirty="0"/>
              <a:t> Temel Yöntemler</a:t>
            </a:r>
            <a:endParaRPr lang="tr-TR" dirty="0"/>
          </a:p>
        </p:txBody>
      </p:sp>
      <p:sp>
        <p:nvSpPr>
          <p:cNvPr id="3" name="İçerik Yer Tutucusu 2"/>
          <p:cNvSpPr>
            <a:spLocks noGrp="1"/>
          </p:cNvSpPr>
          <p:nvPr>
            <p:ph idx="1"/>
          </p:nvPr>
        </p:nvSpPr>
        <p:spPr/>
        <p:txBody>
          <a:bodyPr>
            <a:noAutofit/>
          </a:bodyPr>
          <a:lstStyle/>
          <a:p>
            <a:pPr algn="just"/>
            <a:r>
              <a:rPr lang="tr-TR" b="1" i="1" dirty="0">
                <a:solidFill>
                  <a:srgbClr val="FFC000"/>
                </a:solidFill>
              </a:rPr>
              <a:t>Ön-Test Yöntemleri </a:t>
            </a:r>
            <a:r>
              <a:rPr lang="tr-TR" b="1" i="1" dirty="0"/>
              <a:t>(</a:t>
            </a:r>
            <a:r>
              <a:rPr lang="tr-TR" b="1" i="1" dirty="0" err="1"/>
              <a:t>Suher</a:t>
            </a:r>
            <a:r>
              <a:rPr lang="tr-TR" b="1" i="1" dirty="0"/>
              <a:t>, 2013: 161-162); </a:t>
            </a:r>
            <a:r>
              <a:rPr lang="tr-TR" dirty="0"/>
              <a:t>birçok niteliksel ya da niceliksel yöntem kullanılarak reklam tüketiciye sunulmadan önce beğenilirlik ve kavranma durumu ölçülür. Doğrudan sorulan sorularla, araştırmacılar insanların cevaplarının çeşitliliğini ortaya çıkarırlar dolayısıyla reklam mesajı metninin anahtar noktalarını kapsayıp kapsamadığını anlamaya çalışırlar. </a:t>
            </a:r>
          </a:p>
          <a:p>
            <a:pPr algn="just"/>
            <a:r>
              <a:rPr lang="tr-TR" dirty="0"/>
              <a:t>Özellikle bu yöntem erken gelişim sürecinde farklı alternatiflerin değerlendirilmesinde tercih edilir.</a:t>
            </a:r>
            <a:r>
              <a:rPr lang="tr-TR" b="1" dirty="0"/>
              <a:t> </a:t>
            </a:r>
          </a:p>
          <a:p>
            <a:pPr marL="0" indent="0">
              <a:buNone/>
            </a:pPr>
            <a:r>
              <a:rPr lang="tr-TR" sz="1400" b="1" i="1" dirty="0"/>
              <a:t>	</a:t>
            </a:r>
            <a:endParaRPr lang="tr-TR" sz="1400" dirty="0"/>
          </a:p>
        </p:txBody>
      </p:sp>
    </p:spTree>
    <p:extLst>
      <p:ext uri="{BB962C8B-B14F-4D97-AF65-F5344CB8AC3E}">
        <p14:creationId xmlns:p14="http://schemas.microsoft.com/office/powerpoint/2010/main" val="3844024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t>Reklam </a:t>
            </a:r>
            <a:r>
              <a:rPr lang="tr-TR" b="1" dirty="0" err="1"/>
              <a:t>Testlerİnde</a:t>
            </a:r>
            <a:r>
              <a:rPr lang="tr-TR" b="1" dirty="0"/>
              <a:t> </a:t>
            </a:r>
            <a:r>
              <a:rPr lang="tr-TR" b="1" dirty="0" err="1"/>
              <a:t>KullanIlan</a:t>
            </a:r>
            <a:r>
              <a:rPr lang="tr-TR" b="1" dirty="0"/>
              <a:t> Temel Yöntemler</a:t>
            </a:r>
            <a:endParaRPr lang="tr-TR" dirty="0"/>
          </a:p>
        </p:txBody>
      </p:sp>
      <p:sp>
        <p:nvSpPr>
          <p:cNvPr id="3" name="İçerik Yer Tutucusu 2"/>
          <p:cNvSpPr>
            <a:spLocks noGrp="1"/>
          </p:cNvSpPr>
          <p:nvPr>
            <p:ph idx="1"/>
          </p:nvPr>
        </p:nvSpPr>
        <p:spPr/>
        <p:txBody>
          <a:bodyPr>
            <a:noAutofit/>
          </a:bodyPr>
          <a:lstStyle/>
          <a:p>
            <a:pPr marL="0" indent="0" algn="just">
              <a:buNone/>
            </a:pPr>
            <a:r>
              <a:rPr lang="tr-TR" i="1" dirty="0">
                <a:solidFill>
                  <a:srgbClr val="FFC000"/>
                </a:solidFill>
              </a:rPr>
              <a:t>Basılı Reklamlara Yönelik Ön-testler</a:t>
            </a:r>
            <a:r>
              <a:rPr lang="tr-TR" dirty="0">
                <a:solidFill>
                  <a:srgbClr val="FFC000"/>
                </a:solidFill>
              </a:rPr>
              <a:t>: </a:t>
            </a:r>
            <a:r>
              <a:rPr lang="tr-TR" dirty="0"/>
              <a:t>Doğrudan Soru Sorma, Odak Grup, Başarı Sırası Testi, Eşleştirilmiş Karşılaştırma Yöntemi, Portföy Değerlendirme Testi, Sözde Dergi Testi, Algısal Anlam Çalışması, Doğrudan Posta Testi.</a:t>
            </a:r>
          </a:p>
          <a:p>
            <a:pPr marL="0" indent="0" algn="just">
              <a:buNone/>
            </a:pPr>
            <a:r>
              <a:rPr lang="tr-TR" i="1" dirty="0">
                <a:solidFill>
                  <a:srgbClr val="FFC000"/>
                </a:solidFill>
              </a:rPr>
              <a:t>Yayın Reklamlarına Yönelik Ön-Testler: </a:t>
            </a:r>
            <a:r>
              <a:rPr lang="tr-TR" dirty="0"/>
              <a:t>Merkezi Mekan (Alan) Testleri, Karavan Testi, Sinema Salonu Testi, Canlı Televizyon Yayın Testi, Satış Alan Deneyi.</a:t>
            </a:r>
          </a:p>
          <a:p>
            <a:pPr marL="0" indent="0" algn="just">
              <a:buNone/>
            </a:pPr>
            <a:r>
              <a:rPr lang="tr-TR" i="1" dirty="0">
                <a:solidFill>
                  <a:srgbClr val="FFC000"/>
                </a:solidFill>
              </a:rPr>
              <a:t>Fizyolojik Testler: </a:t>
            </a:r>
            <a:r>
              <a:rPr lang="tr-TR" dirty="0"/>
              <a:t>Gözbebeği Tepki Testi, Göz İzleme Kamerası, Galvanometre, Ses Perdesi Çözümlemesi, Beyin Dalgaları Çözümlemesi.</a:t>
            </a:r>
          </a:p>
        </p:txBody>
      </p:sp>
    </p:spTree>
    <p:extLst>
      <p:ext uri="{BB962C8B-B14F-4D97-AF65-F5344CB8AC3E}">
        <p14:creationId xmlns:p14="http://schemas.microsoft.com/office/powerpoint/2010/main" val="4265098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algn="just"/>
            <a:r>
              <a:rPr lang="tr-TR" b="1" i="1" dirty="0">
                <a:solidFill>
                  <a:srgbClr val="FFC000"/>
                </a:solidFill>
              </a:rPr>
              <a:t>Son-Test Yöntemleri </a:t>
            </a:r>
            <a:r>
              <a:rPr lang="tr-TR" b="1" i="1" dirty="0"/>
              <a:t>(</a:t>
            </a:r>
            <a:r>
              <a:rPr lang="tr-TR" b="1" i="1" dirty="0" err="1"/>
              <a:t>Suher</a:t>
            </a:r>
            <a:r>
              <a:rPr lang="tr-TR" b="1" i="1" dirty="0"/>
              <a:t>, 2013: 163): </a:t>
            </a:r>
            <a:r>
              <a:rPr lang="tr-TR" dirty="0"/>
              <a:t>Son test süreçleri ön-test süreçlerinden daha masraflı ve zaman alıcıdır, fakat son-testler ile reklamları gerçek pazar ortamında test etmek mümkündür. </a:t>
            </a:r>
          </a:p>
          <a:p>
            <a:pPr algn="just"/>
            <a:r>
              <a:rPr lang="tr-TR" dirty="0"/>
              <a:t>Ön-test yönteminde olduğu gibi, son-test süreçlerinde nitel ve nicel araştırma yöntemlerini kullanmak mümkündür. </a:t>
            </a:r>
          </a:p>
          <a:p>
            <a:pPr algn="just"/>
            <a:r>
              <a:rPr lang="tr-TR" dirty="0"/>
              <a:t>Bunlar; </a:t>
            </a:r>
            <a:r>
              <a:rPr lang="tr-TR" i="1" dirty="0"/>
              <a:t>Yardımlı Hatırlama (Tanıma-</a:t>
            </a:r>
            <a:r>
              <a:rPr lang="tr-TR" i="1" dirty="0" err="1"/>
              <a:t>Okunurluluk</a:t>
            </a:r>
            <a:r>
              <a:rPr lang="tr-TR" i="1" dirty="0"/>
              <a:t>), Yardımsız Hatırlama, Tutum Testleri, Başvuru Sınama Testleri, Satış Testleri.</a:t>
            </a:r>
            <a:endParaRPr lang="tr-TR" dirty="0"/>
          </a:p>
        </p:txBody>
      </p:sp>
    </p:spTree>
    <p:extLst>
      <p:ext uri="{BB962C8B-B14F-4D97-AF65-F5344CB8AC3E}">
        <p14:creationId xmlns:p14="http://schemas.microsoft.com/office/powerpoint/2010/main" val="1936871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KAYNAKLAR</a:t>
            </a:r>
          </a:p>
        </p:txBody>
      </p:sp>
      <p:sp>
        <p:nvSpPr>
          <p:cNvPr id="3" name="İçerik Yer Tutucusu 2"/>
          <p:cNvSpPr>
            <a:spLocks noGrp="1"/>
          </p:cNvSpPr>
          <p:nvPr>
            <p:ph idx="1"/>
          </p:nvPr>
        </p:nvSpPr>
        <p:spPr/>
        <p:txBody>
          <a:bodyPr>
            <a:normAutofit fontScale="70000" lnSpcReduction="20000"/>
          </a:bodyPr>
          <a:lstStyle/>
          <a:p>
            <a:pPr algn="just"/>
            <a:r>
              <a:rPr lang="tr-TR" dirty="0"/>
              <a:t>BİR, A. A. (1988) </a:t>
            </a:r>
            <a:r>
              <a:rPr lang="tr-TR" i="1" dirty="0"/>
              <a:t>Reklam ve Reklam Stratejisine Giriş. </a:t>
            </a:r>
            <a:r>
              <a:rPr lang="tr-TR" dirty="0" err="1"/>
              <a:t>Ed</a:t>
            </a:r>
            <a:r>
              <a:rPr lang="tr-TR" dirty="0"/>
              <a:t>: BİR, A. A. &amp; MAVİŞ, F., </a:t>
            </a:r>
            <a:r>
              <a:rPr lang="tr-TR" b="1" dirty="0"/>
              <a:t>Dünyada ve Türkiye'de Reklamcılık Reklamın Gücü</a:t>
            </a:r>
            <a:r>
              <a:rPr lang="tr-TR" dirty="0"/>
              <a:t>, Ankara: Bilgi Yayınevi, </a:t>
            </a:r>
            <a:r>
              <a:rPr lang="tr-TR" dirty="0" err="1"/>
              <a:t>ss</a:t>
            </a:r>
            <a:r>
              <a:rPr lang="tr-TR" dirty="0"/>
              <a:t> 13-16. </a:t>
            </a:r>
          </a:p>
          <a:p>
            <a:pPr algn="just"/>
            <a:r>
              <a:rPr lang="tr-TR" dirty="0"/>
              <a:t>ERCİŞ, M. S. (2010) </a:t>
            </a:r>
            <a:r>
              <a:rPr lang="tr-TR" b="1" dirty="0"/>
              <a:t>Pazarlama İletişiminde Temel Yaklaşımlar</a:t>
            </a:r>
            <a:r>
              <a:rPr lang="tr-TR" dirty="0"/>
              <a:t>, Ankara: Nobel Yayın Dağ. Tic. Ltd. Şti. </a:t>
            </a:r>
          </a:p>
          <a:p>
            <a:pPr algn="just"/>
            <a:r>
              <a:rPr lang="tr-TR" dirty="0"/>
              <a:t>Fırlar, F. B. Güneri (2008) </a:t>
            </a:r>
            <a:r>
              <a:rPr lang="tr-TR" b="1" dirty="0"/>
              <a:t>Reklama Rota </a:t>
            </a:r>
            <a:r>
              <a:rPr lang="tr-TR" dirty="0"/>
              <a:t> </a:t>
            </a:r>
            <a:r>
              <a:rPr lang="tr-TR" b="1" dirty="0"/>
              <a:t>Çizmek</a:t>
            </a:r>
            <a:r>
              <a:rPr lang="tr-TR" dirty="0"/>
              <a:t>, Ankara: Nobel Yayın Dağıtım. </a:t>
            </a:r>
          </a:p>
          <a:p>
            <a:pPr algn="just"/>
            <a:r>
              <a:rPr lang="tr-TR" dirty="0" err="1"/>
              <a:t>Suher</a:t>
            </a:r>
            <a:r>
              <a:rPr lang="tr-TR" dirty="0"/>
              <a:t>, H. K. (2013)</a:t>
            </a:r>
            <a:r>
              <a:rPr lang="tr-TR" b="1" dirty="0"/>
              <a:t> </a:t>
            </a:r>
            <a:r>
              <a:rPr lang="tr-TR" i="1" dirty="0"/>
              <a:t>Marka İletişimi Kampanyalarının Değerlendirilmesi, </a:t>
            </a:r>
            <a:r>
              <a:rPr lang="tr-TR" i="1" dirty="0" err="1"/>
              <a:t>Denetim,Yasal</a:t>
            </a:r>
            <a:r>
              <a:rPr lang="tr-TR" i="1" dirty="0"/>
              <a:t> ve Etik Konular. </a:t>
            </a:r>
            <a:r>
              <a:rPr lang="tr-TR" dirty="0"/>
              <a:t>Ed. A.Z. Özgür, M. K. Sezgin, </a:t>
            </a:r>
            <a:r>
              <a:rPr lang="tr-TR" b="1" dirty="0"/>
              <a:t>Marka İletişim Kampanyaları,</a:t>
            </a:r>
            <a:r>
              <a:rPr lang="tr-TR" dirty="0"/>
              <a:t> Anadolu Üniversitesi AÖF Yayın No: 1979, Eskişehir.</a:t>
            </a:r>
            <a:endParaRPr lang="tr-TR" b="1" i="1" dirty="0"/>
          </a:p>
          <a:p>
            <a:pPr algn="just"/>
            <a:r>
              <a:rPr lang="tr-TR" dirty="0" err="1"/>
              <a:t>Uztuğ</a:t>
            </a:r>
            <a:r>
              <a:rPr lang="tr-TR" dirty="0"/>
              <a:t>, F. (2013). </a:t>
            </a:r>
            <a:r>
              <a:rPr lang="tr-TR" i="1" dirty="0"/>
              <a:t>Reklam. </a:t>
            </a:r>
            <a:r>
              <a:rPr lang="tr-TR" dirty="0"/>
              <a:t>Ed. Y. Odabaşı, </a:t>
            </a:r>
            <a:r>
              <a:rPr lang="tr-TR" b="1" dirty="0"/>
              <a:t>Pazarlama İletişimi, </a:t>
            </a:r>
            <a:r>
              <a:rPr lang="tr-TR" dirty="0"/>
              <a:t>Anadolu Üniversitesi AÖF Yayın No: 1807, Eskişehir.</a:t>
            </a:r>
          </a:p>
          <a:p>
            <a:pPr algn="just"/>
            <a:r>
              <a:rPr lang="tr-TR" dirty="0"/>
              <a:t>Yılmaz, R. A. (2013). </a:t>
            </a:r>
            <a:r>
              <a:rPr lang="tr-TR" i="1" dirty="0"/>
              <a:t>Reklam.</a:t>
            </a:r>
            <a:r>
              <a:rPr lang="tr-TR" dirty="0"/>
              <a:t> Ed. M. Oyman, </a:t>
            </a:r>
            <a:r>
              <a:rPr lang="tr-TR" b="1" dirty="0"/>
              <a:t>Bütünleşik Pazarlama İletişimi</a:t>
            </a:r>
            <a:r>
              <a:rPr lang="tr-TR" dirty="0"/>
              <a:t>, Anadolu Üniversitesi AÖF Yayın No: 1709, Eskişehir.</a:t>
            </a:r>
          </a:p>
          <a:p>
            <a:endParaRPr lang="tr-TR" dirty="0"/>
          </a:p>
        </p:txBody>
      </p:sp>
    </p:spTree>
    <p:extLst>
      <p:ext uri="{BB962C8B-B14F-4D97-AF65-F5344CB8AC3E}">
        <p14:creationId xmlns:p14="http://schemas.microsoft.com/office/powerpoint/2010/main" val="2119037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53334" y="254813"/>
            <a:ext cx="7765321" cy="1326321"/>
          </a:xfrm>
        </p:spPr>
        <p:txBody>
          <a:bodyPr>
            <a:normAutofit fontScale="90000"/>
          </a:bodyPr>
          <a:lstStyle/>
          <a:p>
            <a:r>
              <a:rPr lang="tr-TR" sz="3200" dirty="0"/>
              <a:t>Pazarlama </a:t>
            </a:r>
            <a:r>
              <a:rPr lang="tr-TR" sz="3200" dirty="0" err="1"/>
              <a:t>İletİşİmİ</a:t>
            </a:r>
            <a:r>
              <a:rPr lang="tr-TR" sz="3200" dirty="0"/>
              <a:t> </a:t>
            </a:r>
            <a:r>
              <a:rPr lang="tr-TR" sz="3200" dirty="0" err="1"/>
              <a:t>EnstrümanlarInIn</a:t>
            </a:r>
            <a:r>
              <a:rPr lang="tr-TR" sz="3200" dirty="0"/>
              <a:t> Planlama </a:t>
            </a:r>
            <a:r>
              <a:rPr lang="tr-TR" sz="3200" dirty="0" err="1"/>
              <a:t>Sürecİndekİ</a:t>
            </a:r>
            <a:r>
              <a:rPr lang="tr-TR" sz="3200" dirty="0"/>
              <a:t> </a:t>
            </a:r>
            <a:r>
              <a:rPr lang="tr-TR" sz="3200" dirty="0" err="1"/>
              <a:t>Etkİleşİmİ</a:t>
            </a:r>
            <a:r>
              <a:rPr lang="tr-TR" sz="3200" dirty="0"/>
              <a:t> </a:t>
            </a:r>
            <a:br>
              <a:rPr lang="tr-TR" sz="3200" dirty="0"/>
            </a:br>
            <a:r>
              <a:rPr lang="tr-TR" sz="3200" dirty="0"/>
              <a:t>(</a:t>
            </a:r>
            <a:r>
              <a:rPr lang="tr-TR" sz="3200" dirty="0" err="1"/>
              <a:t>FIrlar</a:t>
            </a:r>
            <a:r>
              <a:rPr lang="tr-TR" sz="3200" dirty="0"/>
              <a:t>, 2008: 86)</a:t>
            </a:r>
          </a:p>
        </p:txBody>
      </p:sp>
      <p:sp>
        <p:nvSpPr>
          <p:cNvPr id="4" name="Metin kutusu 3"/>
          <p:cNvSpPr txBox="1"/>
          <p:nvPr/>
        </p:nvSpPr>
        <p:spPr>
          <a:xfrm>
            <a:off x="683568" y="1772816"/>
            <a:ext cx="1512168" cy="646331"/>
          </a:xfrm>
          <a:prstGeom prst="rect">
            <a:avLst/>
          </a:prstGeom>
          <a:solidFill>
            <a:schemeClr val="accent2">
              <a:lumMod val="40000"/>
              <a:lumOff val="60000"/>
            </a:schemeClr>
          </a:solidFill>
        </p:spPr>
        <p:txBody>
          <a:bodyPr wrap="square" rtlCol="0">
            <a:spAutoFit/>
          </a:bodyPr>
          <a:lstStyle/>
          <a:p>
            <a:pPr algn="ctr"/>
            <a:r>
              <a:rPr lang="tr-TR" dirty="0">
                <a:solidFill>
                  <a:schemeClr val="accent2">
                    <a:lumMod val="75000"/>
                  </a:schemeClr>
                </a:solidFill>
              </a:rPr>
              <a:t>Genel Pazar Potansiyeli</a:t>
            </a:r>
          </a:p>
        </p:txBody>
      </p:sp>
      <p:sp>
        <p:nvSpPr>
          <p:cNvPr id="6" name="Metin kutusu 5"/>
          <p:cNvSpPr txBox="1"/>
          <p:nvPr/>
        </p:nvSpPr>
        <p:spPr>
          <a:xfrm>
            <a:off x="2699792" y="1772816"/>
            <a:ext cx="1512168" cy="923330"/>
          </a:xfrm>
          <a:prstGeom prst="rect">
            <a:avLst/>
          </a:prstGeom>
          <a:solidFill>
            <a:schemeClr val="accent2">
              <a:lumMod val="40000"/>
              <a:lumOff val="60000"/>
            </a:schemeClr>
          </a:solidFill>
        </p:spPr>
        <p:txBody>
          <a:bodyPr wrap="square" rtlCol="0">
            <a:spAutoFit/>
          </a:bodyPr>
          <a:lstStyle/>
          <a:p>
            <a:pPr algn="ctr"/>
            <a:r>
              <a:rPr lang="tr-TR" dirty="0">
                <a:solidFill>
                  <a:schemeClr val="accent2">
                    <a:lumMod val="75000"/>
                  </a:schemeClr>
                </a:solidFill>
              </a:rPr>
              <a:t>Spesifik Pazar Potansiyeli</a:t>
            </a:r>
          </a:p>
        </p:txBody>
      </p:sp>
      <p:sp>
        <p:nvSpPr>
          <p:cNvPr id="7" name="Metin kutusu 6"/>
          <p:cNvSpPr txBox="1"/>
          <p:nvPr/>
        </p:nvSpPr>
        <p:spPr>
          <a:xfrm>
            <a:off x="4499992" y="1772816"/>
            <a:ext cx="1800200" cy="923330"/>
          </a:xfrm>
          <a:prstGeom prst="rect">
            <a:avLst/>
          </a:prstGeom>
          <a:solidFill>
            <a:schemeClr val="accent2">
              <a:lumMod val="40000"/>
              <a:lumOff val="60000"/>
            </a:schemeClr>
          </a:solidFill>
        </p:spPr>
        <p:txBody>
          <a:bodyPr wrap="square" rtlCol="0">
            <a:spAutoFit/>
          </a:bodyPr>
          <a:lstStyle/>
          <a:p>
            <a:pPr algn="ctr"/>
            <a:r>
              <a:rPr lang="tr-TR" dirty="0">
                <a:solidFill>
                  <a:schemeClr val="accent2">
                    <a:lumMod val="75000"/>
                  </a:schemeClr>
                </a:solidFill>
              </a:rPr>
              <a:t>Spesifik Tüketici Potansiyeli</a:t>
            </a:r>
          </a:p>
        </p:txBody>
      </p:sp>
      <p:sp>
        <p:nvSpPr>
          <p:cNvPr id="8" name="Metin kutusu 7"/>
          <p:cNvSpPr txBox="1"/>
          <p:nvPr/>
        </p:nvSpPr>
        <p:spPr>
          <a:xfrm>
            <a:off x="6660232" y="1772816"/>
            <a:ext cx="1800200" cy="923330"/>
          </a:xfrm>
          <a:prstGeom prst="rect">
            <a:avLst/>
          </a:prstGeom>
          <a:solidFill>
            <a:schemeClr val="accent2">
              <a:lumMod val="40000"/>
              <a:lumOff val="60000"/>
            </a:schemeClr>
          </a:solidFill>
        </p:spPr>
        <p:txBody>
          <a:bodyPr wrap="square" rtlCol="0">
            <a:spAutoFit/>
          </a:bodyPr>
          <a:lstStyle/>
          <a:p>
            <a:pPr algn="ctr"/>
            <a:r>
              <a:rPr lang="tr-TR" dirty="0">
                <a:solidFill>
                  <a:schemeClr val="accent2">
                    <a:lumMod val="75000"/>
                  </a:schemeClr>
                </a:solidFill>
              </a:rPr>
              <a:t>Spesifik Hedef Kitle Potansiyeli</a:t>
            </a:r>
          </a:p>
        </p:txBody>
      </p:sp>
      <p:sp>
        <p:nvSpPr>
          <p:cNvPr id="5" name="Metin kutusu 4"/>
          <p:cNvSpPr txBox="1"/>
          <p:nvPr/>
        </p:nvSpPr>
        <p:spPr>
          <a:xfrm>
            <a:off x="1079611" y="2419147"/>
            <a:ext cx="756086" cy="2862322"/>
          </a:xfrm>
          <a:prstGeom prst="rect">
            <a:avLst/>
          </a:prstGeom>
          <a:solidFill>
            <a:schemeClr val="accent6">
              <a:lumMod val="40000"/>
              <a:lumOff val="60000"/>
            </a:schemeClr>
          </a:solidFill>
        </p:spPr>
        <p:txBody>
          <a:bodyPr wrap="square" rtlCol="0">
            <a:spAutoFit/>
          </a:bodyPr>
          <a:lstStyle/>
          <a:p>
            <a:pPr algn="ctr"/>
            <a:endParaRPr lang="tr-TR" sz="1200" dirty="0">
              <a:solidFill>
                <a:schemeClr val="accent2">
                  <a:lumMod val="75000"/>
                </a:schemeClr>
              </a:solidFill>
            </a:endParaRPr>
          </a:p>
          <a:p>
            <a:pPr algn="ctr"/>
            <a:endParaRPr lang="tr-TR" sz="1200" dirty="0">
              <a:solidFill>
                <a:schemeClr val="accent2">
                  <a:lumMod val="75000"/>
                </a:schemeClr>
              </a:solidFill>
            </a:endParaRPr>
          </a:p>
          <a:p>
            <a:pPr algn="ctr"/>
            <a:endParaRPr lang="tr-TR" sz="1200" dirty="0">
              <a:solidFill>
                <a:schemeClr val="accent2">
                  <a:lumMod val="75000"/>
                </a:schemeClr>
              </a:solidFill>
            </a:endParaRPr>
          </a:p>
          <a:p>
            <a:pPr algn="ctr"/>
            <a:endParaRPr lang="tr-TR" sz="1200" dirty="0">
              <a:solidFill>
                <a:schemeClr val="accent2">
                  <a:lumMod val="75000"/>
                </a:schemeClr>
              </a:solidFill>
            </a:endParaRPr>
          </a:p>
          <a:p>
            <a:pPr algn="ctr"/>
            <a:endParaRPr lang="tr-TR" sz="1200" dirty="0">
              <a:solidFill>
                <a:schemeClr val="accent2">
                  <a:lumMod val="75000"/>
                </a:schemeClr>
              </a:solidFill>
            </a:endParaRPr>
          </a:p>
          <a:p>
            <a:pPr algn="ctr"/>
            <a:r>
              <a:rPr lang="tr-TR" sz="1200" dirty="0">
                <a:solidFill>
                  <a:schemeClr val="accent2">
                    <a:lumMod val="75000"/>
                  </a:schemeClr>
                </a:solidFill>
              </a:rPr>
              <a:t>R</a:t>
            </a:r>
          </a:p>
          <a:p>
            <a:pPr algn="ctr"/>
            <a:r>
              <a:rPr lang="tr-TR" sz="1200" dirty="0">
                <a:solidFill>
                  <a:schemeClr val="accent2">
                    <a:lumMod val="75000"/>
                  </a:schemeClr>
                </a:solidFill>
              </a:rPr>
              <a:t>E</a:t>
            </a:r>
          </a:p>
          <a:p>
            <a:pPr algn="ctr"/>
            <a:r>
              <a:rPr lang="tr-TR" sz="1200" dirty="0">
                <a:solidFill>
                  <a:schemeClr val="accent2">
                    <a:lumMod val="75000"/>
                  </a:schemeClr>
                </a:solidFill>
              </a:rPr>
              <a:t>K</a:t>
            </a:r>
          </a:p>
          <a:p>
            <a:pPr algn="ctr"/>
            <a:r>
              <a:rPr lang="tr-TR" sz="1200" dirty="0">
                <a:solidFill>
                  <a:schemeClr val="accent2">
                    <a:lumMod val="75000"/>
                  </a:schemeClr>
                </a:solidFill>
              </a:rPr>
              <a:t>L</a:t>
            </a:r>
          </a:p>
          <a:p>
            <a:pPr algn="ctr"/>
            <a:r>
              <a:rPr lang="tr-TR" sz="1200" dirty="0">
                <a:solidFill>
                  <a:schemeClr val="accent2">
                    <a:lumMod val="75000"/>
                  </a:schemeClr>
                </a:solidFill>
              </a:rPr>
              <a:t>A</a:t>
            </a:r>
          </a:p>
          <a:p>
            <a:pPr algn="ctr"/>
            <a:r>
              <a:rPr lang="tr-TR" sz="1200" dirty="0">
                <a:solidFill>
                  <a:schemeClr val="accent2">
                    <a:lumMod val="75000"/>
                  </a:schemeClr>
                </a:solidFill>
              </a:rPr>
              <a:t>M</a:t>
            </a:r>
          </a:p>
          <a:p>
            <a:pPr algn="ctr"/>
            <a:endParaRPr lang="tr-TR" sz="1200" dirty="0">
              <a:solidFill>
                <a:schemeClr val="accent2">
                  <a:lumMod val="75000"/>
                </a:schemeClr>
              </a:solidFill>
            </a:endParaRPr>
          </a:p>
          <a:p>
            <a:pPr algn="ctr"/>
            <a:endParaRPr lang="tr-TR" sz="1200" dirty="0">
              <a:solidFill>
                <a:schemeClr val="accent2">
                  <a:lumMod val="75000"/>
                </a:schemeClr>
              </a:solidFill>
            </a:endParaRPr>
          </a:p>
          <a:p>
            <a:pPr algn="ctr"/>
            <a:endParaRPr lang="tr-TR" sz="1200" dirty="0">
              <a:solidFill>
                <a:schemeClr val="accent2">
                  <a:lumMod val="75000"/>
                </a:schemeClr>
              </a:solidFill>
            </a:endParaRPr>
          </a:p>
          <a:p>
            <a:pPr algn="ctr"/>
            <a:endParaRPr lang="tr-TR" sz="1200" dirty="0">
              <a:solidFill>
                <a:schemeClr val="accent2">
                  <a:lumMod val="75000"/>
                </a:schemeClr>
              </a:solidFill>
            </a:endParaRPr>
          </a:p>
        </p:txBody>
      </p:sp>
      <p:sp>
        <p:nvSpPr>
          <p:cNvPr id="10" name="Metin kutusu 9"/>
          <p:cNvSpPr txBox="1"/>
          <p:nvPr/>
        </p:nvSpPr>
        <p:spPr>
          <a:xfrm>
            <a:off x="3059832" y="2696146"/>
            <a:ext cx="648071" cy="2862322"/>
          </a:xfrm>
          <a:prstGeom prst="rect">
            <a:avLst/>
          </a:prstGeom>
          <a:solidFill>
            <a:schemeClr val="accent6">
              <a:lumMod val="40000"/>
              <a:lumOff val="60000"/>
            </a:schemeClr>
          </a:solidFill>
        </p:spPr>
        <p:txBody>
          <a:bodyPr wrap="square" rtlCol="0">
            <a:spAutoFit/>
          </a:bodyPr>
          <a:lstStyle/>
          <a:p>
            <a:pPr algn="ctr"/>
            <a:endParaRPr lang="tr-TR" sz="1200" dirty="0">
              <a:solidFill>
                <a:schemeClr val="accent2">
                  <a:lumMod val="75000"/>
                </a:schemeClr>
              </a:solidFill>
            </a:endParaRPr>
          </a:p>
          <a:p>
            <a:pPr algn="ctr"/>
            <a:endParaRPr lang="tr-TR" sz="1200" dirty="0">
              <a:solidFill>
                <a:schemeClr val="accent2">
                  <a:lumMod val="75000"/>
                </a:schemeClr>
              </a:solidFill>
            </a:endParaRPr>
          </a:p>
          <a:p>
            <a:pPr algn="ctr"/>
            <a:endParaRPr lang="tr-TR" sz="1200" dirty="0">
              <a:solidFill>
                <a:schemeClr val="accent2">
                  <a:lumMod val="75000"/>
                </a:schemeClr>
              </a:solidFill>
            </a:endParaRPr>
          </a:p>
          <a:p>
            <a:pPr algn="ctr"/>
            <a:r>
              <a:rPr lang="tr-TR" sz="1200" dirty="0">
                <a:solidFill>
                  <a:schemeClr val="accent2">
                    <a:lumMod val="75000"/>
                  </a:schemeClr>
                </a:solidFill>
              </a:rPr>
              <a:t>P</a:t>
            </a:r>
          </a:p>
          <a:p>
            <a:pPr algn="ctr"/>
            <a:r>
              <a:rPr lang="tr-TR" sz="1200" dirty="0">
                <a:solidFill>
                  <a:schemeClr val="accent2">
                    <a:lumMod val="75000"/>
                  </a:schemeClr>
                </a:solidFill>
              </a:rPr>
              <a:t>R</a:t>
            </a:r>
          </a:p>
          <a:p>
            <a:pPr algn="ctr"/>
            <a:r>
              <a:rPr lang="tr-TR" sz="1200" dirty="0">
                <a:solidFill>
                  <a:schemeClr val="accent2">
                    <a:lumMod val="75000"/>
                  </a:schemeClr>
                </a:solidFill>
              </a:rPr>
              <a:t>O</a:t>
            </a:r>
          </a:p>
          <a:p>
            <a:pPr algn="ctr"/>
            <a:r>
              <a:rPr lang="tr-TR" sz="1200" dirty="0">
                <a:solidFill>
                  <a:schemeClr val="accent2">
                    <a:lumMod val="75000"/>
                  </a:schemeClr>
                </a:solidFill>
              </a:rPr>
              <a:t>M</a:t>
            </a:r>
          </a:p>
          <a:p>
            <a:pPr algn="ctr"/>
            <a:r>
              <a:rPr lang="tr-TR" sz="1200" dirty="0">
                <a:solidFill>
                  <a:schemeClr val="accent2">
                    <a:lumMod val="75000"/>
                  </a:schemeClr>
                </a:solidFill>
              </a:rPr>
              <a:t>O</a:t>
            </a:r>
          </a:p>
          <a:p>
            <a:pPr algn="ctr"/>
            <a:r>
              <a:rPr lang="tr-TR" sz="1200" dirty="0">
                <a:solidFill>
                  <a:schemeClr val="accent2">
                    <a:lumMod val="75000"/>
                  </a:schemeClr>
                </a:solidFill>
              </a:rPr>
              <a:t>S</a:t>
            </a:r>
          </a:p>
          <a:p>
            <a:pPr algn="ctr"/>
            <a:r>
              <a:rPr lang="tr-TR" sz="1200" dirty="0">
                <a:solidFill>
                  <a:schemeClr val="accent2">
                    <a:lumMod val="75000"/>
                  </a:schemeClr>
                </a:solidFill>
              </a:rPr>
              <a:t>Y</a:t>
            </a:r>
          </a:p>
          <a:p>
            <a:pPr algn="ctr"/>
            <a:r>
              <a:rPr lang="tr-TR" sz="1200" dirty="0">
                <a:solidFill>
                  <a:schemeClr val="accent2">
                    <a:lumMod val="75000"/>
                  </a:schemeClr>
                </a:solidFill>
              </a:rPr>
              <a:t>O</a:t>
            </a:r>
          </a:p>
          <a:p>
            <a:pPr algn="ctr"/>
            <a:r>
              <a:rPr lang="tr-TR" sz="1200" dirty="0">
                <a:solidFill>
                  <a:schemeClr val="accent2">
                    <a:lumMod val="75000"/>
                  </a:schemeClr>
                </a:solidFill>
              </a:rPr>
              <a:t>N</a:t>
            </a:r>
          </a:p>
          <a:p>
            <a:pPr algn="ctr"/>
            <a:endParaRPr lang="tr-TR" sz="1200" dirty="0">
              <a:solidFill>
                <a:schemeClr val="accent2">
                  <a:lumMod val="75000"/>
                </a:schemeClr>
              </a:solidFill>
            </a:endParaRPr>
          </a:p>
          <a:p>
            <a:pPr algn="ctr"/>
            <a:endParaRPr lang="tr-TR" sz="1200" dirty="0">
              <a:solidFill>
                <a:schemeClr val="accent2">
                  <a:lumMod val="75000"/>
                </a:schemeClr>
              </a:solidFill>
            </a:endParaRPr>
          </a:p>
          <a:p>
            <a:pPr algn="ctr"/>
            <a:endParaRPr lang="tr-TR" sz="1200" dirty="0">
              <a:solidFill>
                <a:schemeClr val="accent2">
                  <a:lumMod val="75000"/>
                </a:schemeClr>
              </a:solidFill>
            </a:endParaRPr>
          </a:p>
        </p:txBody>
      </p:sp>
      <p:sp>
        <p:nvSpPr>
          <p:cNvPr id="11" name="Metin kutusu 10"/>
          <p:cNvSpPr txBox="1"/>
          <p:nvPr/>
        </p:nvSpPr>
        <p:spPr>
          <a:xfrm>
            <a:off x="5004047" y="2682314"/>
            <a:ext cx="720081" cy="2677656"/>
          </a:xfrm>
          <a:prstGeom prst="rect">
            <a:avLst/>
          </a:prstGeom>
          <a:solidFill>
            <a:schemeClr val="accent6">
              <a:lumMod val="40000"/>
              <a:lumOff val="60000"/>
            </a:schemeClr>
          </a:solidFill>
        </p:spPr>
        <p:txBody>
          <a:bodyPr wrap="square" rtlCol="0">
            <a:spAutoFit/>
          </a:bodyPr>
          <a:lstStyle/>
          <a:p>
            <a:pPr algn="ctr"/>
            <a:r>
              <a:rPr lang="tr-TR" sz="1200" dirty="0">
                <a:solidFill>
                  <a:schemeClr val="accent2">
                    <a:lumMod val="75000"/>
                  </a:schemeClr>
                </a:solidFill>
              </a:rPr>
              <a:t>K</a:t>
            </a:r>
          </a:p>
          <a:p>
            <a:pPr algn="ctr"/>
            <a:r>
              <a:rPr lang="tr-TR" sz="1200" dirty="0">
                <a:solidFill>
                  <a:schemeClr val="accent2">
                    <a:lumMod val="75000"/>
                  </a:schemeClr>
                </a:solidFill>
              </a:rPr>
              <a:t>İ</a:t>
            </a:r>
          </a:p>
          <a:p>
            <a:pPr algn="ctr"/>
            <a:r>
              <a:rPr lang="tr-TR" sz="1200" dirty="0">
                <a:solidFill>
                  <a:schemeClr val="accent2">
                    <a:lumMod val="75000"/>
                  </a:schemeClr>
                </a:solidFill>
              </a:rPr>
              <a:t>Ş</a:t>
            </a:r>
          </a:p>
          <a:p>
            <a:pPr algn="ctr"/>
            <a:r>
              <a:rPr lang="tr-TR" sz="1200" dirty="0">
                <a:solidFill>
                  <a:schemeClr val="accent2">
                    <a:lumMod val="75000"/>
                  </a:schemeClr>
                </a:solidFill>
              </a:rPr>
              <a:t>İ</a:t>
            </a:r>
          </a:p>
          <a:p>
            <a:pPr algn="ctr"/>
            <a:r>
              <a:rPr lang="tr-TR" sz="1200" dirty="0">
                <a:solidFill>
                  <a:schemeClr val="accent2">
                    <a:lumMod val="75000"/>
                  </a:schemeClr>
                </a:solidFill>
              </a:rPr>
              <a:t>S</a:t>
            </a:r>
          </a:p>
          <a:p>
            <a:pPr algn="ctr"/>
            <a:r>
              <a:rPr lang="tr-TR" sz="1200" dirty="0">
                <a:solidFill>
                  <a:schemeClr val="accent2">
                    <a:lumMod val="75000"/>
                  </a:schemeClr>
                </a:solidFill>
              </a:rPr>
              <a:t>E</a:t>
            </a:r>
          </a:p>
          <a:p>
            <a:pPr algn="ctr"/>
            <a:r>
              <a:rPr lang="tr-TR" sz="1200" dirty="0">
                <a:solidFill>
                  <a:schemeClr val="accent2">
                    <a:lumMod val="75000"/>
                  </a:schemeClr>
                </a:solidFill>
              </a:rPr>
              <a:t>L</a:t>
            </a:r>
          </a:p>
          <a:p>
            <a:pPr algn="ctr"/>
            <a:endParaRPr lang="tr-TR" sz="1200" dirty="0">
              <a:solidFill>
                <a:schemeClr val="accent2">
                  <a:lumMod val="75000"/>
                </a:schemeClr>
              </a:solidFill>
            </a:endParaRPr>
          </a:p>
          <a:p>
            <a:pPr algn="ctr"/>
            <a:r>
              <a:rPr lang="tr-TR" sz="1200" dirty="0">
                <a:solidFill>
                  <a:schemeClr val="accent2">
                    <a:lumMod val="75000"/>
                  </a:schemeClr>
                </a:solidFill>
              </a:rPr>
              <a:t>S</a:t>
            </a:r>
          </a:p>
          <a:p>
            <a:pPr algn="ctr"/>
            <a:r>
              <a:rPr lang="tr-TR" sz="1200" dirty="0">
                <a:solidFill>
                  <a:schemeClr val="accent2">
                    <a:lumMod val="75000"/>
                  </a:schemeClr>
                </a:solidFill>
              </a:rPr>
              <a:t>A</a:t>
            </a:r>
          </a:p>
          <a:p>
            <a:pPr algn="ctr"/>
            <a:r>
              <a:rPr lang="tr-TR" sz="1200" dirty="0">
                <a:solidFill>
                  <a:schemeClr val="accent2">
                    <a:lumMod val="75000"/>
                  </a:schemeClr>
                </a:solidFill>
              </a:rPr>
              <a:t>T</a:t>
            </a:r>
          </a:p>
          <a:p>
            <a:pPr algn="ctr"/>
            <a:r>
              <a:rPr lang="tr-TR" sz="1200" dirty="0">
                <a:solidFill>
                  <a:schemeClr val="accent2">
                    <a:lumMod val="75000"/>
                  </a:schemeClr>
                </a:solidFill>
              </a:rPr>
              <a:t>I</a:t>
            </a:r>
          </a:p>
          <a:p>
            <a:pPr algn="ctr"/>
            <a:r>
              <a:rPr lang="tr-TR" sz="1200" dirty="0">
                <a:solidFill>
                  <a:schemeClr val="accent2">
                    <a:lumMod val="75000"/>
                  </a:schemeClr>
                </a:solidFill>
              </a:rPr>
              <a:t>Ş</a:t>
            </a:r>
          </a:p>
          <a:p>
            <a:pPr algn="ctr"/>
            <a:endParaRPr lang="tr-TR" sz="1200" dirty="0">
              <a:solidFill>
                <a:schemeClr val="accent2">
                  <a:lumMod val="75000"/>
                </a:schemeClr>
              </a:solidFill>
            </a:endParaRPr>
          </a:p>
        </p:txBody>
      </p:sp>
      <p:sp>
        <p:nvSpPr>
          <p:cNvPr id="12" name="Metin kutusu 11"/>
          <p:cNvSpPr txBox="1"/>
          <p:nvPr/>
        </p:nvSpPr>
        <p:spPr>
          <a:xfrm>
            <a:off x="7200291" y="2682314"/>
            <a:ext cx="720081" cy="2800767"/>
          </a:xfrm>
          <a:prstGeom prst="rect">
            <a:avLst/>
          </a:prstGeom>
          <a:solidFill>
            <a:schemeClr val="accent6">
              <a:lumMod val="40000"/>
              <a:lumOff val="60000"/>
            </a:schemeClr>
          </a:solidFill>
        </p:spPr>
        <p:txBody>
          <a:bodyPr wrap="square" rtlCol="0">
            <a:spAutoFit/>
          </a:bodyPr>
          <a:lstStyle/>
          <a:p>
            <a:pPr algn="ctr"/>
            <a:r>
              <a:rPr lang="tr-TR" sz="1100" dirty="0">
                <a:solidFill>
                  <a:schemeClr val="accent2">
                    <a:lumMod val="75000"/>
                  </a:schemeClr>
                </a:solidFill>
              </a:rPr>
              <a:t>H</a:t>
            </a:r>
          </a:p>
          <a:p>
            <a:pPr algn="ctr"/>
            <a:r>
              <a:rPr lang="tr-TR" sz="1100" dirty="0">
                <a:solidFill>
                  <a:schemeClr val="accent2">
                    <a:lumMod val="75000"/>
                  </a:schemeClr>
                </a:solidFill>
              </a:rPr>
              <a:t>A</a:t>
            </a:r>
          </a:p>
          <a:p>
            <a:pPr algn="ctr"/>
            <a:r>
              <a:rPr lang="tr-TR" sz="1100" dirty="0">
                <a:solidFill>
                  <a:schemeClr val="accent2">
                    <a:lumMod val="75000"/>
                  </a:schemeClr>
                </a:solidFill>
              </a:rPr>
              <a:t>L</a:t>
            </a:r>
          </a:p>
          <a:p>
            <a:pPr algn="ctr"/>
            <a:r>
              <a:rPr lang="tr-TR" sz="1100" dirty="0">
                <a:solidFill>
                  <a:schemeClr val="accent2">
                    <a:lumMod val="75000"/>
                  </a:schemeClr>
                </a:solidFill>
              </a:rPr>
              <a:t>K</a:t>
            </a:r>
          </a:p>
          <a:p>
            <a:pPr algn="ctr"/>
            <a:r>
              <a:rPr lang="tr-TR" sz="1100" dirty="0">
                <a:solidFill>
                  <a:schemeClr val="accent2">
                    <a:lumMod val="75000"/>
                  </a:schemeClr>
                </a:solidFill>
              </a:rPr>
              <a:t>L</a:t>
            </a:r>
          </a:p>
          <a:p>
            <a:pPr algn="ctr"/>
            <a:r>
              <a:rPr lang="tr-TR" sz="1100" dirty="0">
                <a:solidFill>
                  <a:schemeClr val="accent2">
                    <a:lumMod val="75000"/>
                  </a:schemeClr>
                </a:solidFill>
              </a:rPr>
              <a:t>A</a:t>
            </a:r>
          </a:p>
          <a:p>
            <a:pPr algn="ctr"/>
            <a:endParaRPr lang="tr-TR" sz="1100" dirty="0">
              <a:solidFill>
                <a:schemeClr val="accent2">
                  <a:lumMod val="75000"/>
                </a:schemeClr>
              </a:solidFill>
            </a:endParaRPr>
          </a:p>
          <a:p>
            <a:pPr algn="ctr"/>
            <a:r>
              <a:rPr lang="tr-TR" sz="1100" dirty="0">
                <a:solidFill>
                  <a:schemeClr val="accent2">
                    <a:lumMod val="75000"/>
                  </a:schemeClr>
                </a:solidFill>
              </a:rPr>
              <a:t>İ</a:t>
            </a:r>
          </a:p>
          <a:p>
            <a:pPr algn="ctr"/>
            <a:r>
              <a:rPr lang="tr-TR" sz="1100" dirty="0">
                <a:solidFill>
                  <a:schemeClr val="accent2">
                    <a:lumMod val="75000"/>
                  </a:schemeClr>
                </a:solidFill>
              </a:rPr>
              <a:t>L</a:t>
            </a:r>
          </a:p>
          <a:p>
            <a:pPr algn="ctr"/>
            <a:r>
              <a:rPr lang="tr-TR" sz="1100" dirty="0">
                <a:solidFill>
                  <a:schemeClr val="accent2">
                    <a:lumMod val="75000"/>
                  </a:schemeClr>
                </a:solidFill>
              </a:rPr>
              <a:t>İ</a:t>
            </a:r>
          </a:p>
          <a:p>
            <a:pPr algn="ctr"/>
            <a:r>
              <a:rPr lang="tr-TR" sz="1100" dirty="0">
                <a:solidFill>
                  <a:schemeClr val="accent2">
                    <a:lumMod val="75000"/>
                  </a:schemeClr>
                </a:solidFill>
              </a:rPr>
              <a:t>Ş</a:t>
            </a:r>
          </a:p>
          <a:p>
            <a:pPr algn="ctr"/>
            <a:r>
              <a:rPr lang="tr-TR" sz="1100" dirty="0">
                <a:solidFill>
                  <a:schemeClr val="accent2">
                    <a:lumMod val="75000"/>
                  </a:schemeClr>
                </a:solidFill>
              </a:rPr>
              <a:t>K</a:t>
            </a:r>
          </a:p>
          <a:p>
            <a:pPr algn="ctr"/>
            <a:r>
              <a:rPr lang="tr-TR" sz="1100" dirty="0">
                <a:solidFill>
                  <a:schemeClr val="accent2">
                    <a:lumMod val="75000"/>
                  </a:schemeClr>
                </a:solidFill>
              </a:rPr>
              <a:t>İ</a:t>
            </a:r>
          </a:p>
          <a:p>
            <a:pPr algn="ctr"/>
            <a:r>
              <a:rPr lang="tr-TR" sz="1100" dirty="0">
                <a:solidFill>
                  <a:schemeClr val="accent2">
                    <a:lumMod val="75000"/>
                  </a:schemeClr>
                </a:solidFill>
              </a:rPr>
              <a:t>L</a:t>
            </a:r>
          </a:p>
          <a:p>
            <a:pPr algn="ctr"/>
            <a:r>
              <a:rPr lang="tr-TR" sz="1100" dirty="0">
                <a:solidFill>
                  <a:schemeClr val="accent2">
                    <a:lumMod val="75000"/>
                  </a:schemeClr>
                </a:solidFill>
              </a:rPr>
              <a:t>E</a:t>
            </a:r>
          </a:p>
          <a:p>
            <a:pPr algn="ctr"/>
            <a:r>
              <a:rPr lang="tr-TR" sz="1100" dirty="0">
                <a:solidFill>
                  <a:schemeClr val="accent2">
                    <a:lumMod val="75000"/>
                  </a:schemeClr>
                </a:solidFill>
              </a:rPr>
              <a:t>R</a:t>
            </a:r>
          </a:p>
        </p:txBody>
      </p:sp>
      <p:sp>
        <p:nvSpPr>
          <p:cNvPr id="13" name="Metin kutusu 12"/>
          <p:cNvSpPr txBox="1"/>
          <p:nvPr/>
        </p:nvSpPr>
        <p:spPr>
          <a:xfrm>
            <a:off x="755576" y="5229200"/>
            <a:ext cx="1512168" cy="646331"/>
          </a:xfrm>
          <a:prstGeom prst="rect">
            <a:avLst/>
          </a:prstGeom>
          <a:solidFill>
            <a:schemeClr val="accent2">
              <a:lumMod val="40000"/>
              <a:lumOff val="60000"/>
            </a:schemeClr>
          </a:solidFill>
        </p:spPr>
        <p:txBody>
          <a:bodyPr wrap="square" rtlCol="0">
            <a:spAutoFit/>
          </a:bodyPr>
          <a:lstStyle/>
          <a:p>
            <a:pPr algn="ctr"/>
            <a:r>
              <a:rPr lang="tr-TR" dirty="0">
                <a:solidFill>
                  <a:schemeClr val="accent2">
                    <a:lumMod val="75000"/>
                  </a:schemeClr>
                </a:solidFill>
              </a:rPr>
              <a:t>Genel Pazar Talebi</a:t>
            </a:r>
          </a:p>
        </p:txBody>
      </p:sp>
      <p:sp>
        <p:nvSpPr>
          <p:cNvPr id="14" name="Metin kutusu 13"/>
          <p:cNvSpPr txBox="1"/>
          <p:nvPr/>
        </p:nvSpPr>
        <p:spPr>
          <a:xfrm>
            <a:off x="2699792" y="5230941"/>
            <a:ext cx="1512168" cy="646331"/>
          </a:xfrm>
          <a:prstGeom prst="rect">
            <a:avLst/>
          </a:prstGeom>
          <a:solidFill>
            <a:schemeClr val="accent2">
              <a:lumMod val="40000"/>
              <a:lumOff val="60000"/>
            </a:schemeClr>
          </a:solidFill>
        </p:spPr>
        <p:txBody>
          <a:bodyPr wrap="square" rtlCol="0">
            <a:spAutoFit/>
          </a:bodyPr>
          <a:lstStyle/>
          <a:p>
            <a:pPr algn="ctr"/>
            <a:r>
              <a:rPr lang="tr-TR" dirty="0">
                <a:solidFill>
                  <a:schemeClr val="accent2">
                    <a:lumMod val="75000"/>
                  </a:schemeClr>
                </a:solidFill>
              </a:rPr>
              <a:t>Spesifik Pazar Talebi</a:t>
            </a:r>
          </a:p>
        </p:txBody>
      </p:sp>
      <p:sp>
        <p:nvSpPr>
          <p:cNvPr id="15" name="Metin kutusu 14"/>
          <p:cNvSpPr txBox="1"/>
          <p:nvPr/>
        </p:nvSpPr>
        <p:spPr>
          <a:xfrm>
            <a:off x="4499992" y="5230941"/>
            <a:ext cx="1800200" cy="646331"/>
          </a:xfrm>
          <a:prstGeom prst="rect">
            <a:avLst/>
          </a:prstGeom>
          <a:solidFill>
            <a:schemeClr val="accent2">
              <a:lumMod val="40000"/>
              <a:lumOff val="60000"/>
            </a:schemeClr>
          </a:solidFill>
        </p:spPr>
        <p:txBody>
          <a:bodyPr wrap="square" rtlCol="0">
            <a:spAutoFit/>
          </a:bodyPr>
          <a:lstStyle/>
          <a:p>
            <a:pPr algn="ctr"/>
            <a:r>
              <a:rPr lang="tr-TR" dirty="0">
                <a:solidFill>
                  <a:schemeClr val="accent2">
                    <a:lumMod val="75000"/>
                  </a:schemeClr>
                </a:solidFill>
              </a:rPr>
              <a:t>Spesifik Tüketici Talebi</a:t>
            </a:r>
          </a:p>
        </p:txBody>
      </p:sp>
      <p:sp>
        <p:nvSpPr>
          <p:cNvPr id="16" name="Metin kutusu 15"/>
          <p:cNvSpPr txBox="1"/>
          <p:nvPr/>
        </p:nvSpPr>
        <p:spPr>
          <a:xfrm>
            <a:off x="6660232" y="5374957"/>
            <a:ext cx="1800200" cy="646331"/>
          </a:xfrm>
          <a:prstGeom prst="rect">
            <a:avLst/>
          </a:prstGeom>
          <a:solidFill>
            <a:schemeClr val="accent2">
              <a:lumMod val="40000"/>
              <a:lumOff val="60000"/>
            </a:schemeClr>
          </a:solidFill>
        </p:spPr>
        <p:txBody>
          <a:bodyPr wrap="square" rtlCol="0">
            <a:spAutoFit/>
          </a:bodyPr>
          <a:lstStyle/>
          <a:p>
            <a:pPr algn="ctr"/>
            <a:r>
              <a:rPr lang="tr-TR" dirty="0">
                <a:solidFill>
                  <a:schemeClr val="accent2">
                    <a:lumMod val="75000"/>
                  </a:schemeClr>
                </a:solidFill>
              </a:rPr>
              <a:t>Spesifik Hedef Kitle Talebi</a:t>
            </a:r>
          </a:p>
        </p:txBody>
      </p:sp>
      <p:cxnSp>
        <p:nvCxnSpPr>
          <p:cNvPr id="17" name="Dirsek Bağlayıcısı 16"/>
          <p:cNvCxnSpPr>
            <a:stCxn id="16" idx="2"/>
            <a:endCxn id="13" idx="2"/>
          </p:cNvCxnSpPr>
          <p:nvPr/>
        </p:nvCxnSpPr>
        <p:spPr>
          <a:xfrm rot="5400000" flipH="1">
            <a:off x="4463117" y="2924074"/>
            <a:ext cx="145757" cy="6048672"/>
          </a:xfrm>
          <a:prstGeom prst="bentConnector3">
            <a:avLst>
              <a:gd name="adj1" fmla="val -156836"/>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Dirsek Bağlayıcısı 18"/>
          <p:cNvCxnSpPr/>
          <p:nvPr/>
        </p:nvCxnSpPr>
        <p:spPr>
          <a:xfrm rot="5400000" flipH="1">
            <a:off x="3563017" y="3933927"/>
            <a:ext cx="1741" cy="3888432"/>
          </a:xfrm>
          <a:prstGeom prst="bentConnector3">
            <a:avLst>
              <a:gd name="adj1" fmla="val -13130385"/>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Dirsek Bağlayıcısı 39"/>
          <p:cNvCxnSpPr/>
          <p:nvPr/>
        </p:nvCxnSpPr>
        <p:spPr>
          <a:xfrm rot="5400000" flipH="1">
            <a:off x="2734925" y="4834027"/>
            <a:ext cx="1741" cy="1944216"/>
          </a:xfrm>
          <a:prstGeom prst="bentConnector3">
            <a:avLst>
              <a:gd name="adj1" fmla="val -13130385"/>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27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t>ReklamIn</a:t>
            </a:r>
            <a:r>
              <a:rPr lang="tr-TR" dirty="0"/>
              <a:t> </a:t>
            </a:r>
            <a:r>
              <a:rPr lang="tr-TR" dirty="0" err="1"/>
              <a:t>AmaçlarI</a:t>
            </a:r>
            <a:endParaRPr lang="tr-TR" dirty="0"/>
          </a:p>
        </p:txBody>
      </p:sp>
      <p:sp>
        <p:nvSpPr>
          <p:cNvPr id="3" name="İçerik Yer Tutucusu 2"/>
          <p:cNvSpPr>
            <a:spLocks noGrp="1"/>
          </p:cNvSpPr>
          <p:nvPr>
            <p:ph idx="1"/>
          </p:nvPr>
        </p:nvSpPr>
        <p:spPr/>
        <p:txBody>
          <a:bodyPr/>
          <a:lstStyle/>
          <a:p>
            <a:pPr marL="0" indent="0" algn="just">
              <a:buNone/>
            </a:pPr>
            <a:r>
              <a:rPr lang="tr-TR" dirty="0"/>
              <a:t>Reklamın en temel amacı, satışlara olumlu yönde katkı sağlamaktır, ancak reklamdan beklenen bununla sınırlı değildir. </a:t>
            </a:r>
          </a:p>
          <a:p>
            <a:pPr marL="0" indent="0" algn="just">
              <a:buNone/>
            </a:pPr>
            <a:r>
              <a:rPr lang="tr-TR" dirty="0"/>
              <a:t>Aynı zamanda reklam, işletmenin pazarlama hedeflerine dönük daha kapsamlı birtakım sorunlara da çözüm bulmada kullanılmaktadır(</a:t>
            </a:r>
            <a:r>
              <a:rPr lang="tr-TR" dirty="0" err="1"/>
              <a:t>Uztuğ</a:t>
            </a:r>
            <a:r>
              <a:rPr lang="tr-TR" dirty="0"/>
              <a:t>, 2013: 31). </a:t>
            </a:r>
          </a:p>
          <a:p>
            <a:pPr marL="0" indent="0" algn="just">
              <a:buNone/>
            </a:pPr>
            <a:r>
              <a:rPr lang="tr-TR" dirty="0"/>
              <a:t>Reklamın amaçlarını genel ve özel olarak sınıflandırabiliriz. </a:t>
            </a:r>
          </a:p>
          <a:p>
            <a:pPr marL="0" indent="0" algn="just">
              <a:buNone/>
            </a:pPr>
            <a:r>
              <a:rPr lang="tr-TR" dirty="0"/>
              <a:t>Reklamın genel amaçları ürün yaşam eğrisine göre şekillenmektedir.</a:t>
            </a:r>
          </a:p>
        </p:txBody>
      </p:sp>
    </p:spTree>
    <p:extLst>
      <p:ext uri="{BB962C8B-B14F-4D97-AF65-F5344CB8AC3E}">
        <p14:creationId xmlns:p14="http://schemas.microsoft.com/office/powerpoint/2010/main" val="2377923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9131" t="40051" r="11878" b="7978"/>
          <a:stretch/>
        </p:blipFill>
        <p:spPr bwMode="auto">
          <a:xfrm>
            <a:off x="1148146" y="188640"/>
            <a:ext cx="7024254" cy="34082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146" y="3596859"/>
            <a:ext cx="7024254" cy="3126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1105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04664"/>
            <a:ext cx="3911947" cy="44868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539552" y="4869160"/>
            <a:ext cx="4367213"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9pPr>
          </a:lstStyle>
          <a:p>
            <a:pPr>
              <a:lnSpc>
                <a:spcPct val="102000"/>
              </a:lnSpc>
            </a:pPr>
            <a:r>
              <a:rPr lang="tr-TR" sz="2400" dirty="0">
                <a:solidFill>
                  <a:schemeClr val="bg2">
                    <a:lumMod val="60000"/>
                    <a:lumOff val="40000"/>
                  </a:schemeClr>
                </a:solidFill>
                <a:latin typeface="BookAntiqua" pitchFamily="16" charset="0"/>
              </a:rPr>
              <a:t>Yeni mamulü pazara tanıtmak,</a:t>
            </a:r>
          </a:p>
        </p:txBody>
      </p:sp>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386" y="1628800"/>
            <a:ext cx="3645062" cy="39331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2"/>
          <p:cNvSpPr txBox="1">
            <a:spLocks noChangeArrowheads="1"/>
          </p:cNvSpPr>
          <p:nvPr/>
        </p:nvSpPr>
        <p:spPr bwMode="auto">
          <a:xfrm>
            <a:off x="4913690" y="5661248"/>
            <a:ext cx="3695601" cy="742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9pPr>
          </a:lstStyle>
          <a:p>
            <a:pPr algn="ctr">
              <a:lnSpc>
                <a:spcPct val="102000"/>
              </a:lnSpc>
            </a:pPr>
            <a:r>
              <a:rPr lang="tr-TR" sz="2400" dirty="0">
                <a:solidFill>
                  <a:schemeClr val="bg2">
                    <a:lumMod val="60000"/>
                    <a:lumOff val="40000"/>
                  </a:schemeClr>
                </a:solidFill>
                <a:latin typeface="BookAntiqua" pitchFamily="16" charset="0"/>
              </a:rPr>
              <a:t>Mamulün kullanım biçimlerini tanıtmak,</a:t>
            </a:r>
          </a:p>
        </p:txBody>
      </p:sp>
    </p:spTree>
    <p:extLst>
      <p:ext uri="{BB962C8B-B14F-4D97-AF65-F5344CB8AC3E}">
        <p14:creationId xmlns:p14="http://schemas.microsoft.com/office/powerpoint/2010/main" val="4231131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01" y="767601"/>
            <a:ext cx="8244000" cy="53760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18020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2316" t="9568" r="11319" b="11889"/>
          <a:stretch/>
        </p:blipFill>
        <p:spPr bwMode="auto">
          <a:xfrm>
            <a:off x="467544" y="476672"/>
            <a:ext cx="4445644" cy="2520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827584" y="3284984"/>
            <a:ext cx="3995738"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pPr>
              <a:lnSpc>
                <a:spcPct val="102000"/>
              </a:lnSpc>
            </a:pPr>
            <a:r>
              <a:rPr lang="tr-TR" sz="2400" dirty="0">
                <a:solidFill>
                  <a:schemeClr val="bg2">
                    <a:lumMod val="60000"/>
                    <a:lumOff val="40000"/>
                  </a:schemeClr>
                </a:solidFill>
                <a:latin typeface="BookAntiqua" pitchFamily="16" charset="0"/>
              </a:rPr>
              <a:t>Marka bağlılığı yaratmak,</a:t>
            </a:r>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611" y="3028319"/>
            <a:ext cx="4556885" cy="23448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2"/>
          <p:cNvSpPr txBox="1">
            <a:spLocks noChangeArrowheads="1"/>
          </p:cNvSpPr>
          <p:nvPr/>
        </p:nvSpPr>
        <p:spPr bwMode="auto">
          <a:xfrm>
            <a:off x="4479611" y="5562601"/>
            <a:ext cx="4556885" cy="846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2000"/>
              </a:lnSpc>
            </a:pPr>
            <a:r>
              <a:rPr lang="tr-TR" sz="2400" dirty="0">
                <a:solidFill>
                  <a:schemeClr val="bg2">
                    <a:lumMod val="60000"/>
                    <a:lumOff val="40000"/>
                  </a:schemeClr>
                </a:solidFill>
                <a:latin typeface="BookAntiqua" pitchFamily="16" charset="0"/>
              </a:rPr>
              <a:t>Mamulle ya da hizmetle  ilgili tüketici algılarını değiştirmek,</a:t>
            </a:r>
          </a:p>
        </p:txBody>
      </p:sp>
    </p:spTree>
    <p:extLst>
      <p:ext uri="{BB962C8B-B14F-4D97-AF65-F5344CB8AC3E}">
        <p14:creationId xmlns:p14="http://schemas.microsoft.com/office/powerpoint/2010/main" val="20055115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Özel 9">
      <a:dk1>
        <a:srgbClr val="7EC1EE"/>
      </a:dk1>
      <a:lt1>
        <a:sysClr val="window" lastClr="FFFFFF"/>
      </a:lt1>
      <a:dk2>
        <a:srgbClr val="1773B1"/>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D4FE1632-F131-47D3-A814-99E9CD025E20}"/>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Pazarlama İletişim Teknikleri-1.Hafta</Template>
  <TotalTime>773</TotalTime>
  <Words>1826</Words>
  <Application>Microsoft Office PowerPoint</Application>
  <PresentationFormat>Ekran Gösterisi (4:3)</PresentationFormat>
  <Paragraphs>165</Paragraphs>
  <Slides>34</Slides>
  <Notes>10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34</vt:i4>
      </vt:variant>
    </vt:vector>
  </HeadingPairs>
  <TitlesOfParts>
    <vt:vector size="40" baseType="lpstr">
      <vt:lpstr>Arial</vt:lpstr>
      <vt:lpstr>BookAntiqua</vt:lpstr>
      <vt:lpstr>Bookman Old Style</vt:lpstr>
      <vt:lpstr>Calibri</vt:lpstr>
      <vt:lpstr>Rockwell</vt:lpstr>
      <vt:lpstr>Damask</vt:lpstr>
      <vt:lpstr>Pazarlama İletİşİmİnİN Bİr Bİleşenİ Olarak Reklam</vt:lpstr>
      <vt:lpstr>Pazarlama İletİşİmİ ve Reklam</vt:lpstr>
      <vt:lpstr>Pazarlama İletİşİmİ ve Reklam</vt:lpstr>
      <vt:lpstr>Pazarlama İletİşİmİ EnstrümanlarInIn Planlama Sürecİndekİ Etkİleşİmİ  (FIrlar, 2008: 86)</vt:lpstr>
      <vt:lpstr>ReklamIn AmaçlarI</vt:lpstr>
      <vt:lpstr>PowerPoint Sunusu</vt:lpstr>
      <vt:lpstr>PowerPoint Sunusu</vt:lpstr>
      <vt:lpstr>PowerPoint Sunusu</vt:lpstr>
      <vt:lpstr>PowerPoint Sunusu</vt:lpstr>
      <vt:lpstr>PowerPoint Sunusu</vt:lpstr>
      <vt:lpstr>PowerPoint Sunusu</vt:lpstr>
      <vt:lpstr>PowerPoint Sunusu</vt:lpstr>
      <vt:lpstr>ReklamIn Rollerİ  (YIlmaz, 2013: 20-21)</vt:lpstr>
      <vt:lpstr>ReklamIn Rollerİ  (YIlmaz, 2013: 20-21)</vt:lpstr>
      <vt:lpstr>Reklamdakİ Değİşİm  (Uztuğ, 2013: 31-33)</vt:lpstr>
      <vt:lpstr>Reklamdakİ Değİşİm  (Uztuğ, 2013: 31-33)</vt:lpstr>
      <vt:lpstr>PowerPoint Sunusu</vt:lpstr>
      <vt:lpstr>PowerPoint Sunusu</vt:lpstr>
      <vt:lpstr>REKLAM TÜRLERİ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REKLAM FAALİYETLERİNİN ÖLÇÜMÜ VE DEĞERLENDİRİLMESİ</vt:lpstr>
      <vt:lpstr>PowerPoint Sunusu</vt:lpstr>
      <vt:lpstr>Reklam Testlerİnde KullanIlan Temel Yöntemler</vt:lpstr>
      <vt:lpstr>Reklam Testlerİnde KullanIlan Temel Yöntemler</vt:lpstr>
      <vt:lpstr>PowerPoint Sunusu</vt:lpstr>
      <vt:lpstr>KAYNAKLAR</vt:lpstr>
    </vt:vector>
  </TitlesOfParts>
  <Company>Progressive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Pazarlama İletişimin Bir Bileşeni Olarak Reklam</dc:title>
  <dc:creator>TÜLİN ÇAKIR</dc:creator>
  <cp:lastModifiedBy>Tunahan Hazar Göksel</cp:lastModifiedBy>
  <cp:revision>35</cp:revision>
  <dcterms:created xsi:type="dcterms:W3CDTF">2020-04-18T05:02:56Z</dcterms:created>
  <dcterms:modified xsi:type="dcterms:W3CDTF">2023-04-12T14:19:53Z</dcterms:modified>
</cp:coreProperties>
</file>