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9" r:id="rId4"/>
    <p:sldId id="260" r:id="rId5"/>
    <p:sldId id="261" r:id="rId6"/>
    <p:sldId id="275" r:id="rId7"/>
    <p:sldId id="262" r:id="rId8"/>
    <p:sldId id="263" r:id="rId9"/>
    <p:sldId id="264" r:id="rId10"/>
    <p:sldId id="276" r:id="rId11"/>
    <p:sldId id="265" r:id="rId12"/>
    <p:sldId id="266" r:id="rId13"/>
    <p:sldId id="267" r:id="rId14"/>
    <p:sldId id="268" r:id="rId15"/>
    <p:sldId id="277" r:id="rId16"/>
    <p:sldId id="272" r:id="rId17"/>
    <p:sldId id="278" r:id="rId18"/>
    <p:sldId id="269" r:id="rId19"/>
    <p:sldId id="270" r:id="rId20"/>
    <p:sldId id="274" r:id="rId21"/>
    <p:sldId id="258"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sorterViewPr>
    <p:cViewPr>
      <p:scale>
        <a:sx n="100" d="100"/>
        <a:sy n="100" d="100"/>
      </p:scale>
      <p:origin x="0" y="-389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371BF8-B9CC-4D5D-9591-F998B284A06E}" type="datetimeFigureOut">
              <a:rPr lang="tr-TR" smtClean="0"/>
              <a:t>5.04.2023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D19488-1971-49FB-9518-2120B039A2CE}" type="slidenum">
              <a:rPr lang="tr-TR" smtClean="0"/>
              <a:t>‹#›</a:t>
            </a:fld>
            <a:endParaRPr lang="tr-TR"/>
          </a:p>
        </p:txBody>
      </p:sp>
    </p:spTree>
    <p:extLst>
      <p:ext uri="{BB962C8B-B14F-4D97-AF65-F5344CB8AC3E}">
        <p14:creationId xmlns:p14="http://schemas.microsoft.com/office/powerpoint/2010/main" val="651802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CD19488-1971-49FB-9518-2120B039A2CE}" type="slidenum">
              <a:rPr lang="tr-TR" smtClean="0"/>
              <a:t>8</a:t>
            </a:fld>
            <a:endParaRPr lang="tr-TR"/>
          </a:p>
        </p:txBody>
      </p:sp>
    </p:spTree>
    <p:extLst>
      <p:ext uri="{BB962C8B-B14F-4D97-AF65-F5344CB8AC3E}">
        <p14:creationId xmlns:p14="http://schemas.microsoft.com/office/powerpoint/2010/main" val="2310073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E619788C-9962-4260-AEC8-BCDB5BA94F62}" type="datetimeFigureOut">
              <a:rPr lang="tr-TR" smtClean="0"/>
              <a:t>5.04.2023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605B45-93E3-493B-AEEB-613048063D10}" type="slidenum">
              <a:rPr lang="tr-TR" smtClean="0"/>
              <a:t>‹#›</a:t>
            </a:fld>
            <a:endParaRPr lang="tr-TR"/>
          </a:p>
        </p:txBody>
      </p:sp>
    </p:spTree>
    <p:extLst>
      <p:ext uri="{BB962C8B-B14F-4D97-AF65-F5344CB8AC3E}">
        <p14:creationId xmlns:p14="http://schemas.microsoft.com/office/powerpoint/2010/main" val="414932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619788C-9962-4260-AEC8-BCDB5BA94F62}" type="datetimeFigureOut">
              <a:rPr lang="tr-TR" smtClean="0"/>
              <a:t>5.04.2023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B605B45-93E3-493B-AEEB-613048063D10}" type="slidenum">
              <a:rPr lang="tr-TR" smtClean="0"/>
              <a:t>‹#›</a:t>
            </a:fld>
            <a:endParaRPr lang="tr-TR"/>
          </a:p>
        </p:txBody>
      </p:sp>
    </p:spTree>
    <p:extLst>
      <p:ext uri="{BB962C8B-B14F-4D97-AF65-F5344CB8AC3E}">
        <p14:creationId xmlns:p14="http://schemas.microsoft.com/office/powerpoint/2010/main" val="3907477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619788C-9962-4260-AEC8-BCDB5BA94F62}" type="datetimeFigureOut">
              <a:rPr lang="tr-TR" smtClean="0"/>
              <a:t>5.04.2023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B605B45-93E3-493B-AEEB-613048063D10}" type="slidenum">
              <a:rPr lang="tr-TR" smtClean="0"/>
              <a:t>‹#›</a:t>
            </a:fld>
            <a:endParaRPr lang="tr-TR"/>
          </a:p>
        </p:txBody>
      </p:sp>
    </p:spTree>
    <p:extLst>
      <p:ext uri="{BB962C8B-B14F-4D97-AF65-F5344CB8AC3E}">
        <p14:creationId xmlns:p14="http://schemas.microsoft.com/office/powerpoint/2010/main" val="2891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619788C-9962-4260-AEC8-BCDB5BA94F62}" type="datetimeFigureOut">
              <a:rPr lang="tr-TR" smtClean="0"/>
              <a:t>5.04.2023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B605B45-93E3-493B-AEEB-613048063D10}" type="slidenum">
              <a:rPr lang="tr-TR" smtClean="0"/>
              <a:t>‹#›</a:t>
            </a:fld>
            <a:endParaRPr lang="tr-TR"/>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50573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619788C-9962-4260-AEC8-BCDB5BA94F62}" type="datetimeFigureOut">
              <a:rPr lang="tr-TR" smtClean="0"/>
              <a:t>5.04.2023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B605B45-93E3-493B-AEEB-613048063D10}" type="slidenum">
              <a:rPr lang="tr-TR" smtClean="0"/>
              <a:t>‹#›</a:t>
            </a:fld>
            <a:endParaRPr lang="tr-TR"/>
          </a:p>
        </p:txBody>
      </p:sp>
    </p:spTree>
    <p:extLst>
      <p:ext uri="{BB962C8B-B14F-4D97-AF65-F5344CB8AC3E}">
        <p14:creationId xmlns:p14="http://schemas.microsoft.com/office/powerpoint/2010/main" val="2453250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E619788C-9962-4260-AEC8-BCDB5BA94F62}" type="datetimeFigureOut">
              <a:rPr lang="tr-TR" smtClean="0"/>
              <a:t>5.04.2023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B605B45-93E3-493B-AEEB-613048063D10}" type="slidenum">
              <a:rPr lang="tr-TR" smtClean="0"/>
              <a:t>‹#›</a:t>
            </a:fld>
            <a:endParaRPr lang="tr-TR"/>
          </a:p>
        </p:txBody>
      </p:sp>
    </p:spTree>
    <p:extLst>
      <p:ext uri="{BB962C8B-B14F-4D97-AF65-F5344CB8AC3E}">
        <p14:creationId xmlns:p14="http://schemas.microsoft.com/office/powerpoint/2010/main" val="1670717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E619788C-9962-4260-AEC8-BCDB5BA94F62}" type="datetimeFigureOut">
              <a:rPr lang="tr-TR" smtClean="0"/>
              <a:t>5.04.2023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B605B45-93E3-493B-AEEB-613048063D10}" type="slidenum">
              <a:rPr lang="tr-TR" smtClean="0"/>
              <a:t>‹#›</a:t>
            </a:fld>
            <a:endParaRPr lang="tr-TR"/>
          </a:p>
        </p:txBody>
      </p:sp>
    </p:spTree>
    <p:extLst>
      <p:ext uri="{BB962C8B-B14F-4D97-AF65-F5344CB8AC3E}">
        <p14:creationId xmlns:p14="http://schemas.microsoft.com/office/powerpoint/2010/main" val="21164570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619788C-9962-4260-AEC8-BCDB5BA94F62}" type="datetimeFigureOut">
              <a:rPr lang="tr-TR" smtClean="0"/>
              <a:t>5.04.2023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605B45-93E3-493B-AEEB-613048063D10}" type="slidenum">
              <a:rPr lang="tr-TR" smtClean="0"/>
              <a:t>‹#›</a:t>
            </a:fld>
            <a:endParaRPr lang="tr-TR"/>
          </a:p>
        </p:txBody>
      </p:sp>
    </p:spTree>
    <p:extLst>
      <p:ext uri="{BB962C8B-B14F-4D97-AF65-F5344CB8AC3E}">
        <p14:creationId xmlns:p14="http://schemas.microsoft.com/office/powerpoint/2010/main" val="24615390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619788C-9962-4260-AEC8-BCDB5BA94F62}" type="datetimeFigureOut">
              <a:rPr lang="tr-TR" smtClean="0"/>
              <a:t>5.04.2023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605B45-93E3-493B-AEEB-613048063D10}" type="slidenum">
              <a:rPr lang="tr-TR" smtClean="0"/>
              <a:t>‹#›</a:t>
            </a:fld>
            <a:endParaRPr lang="tr-TR"/>
          </a:p>
        </p:txBody>
      </p:sp>
    </p:spTree>
    <p:extLst>
      <p:ext uri="{BB962C8B-B14F-4D97-AF65-F5344CB8AC3E}">
        <p14:creationId xmlns:p14="http://schemas.microsoft.com/office/powerpoint/2010/main" val="3867693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619788C-9962-4260-AEC8-BCDB5BA94F62}" type="datetimeFigureOut">
              <a:rPr lang="tr-TR" smtClean="0"/>
              <a:t>5.04.2023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605B45-93E3-493B-AEEB-613048063D10}" type="slidenum">
              <a:rPr lang="tr-TR" smtClean="0"/>
              <a:t>‹#›</a:t>
            </a:fld>
            <a:endParaRPr lang="tr-TR"/>
          </a:p>
        </p:txBody>
      </p:sp>
    </p:spTree>
    <p:extLst>
      <p:ext uri="{BB962C8B-B14F-4D97-AF65-F5344CB8AC3E}">
        <p14:creationId xmlns:p14="http://schemas.microsoft.com/office/powerpoint/2010/main" val="1097850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E619788C-9962-4260-AEC8-BCDB5BA94F62}" type="datetimeFigureOut">
              <a:rPr lang="tr-TR" smtClean="0"/>
              <a:t>5.04.2023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605B45-93E3-493B-AEEB-613048063D10}" type="slidenum">
              <a:rPr lang="tr-TR" smtClean="0"/>
              <a:t>‹#›</a:t>
            </a:fld>
            <a:endParaRPr lang="tr-TR"/>
          </a:p>
        </p:txBody>
      </p:sp>
    </p:spTree>
    <p:extLst>
      <p:ext uri="{BB962C8B-B14F-4D97-AF65-F5344CB8AC3E}">
        <p14:creationId xmlns:p14="http://schemas.microsoft.com/office/powerpoint/2010/main" val="1115725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619788C-9962-4260-AEC8-BCDB5BA94F62}" type="datetimeFigureOut">
              <a:rPr lang="tr-TR" smtClean="0"/>
              <a:t>5.04.2023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B605B45-93E3-493B-AEEB-613048063D10}" type="slidenum">
              <a:rPr lang="tr-TR" smtClean="0"/>
              <a:t>‹#›</a:t>
            </a:fld>
            <a:endParaRPr lang="tr-TR"/>
          </a:p>
        </p:txBody>
      </p:sp>
    </p:spTree>
    <p:extLst>
      <p:ext uri="{BB962C8B-B14F-4D97-AF65-F5344CB8AC3E}">
        <p14:creationId xmlns:p14="http://schemas.microsoft.com/office/powerpoint/2010/main" val="2544777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85346" y="2912232"/>
            <a:ext cx="3830406" cy="287896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629150" y="2912232"/>
            <a:ext cx="3821518" cy="287896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619788C-9962-4260-AEC8-BCDB5BA94F62}" type="datetimeFigureOut">
              <a:rPr lang="tr-TR" smtClean="0"/>
              <a:t>5.04.2023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B605B45-93E3-493B-AEEB-613048063D10}" type="slidenum">
              <a:rPr lang="tr-TR" smtClean="0"/>
              <a:t>‹#›</a:t>
            </a:fld>
            <a:endParaRPr lang="tr-TR"/>
          </a:p>
        </p:txBody>
      </p:sp>
    </p:spTree>
    <p:extLst>
      <p:ext uri="{BB962C8B-B14F-4D97-AF65-F5344CB8AC3E}">
        <p14:creationId xmlns:p14="http://schemas.microsoft.com/office/powerpoint/2010/main" val="424579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E619788C-9962-4260-AEC8-BCDB5BA94F62}" type="datetimeFigureOut">
              <a:rPr lang="tr-TR" smtClean="0"/>
              <a:t>5.04.2023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B605B45-93E3-493B-AEEB-613048063D10}" type="slidenum">
              <a:rPr lang="tr-TR" smtClean="0"/>
              <a:t>‹#›</a:t>
            </a:fld>
            <a:endParaRPr lang="tr-TR"/>
          </a:p>
        </p:txBody>
      </p:sp>
    </p:spTree>
    <p:extLst>
      <p:ext uri="{BB962C8B-B14F-4D97-AF65-F5344CB8AC3E}">
        <p14:creationId xmlns:p14="http://schemas.microsoft.com/office/powerpoint/2010/main" val="1123511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19788C-9962-4260-AEC8-BCDB5BA94F62}" type="datetimeFigureOut">
              <a:rPr lang="tr-TR" smtClean="0"/>
              <a:t>5.04.2023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B605B45-93E3-493B-AEEB-613048063D10}" type="slidenum">
              <a:rPr lang="tr-TR" smtClean="0"/>
              <a:t>‹#›</a:t>
            </a:fld>
            <a:endParaRPr lang="tr-TR"/>
          </a:p>
        </p:txBody>
      </p:sp>
    </p:spTree>
    <p:extLst>
      <p:ext uri="{BB962C8B-B14F-4D97-AF65-F5344CB8AC3E}">
        <p14:creationId xmlns:p14="http://schemas.microsoft.com/office/powerpoint/2010/main" val="354024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tr-TR"/>
              <a:t>Asıl başlık stilini düzenlemek için tıklayın</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619788C-9962-4260-AEC8-BCDB5BA94F62}" type="datetimeFigureOut">
              <a:rPr lang="tr-TR" smtClean="0"/>
              <a:t>5.04.2023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B605B45-93E3-493B-AEEB-613048063D10}" type="slidenum">
              <a:rPr lang="tr-TR" smtClean="0"/>
              <a:t>‹#›</a:t>
            </a:fld>
            <a:endParaRPr lang="tr-TR"/>
          </a:p>
        </p:txBody>
      </p:sp>
    </p:spTree>
    <p:extLst>
      <p:ext uri="{BB962C8B-B14F-4D97-AF65-F5344CB8AC3E}">
        <p14:creationId xmlns:p14="http://schemas.microsoft.com/office/powerpoint/2010/main" val="1569163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619788C-9962-4260-AEC8-BCDB5BA94F62}" type="datetimeFigureOut">
              <a:rPr lang="tr-TR" smtClean="0"/>
              <a:t>5.04.2023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B605B45-93E3-493B-AEEB-613048063D10}" type="slidenum">
              <a:rPr lang="tr-TR" smtClean="0"/>
              <a:t>‹#›</a:t>
            </a:fld>
            <a:endParaRPr lang="tr-TR"/>
          </a:p>
        </p:txBody>
      </p:sp>
    </p:spTree>
    <p:extLst>
      <p:ext uri="{BB962C8B-B14F-4D97-AF65-F5344CB8AC3E}">
        <p14:creationId xmlns:p14="http://schemas.microsoft.com/office/powerpoint/2010/main" val="379006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E619788C-9962-4260-AEC8-BCDB5BA94F62}" type="datetimeFigureOut">
              <a:rPr lang="tr-TR" smtClean="0"/>
              <a:t>5.04.2023</a:t>
            </a:fld>
            <a:endParaRPr lang="tr-TR"/>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B605B45-93E3-493B-AEEB-613048063D10}" type="slidenum">
              <a:rPr lang="tr-TR" smtClean="0"/>
              <a:t>‹#›</a:t>
            </a:fld>
            <a:endParaRPr lang="tr-TR"/>
          </a:p>
        </p:txBody>
      </p:sp>
    </p:spTree>
    <p:extLst>
      <p:ext uri="{BB962C8B-B14F-4D97-AF65-F5344CB8AC3E}">
        <p14:creationId xmlns:p14="http://schemas.microsoft.com/office/powerpoint/2010/main" val="172592724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2.wdp"/></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Autofit/>
          </a:bodyPr>
          <a:lstStyle/>
          <a:p>
            <a:r>
              <a:rPr lang="tr-TR" sz="3600" dirty="0">
                <a:solidFill>
                  <a:srgbClr val="FFFFFF"/>
                </a:solidFill>
              </a:rPr>
              <a:t>MARKA İLETİŞİMİ VE </a:t>
            </a:r>
            <a:br>
              <a:rPr lang="tr-TR" sz="3600" dirty="0">
                <a:solidFill>
                  <a:srgbClr val="FFFFFF"/>
                </a:solidFill>
              </a:rPr>
            </a:br>
            <a:r>
              <a:rPr lang="tr-TR" sz="3600" dirty="0">
                <a:solidFill>
                  <a:srgbClr val="FFFFFF"/>
                </a:solidFill>
              </a:rPr>
              <a:t>BÜTÜNLEŞİK PAZARLAMA İLETİŞİMİ ARASINDAKİ İLİŞKİ</a:t>
            </a:r>
          </a:p>
        </p:txBody>
      </p:sp>
      <p:sp>
        <p:nvSpPr>
          <p:cNvPr id="3" name="Alt Başlık 2"/>
          <p:cNvSpPr>
            <a:spLocks noGrp="1"/>
          </p:cNvSpPr>
          <p:nvPr>
            <p:ph type="subTitle" idx="1"/>
          </p:nvPr>
        </p:nvSpPr>
        <p:spPr/>
        <p:txBody>
          <a:bodyPr/>
          <a:lstStyle/>
          <a:p>
            <a:r>
              <a:rPr lang="tr-TR" dirty="0">
                <a:solidFill>
                  <a:srgbClr val="FFFFFF"/>
                </a:solidFill>
              </a:rPr>
              <a:t>Pazarlama İletişim Teknikleri-7. Hafta</a:t>
            </a:r>
          </a:p>
        </p:txBody>
      </p:sp>
    </p:spTree>
    <p:extLst>
      <p:ext uri="{BB962C8B-B14F-4D97-AF65-F5344CB8AC3E}">
        <p14:creationId xmlns:p14="http://schemas.microsoft.com/office/powerpoint/2010/main" val="339805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88840"/>
            <a:ext cx="8229600" cy="4137323"/>
          </a:xfrm>
        </p:spPr>
        <p:txBody>
          <a:bodyPr>
            <a:normAutofit/>
          </a:bodyPr>
          <a:lstStyle/>
          <a:p>
            <a:pPr marL="0" indent="0" algn="just">
              <a:buNone/>
            </a:pPr>
            <a:r>
              <a:rPr lang="tr-TR" dirty="0">
                <a:solidFill>
                  <a:srgbClr val="FFFFFF"/>
                </a:solidFill>
              </a:rPr>
              <a:t>Yani marka ile hedef kitlesini oluşturan tüketiciler arasında güçlü bir ilişkinin kurulmasını amaçlayan bütünleşik marka iletişimi yaklaşımı, markanın bir finansal varlık, değer olarak görülmeli ve bunu yaratan tüm unsurlar belirlenerek, </a:t>
            </a:r>
            <a:r>
              <a:rPr lang="pt-BR" dirty="0">
                <a:solidFill>
                  <a:srgbClr val="FFFFFF"/>
                </a:solidFill>
              </a:rPr>
              <a:t>ileti</a:t>
            </a:r>
            <a:r>
              <a:rPr lang="tr-TR" dirty="0">
                <a:solidFill>
                  <a:srgbClr val="FFFFFF"/>
                </a:solidFill>
              </a:rPr>
              <a:t>ş</a:t>
            </a:r>
            <a:r>
              <a:rPr lang="pt-BR" dirty="0">
                <a:solidFill>
                  <a:srgbClr val="FFFFFF"/>
                </a:solidFill>
              </a:rPr>
              <a:t>im çabalar</a:t>
            </a:r>
            <a:r>
              <a:rPr lang="tr-TR" dirty="0">
                <a:solidFill>
                  <a:srgbClr val="FFFFFF"/>
                </a:solidFill>
              </a:rPr>
              <a:t>ı</a:t>
            </a:r>
            <a:r>
              <a:rPr lang="pt-BR" dirty="0">
                <a:solidFill>
                  <a:srgbClr val="FFFFFF"/>
                </a:solidFill>
              </a:rPr>
              <a:t> ile yönet</a:t>
            </a:r>
            <a:r>
              <a:rPr lang="tr-TR" dirty="0">
                <a:solidFill>
                  <a:srgbClr val="FFFFFF"/>
                </a:solidFill>
              </a:rPr>
              <a:t>meyi</a:t>
            </a:r>
            <a:r>
              <a:rPr lang="pt-BR" dirty="0">
                <a:solidFill>
                  <a:srgbClr val="FFFFFF"/>
                </a:solidFill>
              </a:rPr>
              <a:t> içer</a:t>
            </a:r>
            <a:r>
              <a:rPr lang="tr-TR" dirty="0">
                <a:solidFill>
                  <a:srgbClr val="FFFFFF"/>
                </a:solidFill>
              </a:rPr>
              <a:t>ir</a:t>
            </a:r>
            <a:r>
              <a:rPr lang="pt-BR" dirty="0">
                <a:solidFill>
                  <a:srgbClr val="FFFFFF"/>
                </a:solidFill>
              </a:rPr>
              <a:t>. </a:t>
            </a:r>
            <a:endParaRPr lang="tr-TR" dirty="0">
              <a:solidFill>
                <a:srgbClr val="FFFFFF"/>
              </a:solidFill>
            </a:endParaRPr>
          </a:p>
          <a:p>
            <a:pPr marL="0" indent="0" algn="just">
              <a:buNone/>
            </a:pPr>
            <a:r>
              <a:rPr lang="pt-BR" dirty="0" err="1">
                <a:solidFill>
                  <a:srgbClr val="FFFFFF"/>
                </a:solidFill>
              </a:rPr>
              <a:t>Bu</a:t>
            </a:r>
            <a:r>
              <a:rPr lang="pt-BR" dirty="0">
                <a:solidFill>
                  <a:srgbClr val="FFFFFF"/>
                </a:solidFill>
              </a:rPr>
              <a:t> nedenle, finans, pazarlama, ileti</a:t>
            </a:r>
            <a:r>
              <a:rPr lang="tr-TR" dirty="0">
                <a:solidFill>
                  <a:srgbClr val="FFFFFF"/>
                </a:solidFill>
              </a:rPr>
              <a:t>ş</a:t>
            </a:r>
            <a:r>
              <a:rPr lang="pt-BR" dirty="0">
                <a:solidFill>
                  <a:srgbClr val="FFFFFF"/>
                </a:solidFill>
              </a:rPr>
              <a:t>im</a:t>
            </a:r>
            <a:r>
              <a:rPr lang="tr-TR" dirty="0">
                <a:solidFill>
                  <a:srgbClr val="FFFFFF"/>
                </a:solidFill>
              </a:rPr>
              <a:t> ve yönetim işlevlerinin ya da bölümlerinin büyük bir işbirliği anlayışıyla uyum içinde birlikte çalışmasını gerektiren bir süreçtir.</a:t>
            </a:r>
          </a:p>
        </p:txBody>
      </p:sp>
    </p:spTree>
    <p:extLst>
      <p:ext uri="{BB962C8B-B14F-4D97-AF65-F5344CB8AC3E}">
        <p14:creationId xmlns:p14="http://schemas.microsoft.com/office/powerpoint/2010/main" val="3532554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rgbClr val="FFFFFF"/>
                </a:solidFill>
              </a:rPr>
              <a:t>Pazarlama </a:t>
            </a:r>
            <a:r>
              <a:rPr lang="tr-TR" dirty="0" err="1">
                <a:solidFill>
                  <a:srgbClr val="FFFFFF"/>
                </a:solidFill>
              </a:rPr>
              <a:t>İletİşİmİ</a:t>
            </a:r>
            <a:r>
              <a:rPr lang="tr-TR" dirty="0">
                <a:solidFill>
                  <a:srgbClr val="FFFFFF"/>
                </a:solidFill>
              </a:rPr>
              <a:t> Yönüyle </a:t>
            </a:r>
            <a:br>
              <a:rPr lang="tr-TR" dirty="0">
                <a:solidFill>
                  <a:srgbClr val="FFFFFF"/>
                </a:solidFill>
              </a:rPr>
            </a:br>
            <a:r>
              <a:rPr lang="tr-TR" dirty="0">
                <a:solidFill>
                  <a:srgbClr val="FFFFFF"/>
                </a:solidFill>
              </a:rPr>
              <a:t>Ürün ve Marka </a:t>
            </a:r>
            <a:r>
              <a:rPr lang="tr-TR" dirty="0" err="1">
                <a:solidFill>
                  <a:srgbClr val="FFFFFF"/>
                </a:solidFill>
              </a:rPr>
              <a:t>İlİşkİsİ</a:t>
            </a:r>
            <a:r>
              <a:rPr lang="tr-TR" dirty="0">
                <a:solidFill>
                  <a:srgbClr val="FFFFFF"/>
                </a:solidFill>
              </a:rPr>
              <a:t> (Odabaşı, 2013) </a:t>
            </a:r>
          </a:p>
        </p:txBody>
      </p:sp>
      <p:sp>
        <p:nvSpPr>
          <p:cNvPr id="3" name="İçerik Yer Tutucusu 2"/>
          <p:cNvSpPr>
            <a:spLocks noGrp="1"/>
          </p:cNvSpPr>
          <p:nvPr>
            <p:ph idx="1"/>
          </p:nvPr>
        </p:nvSpPr>
        <p:spPr>
          <a:xfrm>
            <a:off x="685346" y="2492896"/>
            <a:ext cx="7765322" cy="3298304"/>
          </a:xfrm>
        </p:spPr>
        <p:txBody>
          <a:bodyPr>
            <a:normAutofit/>
          </a:bodyPr>
          <a:lstStyle/>
          <a:p>
            <a:pPr marL="0" indent="0" algn="just">
              <a:buNone/>
            </a:pPr>
            <a:r>
              <a:rPr lang="tr-TR" dirty="0">
                <a:solidFill>
                  <a:srgbClr val="FFFFFF"/>
                </a:solidFill>
              </a:rPr>
              <a:t>Markanın pazarlamadaki rolünün iyice anlaşılması, ancak ürün-marka arasındaki ilişkinin açık olarak bilinmesini gerektirir.</a:t>
            </a:r>
          </a:p>
          <a:p>
            <a:pPr marL="0" indent="0" algn="just">
              <a:buNone/>
            </a:pPr>
            <a:r>
              <a:rPr lang="tr-TR" dirty="0">
                <a:solidFill>
                  <a:srgbClr val="FFFFFF"/>
                </a:solidFill>
              </a:rPr>
              <a:t>Günümüz pazarlama dünyasında ürün, ihtiyaç ve istekleri tatmin eden her şey olarak tanımlanırken marka, ürünün değerini artıran bir isim, sembol ya da tasarımdır. </a:t>
            </a:r>
          </a:p>
          <a:p>
            <a:pPr marL="0" indent="0" algn="just">
              <a:buNone/>
            </a:pPr>
            <a:r>
              <a:rPr lang="tr-TR" dirty="0">
                <a:solidFill>
                  <a:srgbClr val="FFFFFF"/>
                </a:solidFill>
              </a:rPr>
              <a:t>Bundan dolayı marka, daha soyut ve duygusal boyutlarıyla ürüne eklenen değere karşılık olarak gelir.</a:t>
            </a:r>
          </a:p>
        </p:txBody>
      </p:sp>
    </p:spTree>
    <p:extLst>
      <p:ext uri="{BB962C8B-B14F-4D97-AF65-F5344CB8AC3E}">
        <p14:creationId xmlns:p14="http://schemas.microsoft.com/office/powerpoint/2010/main" val="3285111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rgbClr val="FFFFFF"/>
                </a:solidFill>
              </a:rPr>
              <a:t>Marka </a:t>
            </a:r>
            <a:r>
              <a:rPr lang="tr-TR" dirty="0" err="1">
                <a:solidFill>
                  <a:srgbClr val="FFFFFF"/>
                </a:solidFill>
              </a:rPr>
              <a:t>İletİşİmİnde</a:t>
            </a:r>
            <a:r>
              <a:rPr lang="tr-TR" dirty="0">
                <a:solidFill>
                  <a:srgbClr val="FFFFFF"/>
                </a:solidFill>
              </a:rPr>
              <a:t> </a:t>
            </a:r>
            <a:r>
              <a:rPr lang="tr-TR" dirty="0" err="1">
                <a:solidFill>
                  <a:srgbClr val="FFFFFF"/>
                </a:solidFill>
              </a:rPr>
              <a:t>KullanIlan</a:t>
            </a:r>
            <a:r>
              <a:rPr lang="tr-TR" dirty="0">
                <a:solidFill>
                  <a:srgbClr val="FFFFFF"/>
                </a:solidFill>
              </a:rPr>
              <a:t> Geleneksel Mecralar</a:t>
            </a:r>
          </a:p>
        </p:txBody>
      </p:sp>
      <p:sp>
        <p:nvSpPr>
          <p:cNvPr id="3" name="İçerik Yer Tutucusu 2"/>
          <p:cNvSpPr>
            <a:spLocks noGrp="1"/>
          </p:cNvSpPr>
          <p:nvPr>
            <p:ph idx="1"/>
          </p:nvPr>
        </p:nvSpPr>
        <p:spPr>
          <a:xfrm>
            <a:off x="467544" y="2492896"/>
            <a:ext cx="8229600" cy="3600400"/>
          </a:xfrm>
        </p:spPr>
        <p:txBody>
          <a:bodyPr>
            <a:normAutofit/>
          </a:bodyPr>
          <a:lstStyle/>
          <a:p>
            <a:pPr marL="0" indent="0" algn="just">
              <a:buNone/>
            </a:pPr>
            <a:r>
              <a:rPr lang="tr-TR" dirty="0">
                <a:solidFill>
                  <a:srgbClr val="FFFFFF"/>
                </a:solidFill>
              </a:rPr>
              <a:t>Markalaşma sürecinde ana mecralar; televizyon, radyo, gazete, dergi ve açık hava uygulamaları </a:t>
            </a:r>
            <a:r>
              <a:rPr lang="tr-TR" dirty="0" err="1">
                <a:solidFill>
                  <a:srgbClr val="FFFFFF"/>
                </a:solidFill>
              </a:rPr>
              <a:t>vb</a:t>
            </a:r>
            <a:r>
              <a:rPr lang="tr-TR" dirty="0">
                <a:solidFill>
                  <a:srgbClr val="FFFFFF"/>
                </a:solidFill>
              </a:rPr>
              <a:t>.’</a:t>
            </a:r>
            <a:r>
              <a:rPr lang="tr-TR" dirty="0" err="1">
                <a:solidFill>
                  <a:srgbClr val="FFFFFF"/>
                </a:solidFill>
              </a:rPr>
              <a:t>dir</a:t>
            </a:r>
            <a:r>
              <a:rPr lang="tr-TR" dirty="0">
                <a:solidFill>
                  <a:srgbClr val="FFFFFF"/>
                </a:solidFill>
              </a:rPr>
              <a:t> ve bunların sıkça kullanıldığı geleneksel reklamcılık, marka iletişiminde halen etkin olarak kullanıldığı görülebilir (Sever, 2013: 116). </a:t>
            </a:r>
          </a:p>
          <a:p>
            <a:pPr algn="just"/>
            <a:r>
              <a:rPr lang="tr-TR" i="1" dirty="0">
                <a:solidFill>
                  <a:srgbClr val="FFFFFF"/>
                </a:solidFill>
              </a:rPr>
              <a:t>Gazeteler; </a:t>
            </a:r>
            <a:r>
              <a:rPr lang="tr-TR" dirty="0">
                <a:solidFill>
                  <a:srgbClr val="FFFFFF"/>
                </a:solidFill>
              </a:rPr>
              <a:t>reklamcılığın birincil kaynağı olup, marka iletişiminde kullanılan önemli bir araçtır. Ancak pek çok insanın gazete reklamlarını haber gibi algıladığı söylenebilir (Göksel, 2013: 120). </a:t>
            </a:r>
            <a:endParaRPr lang="tr-TR" i="1" dirty="0">
              <a:solidFill>
                <a:srgbClr val="FFFFFF"/>
              </a:solidFill>
            </a:endParaRPr>
          </a:p>
        </p:txBody>
      </p:sp>
    </p:spTree>
    <p:extLst>
      <p:ext uri="{BB962C8B-B14F-4D97-AF65-F5344CB8AC3E}">
        <p14:creationId xmlns:p14="http://schemas.microsoft.com/office/powerpoint/2010/main" val="3571212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3687072510"/>
              </p:ext>
            </p:extLst>
          </p:nvPr>
        </p:nvGraphicFramePr>
        <p:xfrm>
          <a:off x="251520" y="131876"/>
          <a:ext cx="8640960" cy="6594247"/>
        </p:xfrm>
        <a:graphic>
          <a:graphicData uri="http://schemas.openxmlformats.org/drawingml/2006/table">
            <a:tbl>
              <a:tblPr firstRow="1" bandRow="1">
                <a:tableStyleId>{5C22544A-7EE6-4342-B048-85BDC9FD1C3A}</a:tableStyleId>
              </a:tblPr>
              <a:tblGrid>
                <a:gridCol w="4246626">
                  <a:extLst>
                    <a:ext uri="{9D8B030D-6E8A-4147-A177-3AD203B41FA5}">
                      <a16:colId xmlns:a16="http://schemas.microsoft.com/office/drawing/2014/main" val="20000"/>
                    </a:ext>
                  </a:extLst>
                </a:gridCol>
                <a:gridCol w="4394334">
                  <a:extLst>
                    <a:ext uri="{9D8B030D-6E8A-4147-A177-3AD203B41FA5}">
                      <a16:colId xmlns:a16="http://schemas.microsoft.com/office/drawing/2014/main" val="20001"/>
                    </a:ext>
                  </a:extLst>
                </a:gridCol>
              </a:tblGrid>
              <a:tr h="284887">
                <a:tc>
                  <a:txBody>
                    <a:bodyPr/>
                    <a:lstStyle/>
                    <a:p>
                      <a:r>
                        <a:rPr lang="tr-TR" sz="1200" dirty="0"/>
                        <a:t>Avantajları</a:t>
                      </a:r>
                    </a:p>
                  </a:txBody>
                  <a:tcPr/>
                </a:tc>
                <a:tc>
                  <a:txBody>
                    <a:bodyPr/>
                    <a:lstStyle/>
                    <a:p>
                      <a:r>
                        <a:rPr lang="tr-TR" sz="1200" dirty="0"/>
                        <a:t>Dezavantajları</a:t>
                      </a:r>
                    </a:p>
                  </a:txBody>
                  <a:tcPr/>
                </a:tc>
                <a:extLst>
                  <a:ext uri="{0D108BD9-81ED-4DB2-BD59-A6C34878D82A}">
                    <a16:rowId xmlns:a16="http://schemas.microsoft.com/office/drawing/2014/main" val="10000"/>
                  </a:ext>
                </a:extLst>
              </a:tr>
              <a:tr h="772749">
                <a:tc>
                  <a:txBody>
                    <a:bodyPr/>
                    <a:lstStyle/>
                    <a:p>
                      <a:r>
                        <a:rPr lang="tr-TR" sz="1200" b="0" i="0" u="none" strike="noStrike" kern="1200" baseline="0" dirty="0">
                          <a:solidFill>
                            <a:schemeClr val="dk1"/>
                          </a:solidFill>
                          <a:latin typeface="+mn-lt"/>
                          <a:ea typeface="+mn-ea"/>
                          <a:cs typeface="+mn-cs"/>
                        </a:rPr>
                        <a:t>Kitle iletişim aracı olarak toplumun her kesimine ulaşır. Farklı demografik yapıdaki insanlara ulaşmada gazete idealdir.</a:t>
                      </a:r>
                      <a:endParaRPr lang="tr-TR" sz="1200" dirty="0"/>
                    </a:p>
                  </a:txBody>
                  <a:tcPr/>
                </a:tc>
                <a:tc>
                  <a:txBody>
                    <a:bodyPr/>
                    <a:lstStyle/>
                    <a:p>
                      <a:r>
                        <a:rPr lang="tr-TR" sz="1200" b="0" i="0" u="none" strike="noStrike" kern="1200" baseline="0" dirty="0">
                          <a:solidFill>
                            <a:schemeClr val="dk1"/>
                          </a:solidFill>
                          <a:latin typeface="+mn-lt"/>
                          <a:ea typeface="+mn-ea"/>
                          <a:cs typeface="+mn-cs"/>
                        </a:rPr>
                        <a:t>Gazeteler çok spesifik gruplara ulaşamaz. Çoğu gazetenin geniş, farklı okuyucu gruplarına hitap eden bir yapısı vardır. Bu da belirli hedef kitlelere ulaşmak isteyenlere uygun değildir.</a:t>
                      </a:r>
                      <a:endParaRPr lang="tr-TR" sz="1200" dirty="0"/>
                    </a:p>
                  </a:txBody>
                  <a:tcPr/>
                </a:tc>
                <a:extLst>
                  <a:ext uri="{0D108BD9-81ED-4DB2-BD59-A6C34878D82A}">
                    <a16:rowId xmlns:a16="http://schemas.microsoft.com/office/drawing/2014/main" val="10001"/>
                  </a:ext>
                </a:extLst>
              </a:tr>
              <a:tr h="772749">
                <a:tc>
                  <a:txBody>
                    <a:bodyPr/>
                    <a:lstStyle/>
                    <a:p>
                      <a:r>
                        <a:rPr lang="tr-TR" sz="1200" b="0" i="0" u="none" strike="noStrike" kern="1200" baseline="0" dirty="0">
                          <a:solidFill>
                            <a:schemeClr val="dk1"/>
                          </a:solidFill>
                          <a:latin typeface="+mn-lt"/>
                          <a:ea typeface="+mn-ea"/>
                          <a:cs typeface="+mn-cs"/>
                        </a:rPr>
                        <a:t>Belirli bir coğrafi alanı kapsayarak, ortak ilgileri paylaşan insanlara ulaşır. Gazetelerin belirli semtler ve topluluklar için bölgesel baskıları mevcuttur.</a:t>
                      </a:r>
                      <a:endParaRPr lang="tr-TR" sz="1200" dirty="0"/>
                    </a:p>
                  </a:txBody>
                  <a:tcPr/>
                </a:tc>
                <a:tc>
                  <a:txBody>
                    <a:bodyPr/>
                    <a:lstStyle/>
                    <a:p>
                      <a:r>
                        <a:rPr lang="tr-TR" sz="1200" b="0" i="0" u="none" strike="noStrike" kern="1200" baseline="0" dirty="0">
                          <a:solidFill>
                            <a:schemeClr val="dk1"/>
                          </a:solidFill>
                          <a:latin typeface="+mn-lt"/>
                          <a:ea typeface="+mn-ea"/>
                          <a:cs typeface="+mn-cs"/>
                        </a:rPr>
                        <a:t>Genelde gazeteler hızlı şekilde ve sadece bir kere okunurlar. Günlük bir gazete reklamının yaşam süresi ortalama 24 saattir. Bir kere okundu mu gazete bir kenara bırakılır, geri dönüşüme sokulur ya da atılır.</a:t>
                      </a:r>
                      <a:endParaRPr lang="tr-TR" sz="1200" dirty="0"/>
                    </a:p>
                  </a:txBody>
                  <a:tcPr/>
                </a:tc>
                <a:extLst>
                  <a:ext uri="{0D108BD9-81ED-4DB2-BD59-A6C34878D82A}">
                    <a16:rowId xmlns:a16="http://schemas.microsoft.com/office/drawing/2014/main" val="10002"/>
                  </a:ext>
                </a:extLst>
              </a:tr>
              <a:tr h="429305">
                <a:tc>
                  <a:txBody>
                    <a:bodyPr/>
                    <a:lstStyle/>
                    <a:p>
                      <a:r>
                        <a:rPr lang="tr-TR" sz="1200" b="0" i="0" u="none" strike="noStrike" kern="1200" baseline="0" dirty="0">
                          <a:solidFill>
                            <a:schemeClr val="dk1"/>
                          </a:solidFill>
                          <a:latin typeface="+mn-lt"/>
                          <a:ea typeface="+mn-ea"/>
                          <a:cs typeface="+mn-cs"/>
                        </a:rPr>
                        <a:t>Gazeteler </a:t>
                      </a:r>
                      <a:r>
                        <a:rPr lang="tr-TR" sz="1200" b="0" i="0" u="none" strike="noStrike" kern="1200" baseline="0" dirty="0" err="1">
                          <a:solidFill>
                            <a:schemeClr val="dk1"/>
                          </a:solidFill>
                          <a:latin typeface="+mn-lt"/>
                          <a:ea typeface="+mn-ea"/>
                          <a:cs typeface="+mn-cs"/>
                        </a:rPr>
                        <a:t>sıradışı</a:t>
                      </a:r>
                      <a:r>
                        <a:rPr lang="tr-TR" sz="1200" b="0" i="0" u="none" strike="noStrike" kern="1200" baseline="0" dirty="0">
                          <a:solidFill>
                            <a:schemeClr val="dk1"/>
                          </a:solidFill>
                          <a:latin typeface="+mn-lt"/>
                          <a:ea typeface="+mn-ea"/>
                          <a:cs typeface="+mn-cs"/>
                        </a:rPr>
                        <a:t> bir konu ve ilgi alanı çeşitliliğine sahiptirler.</a:t>
                      </a:r>
                      <a:endParaRPr lang="tr-TR" sz="1200" dirty="0"/>
                    </a:p>
                  </a:txBody>
                  <a:tcPr/>
                </a:tc>
                <a:tc>
                  <a:txBody>
                    <a:bodyPr/>
                    <a:lstStyle/>
                    <a:p>
                      <a:r>
                        <a:rPr lang="tr-TR" sz="1200" b="0" i="0" u="none" strike="noStrike" kern="1200" baseline="0" dirty="0">
                          <a:solidFill>
                            <a:schemeClr val="dk1"/>
                          </a:solidFill>
                          <a:latin typeface="+mn-lt"/>
                          <a:ea typeface="+mn-ea"/>
                          <a:cs typeface="+mn-cs"/>
                        </a:rPr>
                        <a:t>Baskı kaliteleri genelde düşüktür.</a:t>
                      </a:r>
                      <a:endParaRPr lang="tr-TR" sz="1200" dirty="0"/>
                    </a:p>
                  </a:txBody>
                  <a:tcPr/>
                </a:tc>
                <a:extLst>
                  <a:ext uri="{0D108BD9-81ED-4DB2-BD59-A6C34878D82A}">
                    <a16:rowId xmlns:a16="http://schemas.microsoft.com/office/drawing/2014/main" val="10003"/>
                  </a:ext>
                </a:extLst>
              </a:tr>
              <a:tr h="772749">
                <a:tc>
                  <a:txBody>
                    <a:bodyPr/>
                    <a:lstStyle/>
                    <a:p>
                      <a:r>
                        <a:rPr lang="tr-TR" sz="1200" b="0" i="0" u="none" strike="noStrike" kern="1200" baseline="0" dirty="0">
                          <a:solidFill>
                            <a:schemeClr val="dk1"/>
                          </a:solidFill>
                          <a:latin typeface="+mn-lt"/>
                          <a:ea typeface="+mn-ea"/>
                          <a:cs typeface="+mn-cs"/>
                        </a:rPr>
                        <a:t>Gazetelerde reklam yapmak en hızlı ve en kolay olanıdır. Gazetelerin çok </a:t>
                      </a:r>
                      <a:r>
                        <a:rPr lang="sv-SE" sz="1200" b="0" i="0" u="none" strike="noStrike" kern="1200" baseline="0" dirty="0">
                          <a:solidFill>
                            <a:schemeClr val="dk1"/>
                          </a:solidFill>
                          <a:latin typeface="+mn-lt"/>
                          <a:ea typeface="+mn-ea"/>
                          <a:cs typeface="+mn-cs"/>
                        </a:rPr>
                        <a:t>k</a:t>
                      </a:r>
                      <a:r>
                        <a:rPr lang="tr-TR" sz="1200" b="0" i="0" u="none" strike="noStrike" kern="1200" baseline="0" dirty="0">
                          <a:solidFill>
                            <a:schemeClr val="dk1"/>
                          </a:solidFill>
                          <a:latin typeface="+mn-lt"/>
                          <a:ea typeface="+mn-ea"/>
                          <a:cs typeface="+mn-cs"/>
                        </a:rPr>
                        <a:t>ı</a:t>
                      </a:r>
                      <a:r>
                        <a:rPr lang="sv-SE" sz="1200" b="0" i="0" u="none" strike="noStrike" kern="1200" baseline="0" dirty="0">
                          <a:solidFill>
                            <a:schemeClr val="dk1"/>
                          </a:solidFill>
                          <a:latin typeface="+mn-lt"/>
                          <a:ea typeface="+mn-ea"/>
                          <a:cs typeface="+mn-cs"/>
                        </a:rPr>
                        <a:t>sa son teslim tarihleri vard</a:t>
                      </a:r>
                      <a:r>
                        <a:rPr lang="tr-TR" sz="1200" b="0" i="0" u="none" strike="noStrike" kern="1200" baseline="0" dirty="0">
                          <a:solidFill>
                            <a:schemeClr val="dk1"/>
                          </a:solidFill>
                          <a:latin typeface="+mn-lt"/>
                          <a:ea typeface="+mn-ea"/>
                          <a:cs typeface="+mn-cs"/>
                        </a:rPr>
                        <a:t>ı</a:t>
                      </a:r>
                      <a:r>
                        <a:rPr lang="sv-SE" sz="1200" b="0" i="0" u="none" strike="noStrike" kern="1200" baseline="0" dirty="0">
                          <a:solidFill>
                            <a:schemeClr val="dk1"/>
                          </a:solidFill>
                          <a:latin typeface="+mn-lt"/>
                          <a:ea typeface="+mn-ea"/>
                          <a:cs typeface="+mn-cs"/>
                        </a:rPr>
                        <a:t>r. Bu, son dakika reklamlar</a:t>
                      </a:r>
                      <a:r>
                        <a:rPr lang="tr-TR" sz="1200" b="0" i="0" u="none" strike="noStrike" kern="1200" baseline="0" dirty="0">
                          <a:solidFill>
                            <a:schemeClr val="dk1"/>
                          </a:solidFill>
                          <a:latin typeface="+mn-lt"/>
                          <a:ea typeface="+mn-ea"/>
                          <a:cs typeface="+mn-cs"/>
                        </a:rPr>
                        <a:t>ı</a:t>
                      </a:r>
                      <a:r>
                        <a:rPr lang="sv-SE" sz="1200" b="0" i="0" u="none" strike="noStrike" kern="1200" baseline="0" dirty="0">
                          <a:solidFill>
                            <a:schemeClr val="dk1"/>
                          </a:solidFill>
                          <a:latin typeface="+mn-lt"/>
                          <a:ea typeface="+mn-ea"/>
                          <a:cs typeface="+mn-cs"/>
                        </a:rPr>
                        <a:t>na ve var olan bir</a:t>
                      </a:r>
                      <a:r>
                        <a:rPr lang="tr-TR" sz="1200" b="0" i="0" u="none" strike="noStrike" kern="1200" baseline="0" dirty="0">
                          <a:solidFill>
                            <a:schemeClr val="dk1"/>
                          </a:solidFill>
                          <a:latin typeface="+mn-lt"/>
                          <a:ea typeface="+mn-ea"/>
                          <a:cs typeface="+mn-cs"/>
                        </a:rPr>
                        <a:t> reklam üzerinde son 24 saat içinde yapılacak değişikliklere olanak sağlar.</a:t>
                      </a:r>
                      <a:endParaRPr lang="tr-TR" sz="1200" dirty="0"/>
                    </a:p>
                  </a:txBody>
                  <a:tcPr/>
                </a:tc>
                <a:tc>
                  <a:txBody>
                    <a:bodyPr/>
                    <a:lstStyle/>
                    <a:p>
                      <a:r>
                        <a:rPr lang="tr-TR" sz="1200" b="0" i="0" u="none" strike="noStrike" kern="1200" baseline="0" dirty="0">
                          <a:solidFill>
                            <a:schemeClr val="dk1"/>
                          </a:solidFill>
                          <a:latin typeface="+mn-lt"/>
                          <a:ea typeface="+mn-ea"/>
                          <a:cs typeface="+mn-cs"/>
                        </a:rPr>
                        <a:t>Çoğu gazete reklamlarla dolu karışık bir görüntüye sahiptir. Her reklam, haber </a:t>
                      </a:r>
                      <a:r>
                        <a:rPr lang="nn-NO" sz="1200" b="0" i="0" u="none" strike="noStrike" kern="1200" baseline="0" dirty="0">
                          <a:solidFill>
                            <a:schemeClr val="dk1"/>
                          </a:solidFill>
                          <a:latin typeface="+mn-lt"/>
                          <a:ea typeface="+mn-ea"/>
                          <a:cs typeface="+mn-cs"/>
                        </a:rPr>
                        <a:t>içeri</a:t>
                      </a:r>
                      <a:r>
                        <a:rPr lang="tr-TR" sz="1200" b="0" i="0" u="none" strike="noStrike" kern="1200" baseline="0" dirty="0">
                          <a:solidFill>
                            <a:schemeClr val="dk1"/>
                          </a:solidFill>
                          <a:latin typeface="+mn-lt"/>
                          <a:ea typeface="+mn-ea"/>
                          <a:cs typeface="+mn-cs"/>
                        </a:rPr>
                        <a:t>ğ</a:t>
                      </a:r>
                      <a:r>
                        <a:rPr lang="nn-NO" sz="1200" b="0" i="0" u="none" strike="noStrike" kern="1200" baseline="0" dirty="0">
                          <a:solidFill>
                            <a:schemeClr val="dk1"/>
                          </a:solidFill>
                          <a:latin typeface="+mn-lt"/>
                          <a:ea typeface="+mn-ea"/>
                          <a:cs typeface="+mn-cs"/>
                        </a:rPr>
                        <a:t>i ve ayn</a:t>
                      </a:r>
                      <a:r>
                        <a:rPr lang="tr-TR" sz="1200" b="0" i="0" u="none" strike="noStrike" kern="1200" baseline="0" dirty="0">
                          <a:solidFill>
                            <a:schemeClr val="dk1"/>
                          </a:solidFill>
                          <a:latin typeface="+mn-lt"/>
                          <a:ea typeface="+mn-ea"/>
                          <a:cs typeface="+mn-cs"/>
                        </a:rPr>
                        <a:t>ı</a:t>
                      </a:r>
                      <a:r>
                        <a:rPr lang="nn-NO" sz="1200" b="0" i="0" u="none" strike="noStrike" kern="1200" baseline="0" dirty="0">
                          <a:solidFill>
                            <a:schemeClr val="dk1"/>
                          </a:solidFill>
                          <a:latin typeface="+mn-lt"/>
                          <a:ea typeface="+mn-ea"/>
                          <a:cs typeface="+mn-cs"/>
                        </a:rPr>
                        <a:t> sayfadaki di</a:t>
                      </a:r>
                      <a:r>
                        <a:rPr lang="tr-TR" sz="1200" b="0" i="0" u="none" strike="noStrike" kern="1200" baseline="0" dirty="0">
                          <a:solidFill>
                            <a:schemeClr val="dk1"/>
                          </a:solidFill>
                          <a:latin typeface="+mn-lt"/>
                          <a:ea typeface="+mn-ea"/>
                          <a:cs typeface="+mn-cs"/>
                        </a:rPr>
                        <a:t>ğ</a:t>
                      </a:r>
                      <a:r>
                        <a:rPr lang="nn-NO" sz="1200" b="0" i="0" u="none" strike="noStrike" kern="1200" baseline="0" dirty="0">
                          <a:solidFill>
                            <a:schemeClr val="dk1"/>
                          </a:solidFill>
                          <a:latin typeface="+mn-lt"/>
                          <a:ea typeface="+mn-ea"/>
                          <a:cs typeface="+mn-cs"/>
                        </a:rPr>
                        <a:t>er reklamlarla yar</a:t>
                      </a:r>
                      <a:r>
                        <a:rPr lang="tr-TR" sz="1200" b="0" i="0" u="none" strike="noStrike" kern="1200" baseline="0" dirty="0" err="1">
                          <a:solidFill>
                            <a:schemeClr val="dk1"/>
                          </a:solidFill>
                          <a:latin typeface="+mn-lt"/>
                          <a:ea typeface="+mn-ea"/>
                          <a:cs typeface="+mn-cs"/>
                        </a:rPr>
                        <a:t>ış</a:t>
                      </a:r>
                      <a:r>
                        <a:rPr lang="nn-NO" sz="1200" b="0" i="0" u="none" strike="noStrike" kern="1200" baseline="0" dirty="0">
                          <a:solidFill>
                            <a:schemeClr val="dk1"/>
                          </a:solidFill>
                          <a:latin typeface="+mn-lt"/>
                          <a:ea typeface="+mn-ea"/>
                          <a:cs typeface="+mn-cs"/>
                        </a:rPr>
                        <a:t>mak durumundad</a:t>
                      </a:r>
                      <a:r>
                        <a:rPr lang="tr-TR" sz="1200" b="0" i="0" u="none" strike="noStrike" kern="1200" baseline="0" dirty="0">
                          <a:solidFill>
                            <a:schemeClr val="dk1"/>
                          </a:solidFill>
                          <a:latin typeface="+mn-lt"/>
                          <a:ea typeface="+mn-ea"/>
                          <a:cs typeface="+mn-cs"/>
                        </a:rPr>
                        <a:t>ı</a:t>
                      </a:r>
                      <a:r>
                        <a:rPr lang="nn-NO" sz="1200" b="0" i="0" u="none" strike="noStrike" kern="1200" baseline="0" dirty="0">
                          <a:solidFill>
                            <a:schemeClr val="dk1"/>
                          </a:solidFill>
                          <a:latin typeface="+mn-lt"/>
                          <a:ea typeface="+mn-ea"/>
                          <a:cs typeface="+mn-cs"/>
                        </a:rPr>
                        <a:t>r.</a:t>
                      </a:r>
                      <a:endParaRPr lang="tr-TR" sz="1200" dirty="0"/>
                    </a:p>
                  </a:txBody>
                  <a:tcPr/>
                </a:tc>
                <a:extLst>
                  <a:ext uri="{0D108BD9-81ED-4DB2-BD59-A6C34878D82A}">
                    <a16:rowId xmlns:a16="http://schemas.microsoft.com/office/drawing/2014/main" val="10004"/>
                  </a:ext>
                </a:extLst>
              </a:tr>
              <a:tr h="772749">
                <a:tc>
                  <a:txBody>
                    <a:bodyPr/>
                    <a:lstStyle/>
                    <a:p>
                      <a:r>
                        <a:rPr lang="tr-TR" sz="1200" b="0" i="0" u="none" strike="noStrike" kern="1200" baseline="0" dirty="0">
                          <a:solidFill>
                            <a:schemeClr val="dk1"/>
                          </a:solidFill>
                          <a:latin typeface="+mn-lt"/>
                          <a:ea typeface="+mn-ea"/>
                          <a:cs typeface="+mn-cs"/>
                        </a:rPr>
                        <a:t>İnanılırlık ve güvenirlik açısından yüksek bir değere sahiptir.</a:t>
                      </a:r>
                      <a:endParaRPr lang="tr-TR" sz="1200" dirty="0"/>
                    </a:p>
                  </a:txBody>
                  <a:tcPr/>
                </a:tc>
                <a:tc>
                  <a:txBody>
                    <a:bodyPr/>
                    <a:lstStyle/>
                    <a:p>
                      <a:r>
                        <a:rPr lang="tr-TR" sz="1200" b="0" i="0" u="none" strike="noStrike" kern="1200" baseline="0" dirty="0">
                          <a:solidFill>
                            <a:schemeClr val="dk1"/>
                          </a:solidFill>
                          <a:latin typeface="+mn-lt"/>
                          <a:ea typeface="+mn-ea"/>
                          <a:cs typeface="+mn-cs"/>
                        </a:rPr>
                        <a:t>Gazeteler her ne kadar reklamcılar için yaratıcılıklarını gösterme konusunda esneklikler sağlasa da, reklamcı istediği pozisyon için ekstra bir para ödemezse </a:t>
                      </a:r>
                      <a:r>
                        <a:rPr lang="pt-BR" sz="1200" b="0" i="0" u="none" strike="noStrike" kern="1200" baseline="0" dirty="0">
                          <a:solidFill>
                            <a:schemeClr val="dk1"/>
                          </a:solidFill>
                          <a:latin typeface="+mn-lt"/>
                          <a:ea typeface="+mn-ea"/>
                          <a:cs typeface="+mn-cs"/>
                        </a:rPr>
                        <a:t>reklam</a:t>
                      </a:r>
                      <a:r>
                        <a:rPr lang="tr-TR" sz="1200" b="0" i="0" u="none" strike="noStrike" kern="1200" baseline="0" dirty="0">
                          <a:solidFill>
                            <a:schemeClr val="dk1"/>
                          </a:solidFill>
                          <a:latin typeface="+mn-lt"/>
                          <a:ea typeface="+mn-ea"/>
                          <a:cs typeface="+mn-cs"/>
                        </a:rPr>
                        <a:t>ı</a:t>
                      </a:r>
                      <a:r>
                        <a:rPr lang="pt-BR" sz="1200" b="0" i="0" u="none" strike="noStrike" kern="1200" baseline="0" dirty="0">
                          <a:solidFill>
                            <a:schemeClr val="dk1"/>
                          </a:solidFill>
                          <a:latin typeface="+mn-lt"/>
                          <a:ea typeface="+mn-ea"/>
                          <a:cs typeface="+mn-cs"/>
                        </a:rPr>
                        <a:t>n</a:t>
                      </a:r>
                      <a:r>
                        <a:rPr lang="tr-TR" sz="1200" b="0" i="0" u="none" strike="noStrike" kern="1200" baseline="0" dirty="0">
                          <a:solidFill>
                            <a:schemeClr val="dk1"/>
                          </a:solidFill>
                          <a:latin typeface="+mn-lt"/>
                          <a:ea typeface="+mn-ea"/>
                          <a:cs typeface="+mn-cs"/>
                        </a:rPr>
                        <a:t>ı</a:t>
                      </a:r>
                      <a:r>
                        <a:rPr lang="pt-BR" sz="1200" b="0" i="0" u="none" strike="noStrike" kern="1200" baseline="0" dirty="0">
                          <a:solidFill>
                            <a:schemeClr val="dk1"/>
                          </a:solidFill>
                          <a:latin typeface="+mn-lt"/>
                          <a:ea typeface="+mn-ea"/>
                          <a:cs typeface="+mn-cs"/>
                        </a:rPr>
                        <a:t>n nerede </a:t>
                      </a:r>
                      <a:r>
                        <a:rPr lang="tr-TR" sz="1200" b="0" i="0" u="none" strike="noStrike" kern="1200" baseline="0" dirty="0">
                          <a:solidFill>
                            <a:schemeClr val="dk1"/>
                          </a:solidFill>
                          <a:latin typeface="+mn-lt"/>
                          <a:ea typeface="+mn-ea"/>
                          <a:cs typeface="+mn-cs"/>
                        </a:rPr>
                        <a:t>olacağını k</a:t>
                      </a:r>
                      <a:r>
                        <a:rPr lang="pt-BR" sz="1200" b="0" i="0" u="none" strike="noStrike" kern="1200" baseline="0" dirty="0">
                          <a:solidFill>
                            <a:schemeClr val="dk1"/>
                          </a:solidFill>
                          <a:latin typeface="+mn-lt"/>
                          <a:ea typeface="+mn-ea"/>
                          <a:cs typeface="+mn-cs"/>
                        </a:rPr>
                        <a:t>ontrol edemez.</a:t>
                      </a:r>
                      <a:endParaRPr lang="tr-TR" sz="1200" dirty="0"/>
                    </a:p>
                  </a:txBody>
                  <a:tcPr/>
                </a:tc>
                <a:extLst>
                  <a:ext uri="{0D108BD9-81ED-4DB2-BD59-A6C34878D82A}">
                    <a16:rowId xmlns:a16="http://schemas.microsoft.com/office/drawing/2014/main" val="10005"/>
                  </a:ext>
                </a:extLst>
              </a:tr>
              <a:tr h="601027">
                <a:tc>
                  <a:txBody>
                    <a:bodyPr/>
                    <a:lstStyle/>
                    <a:p>
                      <a:r>
                        <a:rPr lang="tr-TR" sz="1200" b="0" i="0" u="none" strike="noStrike" kern="1200" baseline="0" dirty="0">
                          <a:solidFill>
                            <a:schemeClr val="dk1"/>
                          </a:solidFill>
                          <a:latin typeface="+mn-lt"/>
                          <a:ea typeface="+mn-ea"/>
                          <a:cs typeface="+mn-cs"/>
                        </a:rPr>
                        <a:t>Gazeteler hem coğrafi açıdan hem de üretim şekli açısından esneklik sağlar. Reklamcılar bazı pazarlara reklam yapıp bazılarına yapmamayı seçebilirler.</a:t>
                      </a:r>
                      <a:endParaRPr lang="tr-TR" sz="1200" dirty="0"/>
                    </a:p>
                  </a:txBody>
                  <a:tcPr/>
                </a:tc>
                <a:tc>
                  <a:txBody>
                    <a:bodyPr/>
                    <a:lstStyle/>
                    <a:p>
                      <a:endParaRPr lang="tr-TR" sz="1200" dirty="0"/>
                    </a:p>
                  </a:txBody>
                  <a:tcPr/>
                </a:tc>
                <a:extLst>
                  <a:ext uri="{0D108BD9-81ED-4DB2-BD59-A6C34878D82A}">
                    <a16:rowId xmlns:a16="http://schemas.microsoft.com/office/drawing/2014/main" val="10006"/>
                  </a:ext>
                </a:extLst>
              </a:tr>
              <a:tr h="601027">
                <a:tc>
                  <a:txBody>
                    <a:bodyPr/>
                    <a:lstStyle/>
                    <a:p>
                      <a:r>
                        <a:rPr lang="tr-TR" sz="1200" b="0" i="0" u="none" strike="noStrike" kern="1200" baseline="0" dirty="0">
                          <a:solidFill>
                            <a:schemeClr val="dk1"/>
                          </a:solidFill>
                          <a:latin typeface="+mn-lt"/>
                          <a:ea typeface="+mn-ea"/>
                          <a:cs typeface="+mn-cs"/>
                        </a:rPr>
                        <a:t>Maliyeti ucuzdur. Renkli ve siyah beyaz ilan hazırlama olanağı</a:t>
                      </a:r>
                    </a:p>
                    <a:p>
                      <a:r>
                        <a:rPr lang="tr-TR" sz="1200" b="0" i="0" u="none" strike="noStrike" kern="1200" baseline="0" dirty="0">
                          <a:solidFill>
                            <a:schemeClr val="dk1"/>
                          </a:solidFill>
                          <a:latin typeface="+mn-lt"/>
                          <a:ea typeface="+mn-ea"/>
                          <a:cs typeface="+mn-cs"/>
                        </a:rPr>
                        <a:t>mevcuttur.</a:t>
                      </a:r>
                      <a:endParaRPr lang="tr-TR" sz="1200" dirty="0"/>
                    </a:p>
                  </a:txBody>
                  <a:tcPr/>
                </a:tc>
                <a:tc>
                  <a:txBody>
                    <a:bodyPr/>
                    <a:lstStyle/>
                    <a:p>
                      <a:endParaRPr lang="tr-TR" sz="1200" dirty="0"/>
                    </a:p>
                  </a:txBody>
                  <a:tcPr/>
                </a:tc>
                <a:extLst>
                  <a:ext uri="{0D108BD9-81ED-4DB2-BD59-A6C34878D82A}">
                    <a16:rowId xmlns:a16="http://schemas.microsoft.com/office/drawing/2014/main" val="10007"/>
                  </a:ext>
                </a:extLst>
              </a:tr>
              <a:tr h="429305">
                <a:tc>
                  <a:txBody>
                    <a:bodyPr/>
                    <a:lstStyle/>
                    <a:p>
                      <a:r>
                        <a:rPr lang="tr-TR" sz="1200" b="0" i="0" u="none" strike="noStrike" kern="1200" baseline="0" dirty="0">
                          <a:solidFill>
                            <a:schemeClr val="dk1"/>
                          </a:solidFill>
                          <a:latin typeface="+mn-lt"/>
                          <a:ea typeface="+mn-ea"/>
                          <a:cs typeface="+mn-cs"/>
                        </a:rPr>
                        <a:t>Gazetelerin diğer avantajı frekanstır. Bir reklamın kaç kere görüleceği gazetenin ne sıklıkla basıldığına bağlıdır. </a:t>
                      </a:r>
                      <a:endParaRPr lang="tr-TR" sz="1200" dirty="0"/>
                    </a:p>
                  </a:txBody>
                  <a:tcPr/>
                </a:tc>
                <a:tc>
                  <a:txBody>
                    <a:bodyPr/>
                    <a:lstStyle/>
                    <a:p>
                      <a:endParaRPr lang="tr-TR" sz="1200" dirty="0"/>
                    </a:p>
                  </a:txBody>
                  <a:tcPr/>
                </a:tc>
                <a:extLst>
                  <a:ext uri="{0D108BD9-81ED-4DB2-BD59-A6C34878D82A}">
                    <a16:rowId xmlns:a16="http://schemas.microsoft.com/office/drawing/2014/main" val="10008"/>
                  </a:ext>
                </a:extLst>
              </a:tr>
              <a:tr h="772749">
                <a:tc>
                  <a:txBody>
                    <a:bodyPr/>
                    <a:lstStyle/>
                    <a:p>
                      <a:r>
                        <a:rPr lang="nn-NO" sz="1200" b="0" i="0" u="none" strike="noStrike" kern="1200" baseline="0" dirty="0">
                          <a:solidFill>
                            <a:schemeClr val="dk1"/>
                          </a:solidFill>
                          <a:latin typeface="+mn-lt"/>
                          <a:ea typeface="+mn-ea"/>
                          <a:cs typeface="+mn-cs"/>
                        </a:rPr>
                        <a:t>Gazeteler aktif birer araçt</a:t>
                      </a:r>
                      <a:r>
                        <a:rPr lang="tr-TR" sz="1200" b="0" i="0" u="none" strike="noStrike" kern="1200" baseline="0" dirty="0">
                          <a:solidFill>
                            <a:schemeClr val="dk1"/>
                          </a:solidFill>
                          <a:latin typeface="+mn-lt"/>
                          <a:ea typeface="+mn-ea"/>
                          <a:cs typeface="+mn-cs"/>
                        </a:rPr>
                        <a:t>ı</a:t>
                      </a:r>
                      <a:r>
                        <a:rPr lang="nn-NO" sz="1200" b="0" i="0" u="none" strike="noStrike" kern="1200" baseline="0" dirty="0">
                          <a:solidFill>
                            <a:schemeClr val="dk1"/>
                          </a:solidFill>
                          <a:latin typeface="+mn-lt"/>
                          <a:ea typeface="+mn-ea"/>
                          <a:cs typeface="+mn-cs"/>
                        </a:rPr>
                        <a:t>r ve kal</a:t>
                      </a:r>
                      <a:r>
                        <a:rPr lang="tr-TR" sz="1200" b="0" i="0" u="none" strike="noStrike" kern="1200" baseline="0" dirty="0">
                          <a:solidFill>
                            <a:schemeClr val="dk1"/>
                          </a:solidFill>
                          <a:latin typeface="+mn-lt"/>
                          <a:ea typeface="+mn-ea"/>
                          <a:cs typeface="+mn-cs"/>
                        </a:rPr>
                        <a:t>ı</a:t>
                      </a:r>
                      <a:r>
                        <a:rPr lang="nn-NO" sz="1200" b="0" i="0" u="none" strike="noStrike" kern="1200" baseline="0" dirty="0">
                          <a:solidFill>
                            <a:schemeClr val="dk1"/>
                          </a:solidFill>
                          <a:latin typeface="+mn-lt"/>
                          <a:ea typeface="+mn-ea"/>
                          <a:cs typeface="+mn-cs"/>
                        </a:rPr>
                        <a:t>c</a:t>
                      </a:r>
                      <a:r>
                        <a:rPr lang="tr-TR" sz="1200" b="0" i="0" u="none" strike="noStrike" kern="1200" baseline="0" dirty="0">
                          <a:solidFill>
                            <a:schemeClr val="dk1"/>
                          </a:solidFill>
                          <a:latin typeface="+mn-lt"/>
                          <a:ea typeface="+mn-ea"/>
                          <a:cs typeface="+mn-cs"/>
                        </a:rPr>
                        <a:t>ı</a:t>
                      </a:r>
                      <a:r>
                        <a:rPr lang="nn-NO" sz="1200" b="0" i="0" u="none" strike="noStrike" kern="1200" baseline="0" dirty="0">
                          <a:solidFill>
                            <a:schemeClr val="dk1"/>
                          </a:solidFill>
                          <a:latin typeface="+mn-lt"/>
                          <a:ea typeface="+mn-ea"/>
                          <a:cs typeface="+mn-cs"/>
                        </a:rPr>
                        <a:t> belge özelli</a:t>
                      </a:r>
                      <a:r>
                        <a:rPr lang="tr-TR" sz="1200" b="0" i="0" u="none" strike="noStrike" kern="1200" baseline="0" dirty="0">
                          <a:solidFill>
                            <a:schemeClr val="dk1"/>
                          </a:solidFill>
                          <a:latin typeface="+mn-lt"/>
                          <a:ea typeface="+mn-ea"/>
                          <a:cs typeface="+mn-cs"/>
                        </a:rPr>
                        <a:t>ğ</a:t>
                      </a:r>
                      <a:r>
                        <a:rPr lang="nn-NO" sz="1200" b="0" i="0" u="none" strike="noStrike" kern="1200" baseline="0" dirty="0">
                          <a:solidFill>
                            <a:schemeClr val="dk1"/>
                          </a:solidFill>
                          <a:latin typeface="+mn-lt"/>
                          <a:ea typeface="+mn-ea"/>
                          <a:cs typeface="+mn-cs"/>
                        </a:rPr>
                        <a:t>i t</a:t>
                      </a:r>
                      <a:r>
                        <a:rPr lang="tr-TR" sz="1200" b="0" i="0" u="none" strike="noStrike" kern="1200" baseline="0" dirty="0">
                          <a:solidFill>
                            <a:schemeClr val="dk1"/>
                          </a:solidFill>
                          <a:latin typeface="+mn-lt"/>
                          <a:ea typeface="+mn-ea"/>
                          <a:cs typeface="+mn-cs"/>
                        </a:rPr>
                        <a:t>aşır. </a:t>
                      </a:r>
                      <a:r>
                        <a:rPr lang="nn-NO" sz="1200" b="0" i="0" u="none" strike="noStrike" kern="1200" baseline="0" dirty="0">
                          <a:solidFill>
                            <a:schemeClr val="dk1"/>
                          </a:solidFill>
                          <a:latin typeface="+mn-lt"/>
                          <a:ea typeface="+mn-ea"/>
                          <a:cs typeface="+mn-cs"/>
                        </a:rPr>
                        <a:t>Okuyucular</a:t>
                      </a:r>
                      <a:r>
                        <a:rPr lang="tr-TR" sz="1200" b="0" i="0" u="none" strike="noStrike" kern="1200" baseline="0" dirty="0">
                          <a:solidFill>
                            <a:schemeClr val="dk1"/>
                          </a:solidFill>
                          <a:latin typeface="+mn-lt"/>
                          <a:ea typeface="+mn-ea"/>
                          <a:cs typeface="+mn-cs"/>
                        </a:rPr>
                        <a:t> sayfalar üzerinde kontrole sahiptir, sayfaları kesip saklayabilir, kenarlarına notlar alabilir, yanlarında taşıyabilir ve içeriklerine göre sınıflandırabilir.</a:t>
                      </a:r>
                      <a:endParaRPr lang="tr-TR" sz="1200" dirty="0"/>
                    </a:p>
                  </a:txBody>
                  <a:tcPr/>
                </a:tc>
                <a:tc>
                  <a:txBody>
                    <a:bodyPr/>
                    <a:lstStyle/>
                    <a:p>
                      <a:endParaRPr lang="tr-TR" sz="1200" dirty="0"/>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78909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268760"/>
            <a:ext cx="8229600" cy="4392488"/>
          </a:xfrm>
        </p:spPr>
        <p:txBody>
          <a:bodyPr>
            <a:noAutofit/>
          </a:bodyPr>
          <a:lstStyle/>
          <a:p>
            <a:pPr algn="just"/>
            <a:r>
              <a:rPr lang="tr-TR" i="1" dirty="0">
                <a:solidFill>
                  <a:srgbClr val="FFFFFF"/>
                </a:solidFill>
              </a:rPr>
              <a:t>Dergiler; </a:t>
            </a:r>
            <a:r>
              <a:rPr lang="tr-TR" dirty="0">
                <a:solidFill>
                  <a:srgbClr val="FFFFFF"/>
                </a:solidFill>
              </a:rPr>
              <a:t>spesifik hedef kitlelere düşük maliyetle ulaşabilme açısından reklam sektörü için en önemli araçlardan birisidir. </a:t>
            </a:r>
          </a:p>
          <a:p>
            <a:pPr algn="just"/>
            <a:r>
              <a:rPr lang="tr-TR" dirty="0">
                <a:solidFill>
                  <a:srgbClr val="FFFFFF"/>
                </a:solidFill>
              </a:rPr>
              <a:t>Dergi, haftalık, aylık, iki aylık gibi belirli zaman aralıklarıyla yayınlanan ve farklı konularda içeriği olan tematik süreli yayındır.</a:t>
            </a:r>
          </a:p>
          <a:p>
            <a:pPr algn="just"/>
            <a:r>
              <a:rPr lang="tr-TR" dirty="0">
                <a:solidFill>
                  <a:srgbClr val="FFFFFF"/>
                </a:solidFill>
              </a:rPr>
              <a:t>Dergiler gazetelere göre daha kaliteli kağıda renkli olarak basılmakta, tasarım yönüyle farklı olmaktadır. </a:t>
            </a:r>
          </a:p>
          <a:p>
            <a:pPr algn="just"/>
            <a:r>
              <a:rPr lang="tr-TR" dirty="0">
                <a:solidFill>
                  <a:srgbClr val="FFFFFF"/>
                </a:solidFill>
              </a:rPr>
              <a:t>Dergiler reklamcılara, biçim, içerik, sayfa tasarımı açısından yaratıcı olanaklar sağlar. </a:t>
            </a:r>
          </a:p>
          <a:p>
            <a:pPr algn="just"/>
            <a:r>
              <a:rPr lang="tr-TR" dirty="0">
                <a:solidFill>
                  <a:srgbClr val="FFFFFF"/>
                </a:solidFill>
              </a:rPr>
              <a:t>Dergilerin ömürleri gazeteye göre daha uzundur, uzun okunma süreleri vardır ve reklam kalıcılığı yüksektir(Göksel, 2013: 127).</a:t>
            </a:r>
          </a:p>
        </p:txBody>
      </p:sp>
    </p:spTree>
    <p:extLst>
      <p:ext uri="{BB962C8B-B14F-4D97-AF65-F5344CB8AC3E}">
        <p14:creationId xmlns:p14="http://schemas.microsoft.com/office/powerpoint/2010/main" val="688401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700808"/>
            <a:ext cx="8229600" cy="3013795"/>
          </a:xfrm>
        </p:spPr>
        <p:txBody>
          <a:bodyPr>
            <a:noAutofit/>
          </a:bodyPr>
          <a:lstStyle/>
          <a:p>
            <a:pPr algn="just"/>
            <a:r>
              <a:rPr lang="tr-TR" i="1" dirty="0">
                <a:solidFill>
                  <a:srgbClr val="FFFFFF"/>
                </a:solidFill>
              </a:rPr>
              <a:t>Reklam; </a:t>
            </a:r>
            <a:r>
              <a:rPr lang="tr-TR" dirty="0">
                <a:solidFill>
                  <a:srgbClr val="FFFFFF"/>
                </a:solidFill>
              </a:rPr>
              <a:t>özellikle okuma yazma bilmeyenlerin ya da yalnızca dinleyerek yararlanılan bir araçtır.  </a:t>
            </a:r>
          </a:p>
          <a:p>
            <a:pPr algn="just"/>
            <a:r>
              <a:rPr lang="tr-TR" dirty="0">
                <a:solidFill>
                  <a:srgbClr val="FFFFFF"/>
                </a:solidFill>
              </a:rPr>
              <a:t>Radyo; haber, spor, müzik gibi çok farklı alanlarda uzmanlaşmış tematik yayıncılık ile günün her saatinde farklı coğrafyalara yayın yapması, taşınabilir olması ile bir yere bağımlı kalmayı gerektirmeden her yerde ve her zaman aktif olarak ya da herhangi bir işi yerine getirirken pasif olarak dinlenilebilmesi ve diğer reklam araçlarına göre maliyetinin düşük olması nedeniyle marka iletişimi uygulamalarında kullanılan çok önemli bir araç olmuştur(Özgür, 2013: 152).</a:t>
            </a:r>
          </a:p>
        </p:txBody>
      </p:sp>
    </p:spTree>
    <p:extLst>
      <p:ext uri="{BB962C8B-B14F-4D97-AF65-F5344CB8AC3E}">
        <p14:creationId xmlns:p14="http://schemas.microsoft.com/office/powerpoint/2010/main" val="238247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201FE63-4F12-4919-A42F-B91F7D0A398A}"/>
              </a:ext>
            </a:extLst>
          </p:cNvPr>
          <p:cNvSpPr>
            <a:spLocks noGrp="1"/>
          </p:cNvSpPr>
          <p:nvPr>
            <p:ph idx="1"/>
          </p:nvPr>
        </p:nvSpPr>
        <p:spPr>
          <a:xfrm>
            <a:off x="395536" y="764704"/>
            <a:ext cx="8208911" cy="4378424"/>
          </a:xfrm>
        </p:spPr>
        <p:txBody>
          <a:bodyPr>
            <a:noAutofit/>
          </a:bodyPr>
          <a:lstStyle/>
          <a:p>
            <a:pPr algn="just"/>
            <a:r>
              <a:rPr lang="tr-TR" i="1" dirty="0">
                <a:solidFill>
                  <a:srgbClr val="FFFFFF"/>
                </a:solidFill>
              </a:rPr>
              <a:t>Televizyon; </a:t>
            </a:r>
            <a:r>
              <a:rPr lang="tr-TR" dirty="0">
                <a:solidFill>
                  <a:srgbClr val="FFFFFF"/>
                </a:solidFill>
              </a:rPr>
              <a:t>sesi, durağan ve hareketli görüntüyü kullanmakla marka iletişim sektörünün gelişmesinde ve yaygınlaşmasında en etkin kitle iletişim araçlarından biridir. </a:t>
            </a:r>
          </a:p>
          <a:p>
            <a:pPr algn="just"/>
            <a:r>
              <a:rPr lang="tr-TR" dirty="0">
                <a:solidFill>
                  <a:srgbClr val="FFFFFF"/>
                </a:solidFill>
              </a:rPr>
              <a:t>Marka iletişimi uygulamalarında kullanılan televizyon reklamları, sinemanın estetiğinden etkilenip yararlanarak çok zengin ve etkileyici dünya kurarak, hem reklam ajansını hem yapım şirketini iyi temsil etmektedir. </a:t>
            </a:r>
          </a:p>
          <a:p>
            <a:pPr algn="just"/>
            <a:r>
              <a:rPr lang="tr-TR" dirty="0">
                <a:solidFill>
                  <a:srgbClr val="FFFFFF"/>
                </a:solidFill>
              </a:rPr>
              <a:t>Ayrıca </a:t>
            </a:r>
            <a:r>
              <a:rPr lang="tr-TR" dirty="0" err="1">
                <a:solidFill>
                  <a:srgbClr val="FFFFFF"/>
                </a:solidFill>
              </a:rPr>
              <a:t>reklamverenin</a:t>
            </a:r>
            <a:r>
              <a:rPr lang="tr-TR" dirty="0">
                <a:solidFill>
                  <a:srgbClr val="FFFFFF"/>
                </a:solidFill>
              </a:rPr>
              <a:t> ürün ve hizmet ile ilgili </a:t>
            </a:r>
            <a:r>
              <a:rPr lang="pt-BR" dirty="0">
                <a:solidFill>
                  <a:srgbClr val="FFFFFF"/>
                </a:solidFill>
              </a:rPr>
              <a:t>mesajlar</a:t>
            </a:r>
            <a:r>
              <a:rPr lang="tr-TR" dirty="0">
                <a:solidFill>
                  <a:srgbClr val="FFFFFF"/>
                </a:solidFill>
              </a:rPr>
              <a:t>ı</a:t>
            </a:r>
            <a:r>
              <a:rPr lang="pt-BR" dirty="0">
                <a:solidFill>
                  <a:srgbClr val="FFFFFF"/>
                </a:solidFill>
              </a:rPr>
              <a:t>n</a:t>
            </a:r>
            <a:r>
              <a:rPr lang="tr-TR" dirty="0">
                <a:solidFill>
                  <a:srgbClr val="FFFFFF"/>
                </a:solidFill>
              </a:rPr>
              <a:t>ı</a:t>
            </a:r>
            <a:r>
              <a:rPr lang="pt-BR" dirty="0">
                <a:solidFill>
                  <a:srgbClr val="FFFFFF"/>
                </a:solidFill>
              </a:rPr>
              <a:t> tüketicilere do</a:t>
            </a:r>
            <a:r>
              <a:rPr lang="tr-TR" dirty="0">
                <a:solidFill>
                  <a:srgbClr val="FFFFFF"/>
                </a:solidFill>
              </a:rPr>
              <a:t>ğ</a:t>
            </a:r>
            <a:r>
              <a:rPr lang="pt-BR" dirty="0">
                <a:solidFill>
                  <a:srgbClr val="FFFFFF"/>
                </a:solidFill>
              </a:rPr>
              <a:t>ru zamanda, do</a:t>
            </a:r>
            <a:r>
              <a:rPr lang="tr-TR" dirty="0">
                <a:solidFill>
                  <a:srgbClr val="FFFFFF"/>
                </a:solidFill>
              </a:rPr>
              <a:t>ğ</a:t>
            </a:r>
            <a:r>
              <a:rPr lang="pt-BR" dirty="0">
                <a:solidFill>
                  <a:srgbClr val="FFFFFF"/>
                </a:solidFill>
              </a:rPr>
              <a:t>ru yerde, do</a:t>
            </a:r>
            <a:r>
              <a:rPr lang="tr-TR" dirty="0">
                <a:solidFill>
                  <a:srgbClr val="FFFFFF"/>
                </a:solidFill>
              </a:rPr>
              <a:t>ğ</a:t>
            </a:r>
            <a:r>
              <a:rPr lang="pt-BR" dirty="0">
                <a:solidFill>
                  <a:srgbClr val="FFFFFF"/>
                </a:solidFill>
              </a:rPr>
              <a:t>ru tekniklerle ve d</a:t>
            </a:r>
            <a:r>
              <a:rPr lang="tr-TR" dirty="0" err="1">
                <a:solidFill>
                  <a:srgbClr val="FFFFFF"/>
                </a:solidFill>
              </a:rPr>
              <a:t>oğru</a:t>
            </a:r>
            <a:r>
              <a:rPr lang="tr-TR" dirty="0">
                <a:solidFill>
                  <a:srgbClr val="FFFFFF"/>
                </a:solidFill>
              </a:rPr>
              <a:t> bütçeyle yaratıcı bir şekilde ulaştırmaktadır. </a:t>
            </a:r>
          </a:p>
          <a:p>
            <a:pPr algn="just"/>
            <a:r>
              <a:rPr lang="tr-TR" dirty="0">
                <a:solidFill>
                  <a:srgbClr val="FFFFFF"/>
                </a:solidFill>
              </a:rPr>
              <a:t>Süreleri 90-60-45-30-20-15-10 ve hatta 5 saniye olan televizyon reklamları, öyküsel anlatımlarla ürün ve hizmetlere ilişkin satış mesajını verirken içinde bulunduğu toplumun yaşam biçimini yansıtmaktadır(Özgür, 2013:157-158).</a:t>
            </a:r>
          </a:p>
          <a:p>
            <a:endParaRPr lang="tr-TR" sz="1600" dirty="0"/>
          </a:p>
        </p:txBody>
      </p:sp>
    </p:spTree>
    <p:extLst>
      <p:ext uri="{BB962C8B-B14F-4D97-AF65-F5344CB8AC3E}">
        <p14:creationId xmlns:p14="http://schemas.microsoft.com/office/powerpoint/2010/main" val="4156892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201FE63-4F12-4919-A42F-B91F7D0A398A}"/>
              </a:ext>
            </a:extLst>
          </p:cNvPr>
          <p:cNvSpPr>
            <a:spLocks noGrp="1"/>
          </p:cNvSpPr>
          <p:nvPr>
            <p:ph idx="1"/>
          </p:nvPr>
        </p:nvSpPr>
        <p:spPr>
          <a:xfrm>
            <a:off x="395536" y="836712"/>
            <a:ext cx="8208911" cy="4306416"/>
          </a:xfrm>
        </p:spPr>
        <p:txBody>
          <a:bodyPr>
            <a:noAutofit/>
          </a:bodyPr>
          <a:lstStyle/>
          <a:p>
            <a:pPr algn="just"/>
            <a:r>
              <a:rPr lang="tr-TR" i="1" dirty="0">
                <a:solidFill>
                  <a:srgbClr val="FFFFFF"/>
                </a:solidFill>
              </a:rPr>
              <a:t>Açık Hava Uygulamaları; </a:t>
            </a:r>
            <a:r>
              <a:rPr lang="tr-TR" dirty="0">
                <a:solidFill>
                  <a:srgbClr val="FFFFFF"/>
                </a:solidFill>
              </a:rPr>
              <a:t>satış kanallarını desteklemek, başarılı bir kampanyanın ömrünü uzatmak, hedef kitle ile etkileşimli iletişimi sağlamak ve marka imajını güçlendirmek için günümüzde yılın her dönemi diğer reklam araçları ile birlikte ya da bağımsız olarak kullanılan ve reklam verenlerin reklam bütçelerinde payı sürekli yükselen bir reklam aracıdır(Büyükerşen Göksel, 2013: 189).</a:t>
            </a:r>
          </a:p>
          <a:p>
            <a:pPr algn="just"/>
            <a:r>
              <a:rPr lang="tr-TR" dirty="0">
                <a:solidFill>
                  <a:srgbClr val="FFFFFF"/>
                </a:solidFill>
              </a:rPr>
              <a:t>Büyükerşen Göksel(2013:190)’inde vurguladığı üzere açık hava reklamları özellikle büyük şehirlerde ya da nüfus yoğunluğunun fazla olduğu yerlerde mesajların tüketicilere ulaşmasında önemli bir işlevi yerine getirmektedir. </a:t>
            </a:r>
          </a:p>
          <a:p>
            <a:pPr algn="just"/>
            <a:r>
              <a:rPr lang="tr-TR" dirty="0">
                <a:solidFill>
                  <a:srgbClr val="FFFFFF"/>
                </a:solidFill>
              </a:rPr>
              <a:t>En önemli özelliği ise  gün içinde geniş bir erişime ve görünürlüğe olanak vermesi nedeniyle marka bilinirliğine büyük katkı sağlamasıdır.</a:t>
            </a:r>
            <a:endParaRPr lang="tr-TR" i="1" dirty="0">
              <a:solidFill>
                <a:srgbClr val="FFFFFF"/>
              </a:solidFill>
            </a:endParaRPr>
          </a:p>
          <a:p>
            <a:endParaRPr lang="tr-TR" sz="1600" dirty="0"/>
          </a:p>
        </p:txBody>
      </p:sp>
    </p:spTree>
    <p:extLst>
      <p:ext uri="{BB962C8B-B14F-4D97-AF65-F5344CB8AC3E}">
        <p14:creationId xmlns:p14="http://schemas.microsoft.com/office/powerpoint/2010/main" val="4020757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FFFF"/>
                </a:solidFill>
              </a:rPr>
              <a:t>Marka </a:t>
            </a:r>
            <a:r>
              <a:rPr lang="tr-TR" dirty="0" err="1">
                <a:solidFill>
                  <a:srgbClr val="FFFFFF"/>
                </a:solidFill>
              </a:rPr>
              <a:t>İletİşİmİnde</a:t>
            </a:r>
            <a:r>
              <a:rPr lang="tr-TR" dirty="0">
                <a:solidFill>
                  <a:srgbClr val="FFFFFF"/>
                </a:solidFill>
              </a:rPr>
              <a:t> </a:t>
            </a:r>
            <a:r>
              <a:rPr lang="tr-TR" dirty="0" err="1">
                <a:solidFill>
                  <a:srgbClr val="FFFFFF"/>
                </a:solidFill>
              </a:rPr>
              <a:t>KullanIlan</a:t>
            </a:r>
            <a:r>
              <a:rPr lang="tr-TR" dirty="0">
                <a:solidFill>
                  <a:srgbClr val="FFFFFF"/>
                </a:solidFill>
              </a:rPr>
              <a:t> </a:t>
            </a:r>
            <a:r>
              <a:rPr lang="tr-TR" dirty="0" err="1">
                <a:solidFill>
                  <a:srgbClr val="FFFFFF"/>
                </a:solidFill>
              </a:rPr>
              <a:t>Yenİ</a:t>
            </a:r>
            <a:r>
              <a:rPr lang="tr-TR" dirty="0">
                <a:solidFill>
                  <a:srgbClr val="FFFFFF"/>
                </a:solidFill>
              </a:rPr>
              <a:t> Mecralar</a:t>
            </a:r>
          </a:p>
        </p:txBody>
      </p:sp>
      <p:sp>
        <p:nvSpPr>
          <p:cNvPr id="3" name="İçerik Yer Tutucusu 2"/>
          <p:cNvSpPr>
            <a:spLocks noGrp="1"/>
          </p:cNvSpPr>
          <p:nvPr>
            <p:ph idx="1"/>
          </p:nvPr>
        </p:nvSpPr>
        <p:spPr/>
        <p:txBody>
          <a:bodyPr>
            <a:normAutofit/>
          </a:bodyPr>
          <a:lstStyle/>
          <a:p>
            <a:pPr algn="just"/>
            <a:r>
              <a:rPr lang="tr-TR" i="1" dirty="0">
                <a:solidFill>
                  <a:srgbClr val="FFFFFF"/>
                </a:solidFill>
              </a:rPr>
              <a:t>Sosyal Medya; </a:t>
            </a:r>
            <a:r>
              <a:rPr lang="tr-TR" dirty="0">
                <a:solidFill>
                  <a:srgbClr val="FFFFFF"/>
                </a:solidFill>
              </a:rPr>
              <a:t>kullanıcıların yani tüketicilerin daha aktif oldukları ve giderek artan oranda tükettiklerinin içeriklerini belirledikleri araçlardır. </a:t>
            </a:r>
          </a:p>
          <a:p>
            <a:pPr algn="just"/>
            <a:r>
              <a:rPr lang="tr-TR" dirty="0">
                <a:solidFill>
                  <a:srgbClr val="FFFFFF"/>
                </a:solidFill>
              </a:rPr>
              <a:t>Bu da günümüz tüketicisinin, markanın ne söylediğini dinleyen değil, markaya ne olduğunu söyleyen kişiler olduğunu göstermektedir. </a:t>
            </a:r>
          </a:p>
          <a:p>
            <a:pPr algn="just"/>
            <a:r>
              <a:rPr lang="tr-TR" dirty="0">
                <a:solidFill>
                  <a:srgbClr val="FFFFFF"/>
                </a:solidFill>
              </a:rPr>
              <a:t>Sosyal medya araçları aşağıdaki gibi sıralanabilir(Sever, 2013: 125-126; Meriç Bor ve Erten, 2019:12-13):</a:t>
            </a:r>
            <a:endParaRPr lang="tr-TR" i="1" dirty="0">
              <a:solidFill>
                <a:srgbClr val="FFFFFF"/>
              </a:solidFill>
            </a:endParaRPr>
          </a:p>
        </p:txBody>
      </p:sp>
    </p:spTree>
    <p:extLst>
      <p:ext uri="{BB962C8B-B14F-4D97-AF65-F5344CB8AC3E}">
        <p14:creationId xmlns:p14="http://schemas.microsoft.com/office/powerpoint/2010/main" val="1980604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547562868"/>
              </p:ext>
            </p:extLst>
          </p:nvPr>
        </p:nvGraphicFramePr>
        <p:xfrm>
          <a:off x="179512" y="116632"/>
          <a:ext cx="8856984" cy="6457489"/>
        </p:xfrm>
        <a:graphic>
          <a:graphicData uri="http://schemas.openxmlformats.org/drawingml/2006/table">
            <a:tbl>
              <a:tblPr firstRow="1" bandRow="1">
                <a:tableStyleId>{5C22544A-7EE6-4342-B048-85BDC9FD1C3A}</a:tableStyleId>
              </a:tblPr>
              <a:tblGrid>
                <a:gridCol w="1669759">
                  <a:extLst>
                    <a:ext uri="{9D8B030D-6E8A-4147-A177-3AD203B41FA5}">
                      <a16:colId xmlns:a16="http://schemas.microsoft.com/office/drawing/2014/main" val="20000"/>
                    </a:ext>
                  </a:extLst>
                </a:gridCol>
                <a:gridCol w="7187225">
                  <a:extLst>
                    <a:ext uri="{9D8B030D-6E8A-4147-A177-3AD203B41FA5}">
                      <a16:colId xmlns:a16="http://schemas.microsoft.com/office/drawing/2014/main" val="20001"/>
                    </a:ext>
                  </a:extLst>
                </a:gridCol>
              </a:tblGrid>
              <a:tr h="493772">
                <a:tc>
                  <a:txBody>
                    <a:bodyPr/>
                    <a:lstStyle/>
                    <a:p>
                      <a:r>
                        <a:rPr lang="tr-TR" sz="1400" dirty="0"/>
                        <a:t>Sosyal</a:t>
                      </a:r>
                      <a:r>
                        <a:rPr lang="tr-TR" sz="1400" baseline="0" dirty="0"/>
                        <a:t> Medya Adı</a:t>
                      </a:r>
                      <a:endParaRPr lang="tr-TR" sz="1400" dirty="0"/>
                    </a:p>
                  </a:txBody>
                  <a:tcPr/>
                </a:tc>
                <a:tc>
                  <a:txBody>
                    <a:bodyPr/>
                    <a:lstStyle/>
                    <a:p>
                      <a:r>
                        <a:rPr lang="tr-TR" sz="1400" dirty="0"/>
                        <a:t>Özelliği</a:t>
                      </a:r>
                    </a:p>
                  </a:txBody>
                  <a:tcPr/>
                </a:tc>
                <a:extLst>
                  <a:ext uri="{0D108BD9-81ED-4DB2-BD59-A6C34878D82A}">
                    <a16:rowId xmlns:a16="http://schemas.microsoft.com/office/drawing/2014/main" val="10000"/>
                  </a:ext>
                </a:extLst>
              </a:tr>
              <a:tr h="802379">
                <a:tc>
                  <a:txBody>
                    <a:bodyPr/>
                    <a:lstStyle/>
                    <a:p>
                      <a:r>
                        <a:rPr lang="tr-TR" sz="1400" b="1" i="1" u="none" strike="noStrike" kern="1200" baseline="0" dirty="0">
                          <a:solidFill>
                            <a:schemeClr val="dk1"/>
                          </a:solidFill>
                          <a:latin typeface="+mn-lt"/>
                          <a:ea typeface="+mn-ea"/>
                          <a:cs typeface="+mn-cs"/>
                        </a:rPr>
                        <a:t>Tıklama ikonları</a:t>
                      </a:r>
                      <a:endParaRPr lang="tr-TR" sz="1400" dirty="0"/>
                    </a:p>
                  </a:txBody>
                  <a:tcPr/>
                </a:tc>
                <a:tc>
                  <a:txBody>
                    <a:bodyPr/>
                    <a:lstStyle/>
                    <a:p>
                      <a:r>
                        <a:rPr lang="tr-TR" sz="1400" b="0" i="0" u="none" strike="noStrike" kern="1200" baseline="0" dirty="0">
                          <a:solidFill>
                            <a:schemeClr val="dk1"/>
                          </a:solidFill>
                          <a:latin typeface="+mn-lt"/>
                          <a:ea typeface="+mn-ea"/>
                          <a:cs typeface="+mn-cs"/>
                        </a:rPr>
                        <a:t>Grafik olarak tasarlanmış ve bir konuya ilişkin fikir veren, tıklanarak başka link veya kaynakların açılmasını sağlayan küçük görüntülerdir.</a:t>
                      </a:r>
                      <a:endParaRPr lang="tr-TR" sz="1400" dirty="0"/>
                    </a:p>
                  </a:txBody>
                  <a:tcPr/>
                </a:tc>
                <a:extLst>
                  <a:ext uri="{0D108BD9-81ED-4DB2-BD59-A6C34878D82A}">
                    <a16:rowId xmlns:a16="http://schemas.microsoft.com/office/drawing/2014/main" val="10001"/>
                  </a:ext>
                </a:extLst>
              </a:tr>
              <a:tr h="802379">
                <a:tc>
                  <a:txBody>
                    <a:bodyPr/>
                    <a:lstStyle/>
                    <a:p>
                      <a:r>
                        <a:rPr lang="tr-TR" sz="1400" b="1" i="1" u="none" strike="noStrike" kern="1200" baseline="0" dirty="0">
                          <a:solidFill>
                            <a:schemeClr val="dk1"/>
                          </a:solidFill>
                          <a:latin typeface="+mn-lt"/>
                          <a:ea typeface="+mn-ea"/>
                          <a:cs typeface="+mn-cs"/>
                        </a:rPr>
                        <a:t>Görüntü paylaşım siteleri</a:t>
                      </a:r>
                      <a:endParaRPr lang="tr-TR" sz="1400" dirty="0"/>
                    </a:p>
                  </a:txBody>
                  <a:tcPr/>
                </a:tc>
                <a:tc>
                  <a:txBody>
                    <a:bodyPr/>
                    <a:lstStyle/>
                    <a:p>
                      <a:r>
                        <a:rPr lang="tr-TR" sz="1400" b="0" i="0" u="none" strike="noStrike" kern="1200" baseline="0" dirty="0">
                          <a:solidFill>
                            <a:schemeClr val="dk1"/>
                          </a:solidFill>
                          <a:latin typeface="+mn-lt"/>
                          <a:ea typeface="+mn-ea"/>
                          <a:cs typeface="+mn-cs"/>
                        </a:rPr>
                        <a:t>Farklı kişiler tarafından çekilmiş görüntülerin başkaları tarafından da kullanılabilmesine olanak sağlayacak biçimde paylaşıldıkları sitelerdir.</a:t>
                      </a:r>
                      <a:endParaRPr lang="tr-TR" sz="1400" dirty="0"/>
                    </a:p>
                  </a:txBody>
                  <a:tcPr/>
                </a:tc>
                <a:extLst>
                  <a:ext uri="{0D108BD9-81ED-4DB2-BD59-A6C34878D82A}">
                    <a16:rowId xmlns:a16="http://schemas.microsoft.com/office/drawing/2014/main" val="10002"/>
                  </a:ext>
                </a:extLst>
              </a:tr>
              <a:tr h="493772">
                <a:tc>
                  <a:txBody>
                    <a:bodyPr/>
                    <a:lstStyle/>
                    <a:p>
                      <a:r>
                        <a:rPr lang="tr-TR" sz="1400" b="1" i="1" u="none" strike="noStrike" kern="1200" baseline="0" dirty="0">
                          <a:solidFill>
                            <a:schemeClr val="dk1"/>
                          </a:solidFill>
                          <a:latin typeface="+mn-lt"/>
                          <a:ea typeface="+mn-ea"/>
                          <a:cs typeface="+mn-cs"/>
                        </a:rPr>
                        <a:t>Özel içerikli siteler</a:t>
                      </a:r>
                      <a:endParaRPr lang="tr-TR" sz="1400" dirty="0"/>
                    </a:p>
                  </a:txBody>
                  <a:tcPr/>
                </a:tc>
                <a:tc>
                  <a:txBody>
                    <a:bodyPr/>
                    <a:lstStyle/>
                    <a:p>
                      <a:r>
                        <a:rPr lang="tr-TR" sz="1400" b="0" i="0" u="none" strike="noStrike" kern="1200" baseline="0" dirty="0">
                          <a:solidFill>
                            <a:schemeClr val="dk1"/>
                          </a:solidFill>
                          <a:latin typeface="+mn-lt"/>
                          <a:ea typeface="+mn-ea"/>
                          <a:cs typeface="+mn-cs"/>
                        </a:rPr>
                        <a:t>Bir marka, kurum, kuruluş ya da bir konuya ait özel hazırlanmış sitelerdir.</a:t>
                      </a:r>
                      <a:endParaRPr lang="tr-TR" sz="1400" dirty="0"/>
                    </a:p>
                  </a:txBody>
                  <a:tcPr/>
                </a:tc>
                <a:extLst>
                  <a:ext uri="{0D108BD9-81ED-4DB2-BD59-A6C34878D82A}">
                    <a16:rowId xmlns:a16="http://schemas.microsoft.com/office/drawing/2014/main" val="10003"/>
                  </a:ext>
                </a:extLst>
              </a:tr>
              <a:tr h="802379">
                <a:tc>
                  <a:txBody>
                    <a:bodyPr/>
                    <a:lstStyle/>
                    <a:p>
                      <a:r>
                        <a:rPr lang="tr-TR" sz="1400" b="1" i="1" u="none" strike="noStrike" kern="1200" baseline="0" dirty="0">
                          <a:solidFill>
                            <a:schemeClr val="dk1"/>
                          </a:solidFill>
                          <a:latin typeface="+mn-lt"/>
                          <a:ea typeface="+mn-ea"/>
                          <a:cs typeface="+mn-cs"/>
                        </a:rPr>
                        <a:t>RSS uyarıları</a:t>
                      </a:r>
                      <a:endParaRPr lang="tr-TR" sz="1400" dirty="0"/>
                    </a:p>
                  </a:txBody>
                  <a:tcPr/>
                </a:tc>
                <a:tc>
                  <a:txBody>
                    <a:bodyPr/>
                    <a:lstStyle/>
                    <a:p>
                      <a:r>
                        <a:rPr lang="tr-TR" sz="1400" b="0" i="0" u="none" strike="noStrike" kern="1200" baseline="0" dirty="0">
                          <a:solidFill>
                            <a:schemeClr val="dk1"/>
                          </a:solidFill>
                          <a:latin typeface="+mn-lt"/>
                          <a:ea typeface="+mn-ea"/>
                          <a:cs typeface="+mn-cs"/>
                        </a:rPr>
                        <a:t>İlgilenilen bir konuya ilişkin gelişme ve haberlerden veya izlenilen sitelerdeki yeni eklentilerden haberdar olmayı sağlayan uyarıcılardır.</a:t>
                      </a:r>
                      <a:endParaRPr lang="tr-TR" sz="1400" dirty="0"/>
                    </a:p>
                  </a:txBody>
                  <a:tcPr/>
                </a:tc>
                <a:extLst>
                  <a:ext uri="{0D108BD9-81ED-4DB2-BD59-A6C34878D82A}">
                    <a16:rowId xmlns:a16="http://schemas.microsoft.com/office/drawing/2014/main" val="10004"/>
                  </a:ext>
                </a:extLst>
              </a:tr>
              <a:tr h="802379">
                <a:tc>
                  <a:txBody>
                    <a:bodyPr/>
                    <a:lstStyle/>
                    <a:p>
                      <a:r>
                        <a:rPr lang="tr-TR" sz="1400" b="1" i="1" u="none" strike="noStrike" kern="1200" baseline="0" dirty="0" err="1">
                          <a:solidFill>
                            <a:schemeClr val="dk1"/>
                          </a:solidFill>
                          <a:latin typeface="+mn-lt"/>
                          <a:ea typeface="+mn-ea"/>
                          <a:cs typeface="+mn-cs"/>
                        </a:rPr>
                        <a:t>Podcast</a:t>
                      </a:r>
                      <a:endParaRPr lang="tr-TR" sz="1400" dirty="0"/>
                    </a:p>
                  </a:txBody>
                  <a:tcPr/>
                </a:tc>
                <a:tc>
                  <a:txBody>
                    <a:bodyPr/>
                    <a:lstStyle/>
                    <a:p>
                      <a:r>
                        <a:rPr lang="tr-TR" sz="1400" b="0" i="0" u="none" strike="noStrike" kern="1200" baseline="0" dirty="0">
                          <a:solidFill>
                            <a:schemeClr val="dk1"/>
                          </a:solidFill>
                          <a:latin typeface="+mn-lt"/>
                          <a:ea typeface="+mn-ea"/>
                          <a:cs typeface="+mn-cs"/>
                        </a:rPr>
                        <a:t>Dersler, haberler, müzik programları gibi özelliği olan konuları yayınlandıkları zaman izlenemeyen daha sonra izleyebilme olanağı sağlayan ortamlardır. </a:t>
                      </a:r>
                      <a:endParaRPr lang="tr-TR" sz="1400" dirty="0"/>
                    </a:p>
                  </a:txBody>
                  <a:tcPr/>
                </a:tc>
                <a:extLst>
                  <a:ext uri="{0D108BD9-81ED-4DB2-BD59-A6C34878D82A}">
                    <a16:rowId xmlns:a16="http://schemas.microsoft.com/office/drawing/2014/main" val="10005"/>
                  </a:ext>
                </a:extLst>
              </a:tr>
              <a:tr h="1110986">
                <a:tc>
                  <a:txBody>
                    <a:bodyPr/>
                    <a:lstStyle/>
                    <a:p>
                      <a:r>
                        <a:rPr lang="tr-TR" sz="1400" b="1" i="1" u="none" strike="noStrike" kern="1200" baseline="0" dirty="0">
                          <a:solidFill>
                            <a:schemeClr val="dk1"/>
                          </a:solidFill>
                          <a:latin typeface="+mn-lt"/>
                          <a:ea typeface="+mn-ea"/>
                          <a:cs typeface="+mn-cs"/>
                        </a:rPr>
                        <a:t>Online video paylaşım</a:t>
                      </a:r>
                      <a:endParaRPr lang="tr-TR" sz="1400" dirty="0"/>
                    </a:p>
                  </a:txBody>
                  <a:tcPr/>
                </a:tc>
                <a:tc>
                  <a:txBody>
                    <a:bodyPr/>
                    <a:lstStyle/>
                    <a:p>
                      <a:r>
                        <a:rPr lang="tr-TR" sz="1400" b="0" i="0" u="none" strike="noStrike" kern="1200" baseline="0" dirty="0">
                          <a:solidFill>
                            <a:schemeClr val="dk1"/>
                          </a:solidFill>
                          <a:latin typeface="+mn-lt"/>
                          <a:ea typeface="+mn-ea"/>
                          <a:cs typeface="+mn-cs"/>
                        </a:rPr>
                        <a:t>Görüntü paylaşımından farklı olarak bu tür sitelerde farklı kişiler tarafından çekilmiş video görüntüler paylaşılmaktadır. Online video paylaşımına konu olan görüntüler genellikle online olarak izlenebilmekte ancak başka bir şekilde indirilerek kaydedilemez.</a:t>
                      </a:r>
                      <a:endParaRPr lang="tr-TR" sz="1400" dirty="0"/>
                    </a:p>
                  </a:txBody>
                  <a:tcPr/>
                </a:tc>
                <a:extLst>
                  <a:ext uri="{0D108BD9-81ED-4DB2-BD59-A6C34878D82A}">
                    <a16:rowId xmlns:a16="http://schemas.microsoft.com/office/drawing/2014/main" val="10006"/>
                  </a:ext>
                </a:extLst>
              </a:tr>
              <a:tr h="1100667">
                <a:tc>
                  <a:txBody>
                    <a:bodyPr/>
                    <a:lstStyle/>
                    <a:p>
                      <a:r>
                        <a:rPr lang="tr-TR" sz="1400" b="1" i="1" u="none" strike="noStrike" kern="1200" baseline="0" dirty="0" err="1">
                          <a:solidFill>
                            <a:schemeClr val="dk1"/>
                          </a:solidFill>
                          <a:latin typeface="+mn-lt"/>
                          <a:ea typeface="+mn-ea"/>
                          <a:cs typeface="+mn-cs"/>
                        </a:rPr>
                        <a:t>Widgets</a:t>
                      </a:r>
                      <a:endParaRPr lang="tr-TR" sz="1400" dirty="0"/>
                    </a:p>
                  </a:txBody>
                  <a:tcPr/>
                </a:tc>
                <a:tc>
                  <a:txBody>
                    <a:bodyPr/>
                    <a:lstStyle/>
                    <a:p>
                      <a:r>
                        <a:rPr lang="tr-TR" sz="1400" b="0" i="0" u="none" strike="noStrike" kern="1200" baseline="0" dirty="0">
                          <a:solidFill>
                            <a:schemeClr val="dk1"/>
                          </a:solidFill>
                          <a:latin typeface="+mn-lt"/>
                          <a:ea typeface="+mn-ea"/>
                          <a:cs typeface="+mn-cs"/>
                        </a:rPr>
                        <a:t>Bunlar bir web ortamında yer alan ve şekil değiştirmeden yeni şekil eklemeye kadar çeşitli hareketli ve görece küçük araçları kapsar. Bunların temel özelliği web ortamına yönelik trafiği ve kullanıcı ile etkileşimi artırmaktır.</a:t>
                      </a:r>
                      <a:endParaRPr lang="tr-TR" sz="1400"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332243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5"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1804" y="3398490"/>
            <a:ext cx="3549345" cy="219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Başlık 1"/>
          <p:cNvSpPr>
            <a:spLocks noGrp="1"/>
          </p:cNvSpPr>
          <p:nvPr>
            <p:ph type="title"/>
          </p:nvPr>
        </p:nvSpPr>
        <p:spPr>
          <a:xfrm>
            <a:off x="685347" y="237941"/>
            <a:ext cx="7765321" cy="1102827"/>
          </a:xfrm>
        </p:spPr>
        <p:txBody>
          <a:bodyPr/>
          <a:lstStyle/>
          <a:p>
            <a:r>
              <a:rPr lang="tr-TR" dirty="0">
                <a:solidFill>
                  <a:srgbClr val="FFFFFF"/>
                </a:solidFill>
              </a:rPr>
              <a:t>MARKA NEDİR?</a:t>
            </a:r>
          </a:p>
        </p:txBody>
      </p:sp>
      <p:sp>
        <p:nvSpPr>
          <p:cNvPr id="3" name="İçerik Yer Tutucusu 2"/>
          <p:cNvSpPr>
            <a:spLocks noGrp="1"/>
          </p:cNvSpPr>
          <p:nvPr>
            <p:ph idx="1"/>
          </p:nvPr>
        </p:nvSpPr>
        <p:spPr>
          <a:xfrm>
            <a:off x="457199" y="1988840"/>
            <a:ext cx="4946365" cy="4137323"/>
          </a:xfrm>
        </p:spPr>
        <p:txBody>
          <a:bodyPr>
            <a:noAutofit/>
          </a:bodyPr>
          <a:lstStyle/>
          <a:p>
            <a:pPr marL="0" indent="0" algn="just">
              <a:buNone/>
            </a:pPr>
            <a:r>
              <a:rPr lang="tr-TR" dirty="0">
                <a:solidFill>
                  <a:srgbClr val="FFFFFF"/>
                </a:solidFill>
              </a:rPr>
              <a:t>Amerikan Pazarlama Birliği’nin tanımına göre marka, «bir isim, terim, işaret, sembol ya da diğer göstergelerin bir satıcının ürününü diğerlerinden ayırt edici nitelikte olmasıdır» şeklinde tanımlanmıştır (Babür Tosun, 2010: 7).</a:t>
            </a:r>
          </a:p>
          <a:p>
            <a:pPr marL="0" indent="0" algn="just">
              <a:buNone/>
            </a:pPr>
            <a:r>
              <a:rPr lang="tr-TR" dirty="0">
                <a:solidFill>
                  <a:srgbClr val="FFFFFF"/>
                </a:solidFill>
              </a:rPr>
              <a:t> Ancak markalar, bir sonraki slaytta verilen şekildeki gibi paydaşlarının gözünden bütün bir teşkilat olarak görülmektedir (Davis, 2011: 45).</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1804" y="1408828"/>
            <a:ext cx="3549345" cy="133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rotWithShape="1">
          <a:blip r:embed="rId4">
            <a:extLst>
              <a:ext uri="{28A0092B-C50C-407E-A947-70E740481C1C}">
                <a14:useLocalDpi xmlns:a14="http://schemas.microsoft.com/office/drawing/2010/main" val="0"/>
              </a:ext>
            </a:extLst>
          </a:blip>
          <a:srcRect l="11670"/>
          <a:stretch/>
        </p:blipFill>
        <p:spPr bwMode="auto">
          <a:xfrm>
            <a:off x="7828079" y="5621337"/>
            <a:ext cx="1245177" cy="79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rotWithShape="1">
          <a:blip r:embed="rId5">
            <a:extLst>
              <a:ext uri="{28A0092B-C50C-407E-A947-70E740481C1C}">
                <a14:useLocalDpi xmlns:a14="http://schemas.microsoft.com/office/drawing/2010/main" val="0"/>
              </a:ext>
            </a:extLst>
          </a:blip>
          <a:srcRect r="5192" b="12653"/>
          <a:stretch/>
        </p:blipFill>
        <p:spPr bwMode="auto">
          <a:xfrm>
            <a:off x="7119584" y="2732839"/>
            <a:ext cx="1905432" cy="9234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22026" y="5656972"/>
            <a:ext cx="1371600" cy="796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51805" y="2726786"/>
            <a:ext cx="16954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51804" y="5621338"/>
            <a:ext cx="1091895" cy="831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81675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id="{2E9F4F2A-4BB1-486B-9D43-B1184360F8AE}"/>
              </a:ext>
            </a:extLst>
          </p:cNvPr>
          <p:cNvGraphicFramePr>
            <a:graphicFrameLocks noGrp="1"/>
          </p:cNvGraphicFramePr>
          <p:nvPr>
            <p:extLst>
              <p:ext uri="{D42A27DB-BD31-4B8C-83A1-F6EECF244321}">
                <p14:modId xmlns:p14="http://schemas.microsoft.com/office/powerpoint/2010/main" val="2821199264"/>
              </p:ext>
            </p:extLst>
          </p:nvPr>
        </p:nvGraphicFramePr>
        <p:xfrm>
          <a:off x="143508" y="777240"/>
          <a:ext cx="8856984" cy="5303520"/>
        </p:xfrm>
        <a:graphic>
          <a:graphicData uri="http://schemas.openxmlformats.org/drawingml/2006/table">
            <a:tbl>
              <a:tblPr firstRow="1" bandRow="1">
                <a:tableStyleId>{5C22544A-7EE6-4342-B048-85BDC9FD1C3A}</a:tableStyleId>
              </a:tblPr>
              <a:tblGrid>
                <a:gridCol w="1669759">
                  <a:extLst>
                    <a:ext uri="{9D8B030D-6E8A-4147-A177-3AD203B41FA5}">
                      <a16:colId xmlns:a16="http://schemas.microsoft.com/office/drawing/2014/main" val="2942163329"/>
                    </a:ext>
                  </a:extLst>
                </a:gridCol>
                <a:gridCol w="7187225">
                  <a:extLst>
                    <a:ext uri="{9D8B030D-6E8A-4147-A177-3AD203B41FA5}">
                      <a16:colId xmlns:a16="http://schemas.microsoft.com/office/drawing/2014/main" val="947408676"/>
                    </a:ext>
                  </a:extLst>
                </a:gridCol>
              </a:tblGrid>
              <a:tr h="390237">
                <a:tc>
                  <a:txBody>
                    <a:bodyPr/>
                    <a:lstStyle/>
                    <a:p>
                      <a:r>
                        <a:rPr lang="tr-TR" sz="1400" b="1" i="1" u="none" strike="noStrike" kern="1200" baseline="0" dirty="0">
                          <a:solidFill>
                            <a:schemeClr val="dk1"/>
                          </a:solidFill>
                          <a:latin typeface="+mn-lt"/>
                          <a:ea typeface="+mn-ea"/>
                          <a:cs typeface="+mn-cs"/>
                        </a:rPr>
                        <a:t>e-kartlar</a:t>
                      </a:r>
                      <a:endParaRPr lang="tr-TR" sz="1400" dirty="0"/>
                    </a:p>
                  </a:txBody>
                  <a:tcPr>
                    <a:solidFill>
                      <a:srgbClr val="FFFFFF"/>
                    </a:solidFill>
                  </a:tcPr>
                </a:tc>
                <a:tc>
                  <a:txBody>
                    <a:bodyPr/>
                    <a:lstStyle/>
                    <a:p>
                      <a:r>
                        <a:rPr lang="tr-TR" sz="1400" b="0" i="0" u="none" strike="noStrike" kern="1200" baseline="0" dirty="0">
                          <a:solidFill>
                            <a:schemeClr val="dk1"/>
                          </a:solidFill>
                          <a:latin typeface="+mn-lt"/>
                          <a:ea typeface="+mn-ea"/>
                          <a:cs typeface="+mn-cs"/>
                        </a:rPr>
                        <a:t>Her türlü sanal alış veriş ya da üyelik oluşturmayı sağlayan araçlardır. Kredi kartlarının işlevini görmekle birlikte, kayıp ve çalınma gibi olumsuz durumlara karşı tüketiciler için daha güvenli araçlardır.</a:t>
                      </a:r>
                      <a:endParaRPr lang="tr-TR" sz="1400" dirty="0"/>
                    </a:p>
                  </a:txBody>
                  <a:tcPr>
                    <a:solidFill>
                      <a:srgbClr val="FFFFFF"/>
                    </a:solidFill>
                  </a:tcPr>
                </a:tc>
                <a:extLst>
                  <a:ext uri="{0D108BD9-81ED-4DB2-BD59-A6C34878D82A}">
                    <a16:rowId xmlns:a16="http://schemas.microsoft.com/office/drawing/2014/main" val="2917431864"/>
                  </a:ext>
                </a:extLst>
              </a:tr>
              <a:tr h="543544">
                <a:tc>
                  <a:txBody>
                    <a:bodyPr/>
                    <a:lstStyle/>
                    <a:p>
                      <a:r>
                        <a:rPr lang="tr-TR" sz="1400" b="1" i="1" u="none" strike="noStrike" kern="1200" baseline="0" dirty="0">
                          <a:solidFill>
                            <a:schemeClr val="dk1"/>
                          </a:solidFill>
                          <a:latin typeface="+mn-lt"/>
                          <a:ea typeface="+mn-ea"/>
                          <a:cs typeface="+mn-cs"/>
                        </a:rPr>
                        <a:t>Mobile teknolojiler</a:t>
                      </a:r>
                      <a:endParaRPr lang="tr-TR" sz="1400" dirty="0"/>
                    </a:p>
                  </a:txBody>
                  <a:tcPr/>
                </a:tc>
                <a:tc>
                  <a:txBody>
                    <a:bodyPr/>
                    <a:lstStyle/>
                    <a:p>
                      <a:r>
                        <a:rPr lang="tr-TR" sz="1400" b="0" i="0" u="none" strike="noStrike" kern="1200" baseline="0" dirty="0">
                          <a:solidFill>
                            <a:schemeClr val="dk1"/>
                          </a:solidFill>
                          <a:latin typeface="+mn-lt"/>
                          <a:ea typeface="+mn-ea"/>
                          <a:cs typeface="+mn-cs"/>
                        </a:rPr>
                        <a:t>Daha çok akıllı telefonlar için tasarlanmış olan uygulamalardan oluşur. Günümüzde </a:t>
                      </a:r>
                      <a:r>
                        <a:rPr lang="tr-TR" sz="1400" b="0" i="0" u="none" strike="noStrike" kern="1200" baseline="0" dirty="0" err="1">
                          <a:solidFill>
                            <a:schemeClr val="dk1"/>
                          </a:solidFill>
                          <a:latin typeface="+mn-lt"/>
                          <a:ea typeface="+mn-ea"/>
                          <a:cs typeface="+mn-cs"/>
                        </a:rPr>
                        <a:t>İphone</a:t>
                      </a:r>
                      <a:r>
                        <a:rPr lang="tr-TR" sz="1400" b="0" i="0" u="none" strike="noStrike" kern="1200" baseline="0" dirty="0">
                          <a:solidFill>
                            <a:schemeClr val="dk1"/>
                          </a:solidFill>
                          <a:latin typeface="+mn-lt"/>
                          <a:ea typeface="+mn-ea"/>
                          <a:cs typeface="+mn-cs"/>
                        </a:rPr>
                        <a:t> ve </a:t>
                      </a:r>
                      <a:r>
                        <a:rPr lang="tr-TR" sz="1400" b="0" i="0" u="none" strike="noStrike" kern="1200" baseline="0" dirty="0" err="1">
                          <a:solidFill>
                            <a:schemeClr val="dk1"/>
                          </a:solidFill>
                          <a:latin typeface="+mn-lt"/>
                          <a:ea typeface="+mn-ea"/>
                          <a:cs typeface="+mn-cs"/>
                        </a:rPr>
                        <a:t>Android</a:t>
                      </a:r>
                      <a:r>
                        <a:rPr lang="tr-TR" sz="1400" b="0" i="0" u="none" strike="noStrike" kern="1200" baseline="0" dirty="0">
                          <a:solidFill>
                            <a:schemeClr val="dk1"/>
                          </a:solidFill>
                          <a:latin typeface="+mn-lt"/>
                          <a:ea typeface="+mn-ea"/>
                          <a:cs typeface="+mn-cs"/>
                        </a:rPr>
                        <a:t> işletim sistemleri olmak üzere temel iki işletim sistemine yönelik çok sayıda uygulama bulunur. Böylelikle kullanıcılar, cep telefonu ekranlarında çok pencereli işlemler yapabilmektedir.</a:t>
                      </a:r>
                      <a:endParaRPr lang="tr-TR" sz="1400" dirty="0"/>
                    </a:p>
                  </a:txBody>
                  <a:tcPr/>
                </a:tc>
                <a:extLst>
                  <a:ext uri="{0D108BD9-81ED-4DB2-BD59-A6C34878D82A}">
                    <a16:rowId xmlns:a16="http://schemas.microsoft.com/office/drawing/2014/main" val="2968620929"/>
                  </a:ext>
                </a:extLst>
              </a:tr>
              <a:tr h="236930">
                <a:tc>
                  <a:txBody>
                    <a:bodyPr/>
                    <a:lstStyle/>
                    <a:p>
                      <a:r>
                        <a:rPr lang="tr-TR" sz="1400" b="1" i="1" u="none" strike="noStrike" kern="1200" baseline="0" dirty="0" err="1">
                          <a:solidFill>
                            <a:schemeClr val="dk1"/>
                          </a:solidFill>
                          <a:latin typeface="+mn-lt"/>
                          <a:ea typeface="+mn-ea"/>
                          <a:cs typeface="+mn-cs"/>
                        </a:rPr>
                        <a:t>Twitter</a:t>
                      </a:r>
                      <a:endParaRPr lang="tr-TR" sz="1400" dirty="0"/>
                    </a:p>
                  </a:txBody>
                  <a:tcPr/>
                </a:tc>
                <a:tc>
                  <a:txBody>
                    <a:bodyPr/>
                    <a:lstStyle/>
                    <a:p>
                      <a:r>
                        <a:rPr lang="tr-TR" sz="1400" b="0" i="0" u="none" strike="noStrike" kern="1200" baseline="0" dirty="0">
                          <a:solidFill>
                            <a:schemeClr val="dk1"/>
                          </a:solidFill>
                          <a:latin typeface="+mn-lt"/>
                          <a:ea typeface="+mn-ea"/>
                          <a:cs typeface="+mn-cs"/>
                        </a:rPr>
                        <a:t>Anlık olarak katılımcıların bir konu hakkında kısa görüş bildirecekleri paylaşım ortamıdır.</a:t>
                      </a:r>
                      <a:endParaRPr lang="tr-TR" sz="1400" dirty="0"/>
                    </a:p>
                  </a:txBody>
                  <a:tcPr/>
                </a:tc>
                <a:extLst>
                  <a:ext uri="{0D108BD9-81ED-4DB2-BD59-A6C34878D82A}">
                    <a16:rowId xmlns:a16="http://schemas.microsoft.com/office/drawing/2014/main" val="67366260"/>
                  </a:ext>
                </a:extLst>
              </a:tr>
              <a:tr h="390237">
                <a:tc>
                  <a:txBody>
                    <a:bodyPr/>
                    <a:lstStyle/>
                    <a:p>
                      <a:r>
                        <a:rPr lang="tr-TR" sz="1400" b="1" i="1" u="none" strike="noStrike" kern="1200" baseline="0" dirty="0" err="1">
                          <a:solidFill>
                            <a:schemeClr val="dk1"/>
                          </a:solidFill>
                          <a:latin typeface="+mn-lt"/>
                          <a:ea typeface="+mn-ea"/>
                          <a:cs typeface="+mn-cs"/>
                        </a:rPr>
                        <a:t>Bloglar</a:t>
                      </a:r>
                      <a:endParaRPr lang="tr-TR" sz="1400" dirty="0"/>
                    </a:p>
                  </a:txBody>
                  <a:tcPr/>
                </a:tc>
                <a:tc>
                  <a:txBody>
                    <a:bodyPr/>
                    <a:lstStyle/>
                    <a:p>
                      <a:r>
                        <a:rPr lang="tr-TR" sz="1400" b="0" i="0" u="none" strike="noStrike" kern="1200" baseline="0" dirty="0">
                          <a:solidFill>
                            <a:schemeClr val="dk1"/>
                          </a:solidFill>
                          <a:latin typeface="+mn-lt"/>
                          <a:ea typeface="+mn-ea"/>
                          <a:cs typeface="+mn-cs"/>
                        </a:rPr>
                        <a:t>Internet ortamında tutulan günlükler olarak tanımlanabilir. Herkes tarafından oluşturulabilen </a:t>
                      </a:r>
                      <a:r>
                        <a:rPr lang="tr-TR" sz="1400" b="0" i="0" u="none" strike="noStrike" kern="1200" baseline="0" dirty="0" err="1">
                          <a:solidFill>
                            <a:schemeClr val="dk1"/>
                          </a:solidFill>
                          <a:latin typeface="+mn-lt"/>
                          <a:ea typeface="+mn-ea"/>
                          <a:cs typeface="+mn-cs"/>
                        </a:rPr>
                        <a:t>blog</a:t>
                      </a:r>
                      <a:r>
                        <a:rPr lang="tr-TR" sz="1400" b="0" i="0" u="none" strike="noStrike" kern="1200" baseline="0" dirty="0">
                          <a:solidFill>
                            <a:schemeClr val="dk1"/>
                          </a:solidFill>
                          <a:latin typeface="+mn-lt"/>
                          <a:ea typeface="+mn-ea"/>
                          <a:cs typeface="+mn-cs"/>
                        </a:rPr>
                        <a:t> sayfaları günümüzde kişisel web sayfaları olarak da tanımlanmaktadır.</a:t>
                      </a:r>
                      <a:endParaRPr lang="tr-TR" sz="1400" dirty="0"/>
                    </a:p>
                  </a:txBody>
                  <a:tcPr/>
                </a:tc>
                <a:extLst>
                  <a:ext uri="{0D108BD9-81ED-4DB2-BD59-A6C34878D82A}">
                    <a16:rowId xmlns:a16="http://schemas.microsoft.com/office/drawing/2014/main" val="3729016280"/>
                  </a:ext>
                </a:extLst>
              </a:tr>
              <a:tr h="543544">
                <a:tc>
                  <a:txBody>
                    <a:bodyPr/>
                    <a:lstStyle/>
                    <a:p>
                      <a:r>
                        <a:rPr lang="tr-TR" sz="1400" b="1" i="1" u="none" strike="noStrike" kern="1200" baseline="0" dirty="0">
                          <a:solidFill>
                            <a:schemeClr val="dk1"/>
                          </a:solidFill>
                          <a:latin typeface="+mn-lt"/>
                          <a:ea typeface="+mn-ea"/>
                          <a:cs typeface="+mn-cs"/>
                        </a:rPr>
                        <a:t>Facebook</a:t>
                      </a:r>
                      <a:endParaRPr lang="tr-TR" sz="1400" dirty="0"/>
                    </a:p>
                  </a:txBody>
                  <a:tcPr/>
                </a:tc>
                <a:tc>
                  <a:txBody>
                    <a:bodyPr/>
                    <a:lstStyle/>
                    <a:p>
                      <a:r>
                        <a:rPr lang="tr-TR" sz="1400" b="0" i="0" u="none" strike="noStrike" kern="1200" baseline="0" dirty="0">
                          <a:solidFill>
                            <a:schemeClr val="dk1"/>
                          </a:solidFill>
                          <a:latin typeface="+mn-lt"/>
                          <a:ea typeface="+mn-ea"/>
                          <a:cs typeface="+mn-cs"/>
                        </a:rPr>
                        <a:t>En yoğun olarak kullanılan sosyal paylaşım ortamlarından birisidir. Marka, birey ya da grup fark etmeksizin herkesin </a:t>
                      </a:r>
                      <a:r>
                        <a:rPr lang="tr-TR" sz="1400" b="0" i="0" u="none" strike="noStrike" kern="1200" baseline="0" dirty="0" err="1">
                          <a:solidFill>
                            <a:schemeClr val="dk1"/>
                          </a:solidFill>
                          <a:latin typeface="+mn-lt"/>
                          <a:ea typeface="+mn-ea"/>
                          <a:cs typeface="+mn-cs"/>
                        </a:rPr>
                        <a:t>facebook</a:t>
                      </a:r>
                      <a:r>
                        <a:rPr lang="tr-TR" sz="1400" b="0" i="0" u="none" strike="noStrike" kern="1200" baseline="0" dirty="0">
                          <a:solidFill>
                            <a:schemeClr val="dk1"/>
                          </a:solidFill>
                          <a:latin typeface="+mn-lt"/>
                          <a:ea typeface="+mn-ea"/>
                          <a:cs typeface="+mn-cs"/>
                        </a:rPr>
                        <a:t> sayfası oluşturması ve tüketicilerle bu ortam yardımıyla iletişim kurması olanaklı hale gelmiştir.</a:t>
                      </a:r>
                      <a:endParaRPr lang="tr-TR" sz="1400" dirty="0"/>
                    </a:p>
                  </a:txBody>
                  <a:tcPr/>
                </a:tc>
                <a:extLst>
                  <a:ext uri="{0D108BD9-81ED-4DB2-BD59-A6C34878D82A}">
                    <a16:rowId xmlns:a16="http://schemas.microsoft.com/office/drawing/2014/main" val="761445503"/>
                  </a:ext>
                </a:extLst>
              </a:tr>
              <a:tr h="236930">
                <a:tc>
                  <a:txBody>
                    <a:bodyPr/>
                    <a:lstStyle/>
                    <a:p>
                      <a:r>
                        <a:rPr lang="tr-TR" sz="1400" b="1" i="1" dirty="0" err="1"/>
                        <a:t>Pinterest</a:t>
                      </a:r>
                      <a:endParaRPr lang="tr-TR" sz="1400" b="1" i="1" dirty="0"/>
                    </a:p>
                  </a:txBody>
                  <a:tcPr/>
                </a:tc>
                <a:tc>
                  <a:txBody>
                    <a:bodyPr/>
                    <a:lstStyle/>
                    <a:p>
                      <a:r>
                        <a:rPr lang="tr-TR" sz="1400" dirty="0"/>
                        <a:t>Görsel odaklı paylaşımların yapıldığı sosyal medya</a:t>
                      </a:r>
                      <a:r>
                        <a:rPr lang="tr-TR" sz="1400" baseline="0" dirty="0"/>
                        <a:t> kanalıdır.</a:t>
                      </a:r>
                      <a:endParaRPr lang="tr-TR" sz="1400" dirty="0"/>
                    </a:p>
                  </a:txBody>
                  <a:tcPr/>
                </a:tc>
                <a:extLst>
                  <a:ext uri="{0D108BD9-81ED-4DB2-BD59-A6C34878D82A}">
                    <a16:rowId xmlns:a16="http://schemas.microsoft.com/office/drawing/2014/main" val="974910587"/>
                  </a:ext>
                </a:extLst>
              </a:tr>
              <a:tr h="390237">
                <a:tc>
                  <a:txBody>
                    <a:bodyPr/>
                    <a:lstStyle/>
                    <a:p>
                      <a:r>
                        <a:rPr lang="tr-TR" sz="1400" b="1" i="1" dirty="0" err="1"/>
                        <a:t>Linkedin</a:t>
                      </a:r>
                      <a:endParaRPr lang="tr-TR" sz="1400" b="1" i="1" dirty="0"/>
                    </a:p>
                  </a:txBody>
                  <a:tcPr/>
                </a:tc>
                <a:tc>
                  <a:txBody>
                    <a:bodyPr/>
                    <a:lstStyle/>
                    <a:p>
                      <a:r>
                        <a:rPr lang="tr-TR" sz="1400" dirty="0"/>
                        <a:t>İş dünyası üzerine bağlantılar kurulan aynı zamanda üyelerin özgeçmişlerinin bulunduğu ücretli ve ücretsiz sürümleri olan sosyal medya platformudur. </a:t>
                      </a:r>
                    </a:p>
                  </a:txBody>
                  <a:tcPr/>
                </a:tc>
                <a:extLst>
                  <a:ext uri="{0D108BD9-81ED-4DB2-BD59-A6C34878D82A}">
                    <a16:rowId xmlns:a16="http://schemas.microsoft.com/office/drawing/2014/main" val="1020982543"/>
                  </a:ext>
                </a:extLst>
              </a:tr>
              <a:tr h="390237">
                <a:tc>
                  <a:txBody>
                    <a:bodyPr/>
                    <a:lstStyle/>
                    <a:p>
                      <a:r>
                        <a:rPr lang="tr-TR" sz="1400" b="1" i="1" dirty="0" err="1"/>
                        <a:t>Tumbir</a:t>
                      </a:r>
                      <a:endParaRPr lang="tr-TR" sz="1400" b="1" i="1" dirty="0"/>
                    </a:p>
                  </a:txBody>
                  <a:tcPr/>
                </a:tc>
                <a:tc>
                  <a:txBody>
                    <a:bodyPr/>
                    <a:lstStyle/>
                    <a:p>
                      <a:r>
                        <a:rPr lang="tr-TR" sz="1400" dirty="0"/>
                        <a:t>Kolay</a:t>
                      </a:r>
                      <a:r>
                        <a:rPr lang="tr-TR" sz="1400" baseline="0" dirty="0"/>
                        <a:t> şekilde içerik paylaşılmasına imkan veren, görsel ağırlıklı paylaşımların ücretsiz yapıldığı </a:t>
                      </a:r>
                      <a:r>
                        <a:rPr lang="tr-TR" sz="1400" baseline="0" dirty="0" err="1"/>
                        <a:t>blog</a:t>
                      </a:r>
                      <a:r>
                        <a:rPr lang="tr-TR" sz="1400" baseline="0" dirty="0"/>
                        <a:t> çeşididir. </a:t>
                      </a:r>
                      <a:endParaRPr lang="tr-TR" sz="1400" dirty="0"/>
                    </a:p>
                  </a:txBody>
                  <a:tcPr/>
                </a:tc>
                <a:extLst>
                  <a:ext uri="{0D108BD9-81ED-4DB2-BD59-A6C34878D82A}">
                    <a16:rowId xmlns:a16="http://schemas.microsoft.com/office/drawing/2014/main" val="264148768"/>
                  </a:ext>
                </a:extLst>
              </a:tr>
              <a:tr h="236930">
                <a:tc>
                  <a:txBody>
                    <a:bodyPr/>
                    <a:lstStyle/>
                    <a:p>
                      <a:r>
                        <a:rPr lang="tr-TR" sz="1400" b="1" i="1" dirty="0"/>
                        <a:t>Youtube</a:t>
                      </a:r>
                    </a:p>
                  </a:txBody>
                  <a:tcPr/>
                </a:tc>
                <a:tc>
                  <a:txBody>
                    <a:bodyPr/>
                    <a:lstStyle/>
                    <a:p>
                      <a:r>
                        <a:rPr lang="tr-TR" sz="1400" dirty="0"/>
                        <a:t>Video</a:t>
                      </a:r>
                      <a:r>
                        <a:rPr lang="tr-TR" sz="1400" baseline="0" dirty="0"/>
                        <a:t> paylaşımlarının olduğu platformdur.</a:t>
                      </a:r>
                      <a:endParaRPr lang="tr-TR" sz="1400" dirty="0"/>
                    </a:p>
                  </a:txBody>
                  <a:tcPr/>
                </a:tc>
                <a:extLst>
                  <a:ext uri="{0D108BD9-81ED-4DB2-BD59-A6C34878D82A}">
                    <a16:rowId xmlns:a16="http://schemas.microsoft.com/office/drawing/2014/main" val="1692856581"/>
                  </a:ext>
                </a:extLst>
              </a:tr>
            </a:tbl>
          </a:graphicData>
        </a:graphic>
      </p:graphicFrame>
    </p:spTree>
    <p:extLst>
      <p:ext uri="{BB962C8B-B14F-4D97-AF65-F5344CB8AC3E}">
        <p14:creationId xmlns:p14="http://schemas.microsoft.com/office/powerpoint/2010/main" val="492687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347" y="609601"/>
            <a:ext cx="7765321" cy="731167"/>
          </a:xfrm>
        </p:spPr>
        <p:txBody>
          <a:bodyPr/>
          <a:lstStyle/>
          <a:p>
            <a:r>
              <a:rPr lang="tr-TR" dirty="0">
                <a:solidFill>
                  <a:srgbClr val="FFFFFF"/>
                </a:solidFill>
              </a:rPr>
              <a:t>Kaynaklar</a:t>
            </a:r>
          </a:p>
        </p:txBody>
      </p:sp>
      <p:sp>
        <p:nvSpPr>
          <p:cNvPr id="3" name="İçerik Yer Tutucusu 2"/>
          <p:cNvSpPr>
            <a:spLocks noGrp="1"/>
          </p:cNvSpPr>
          <p:nvPr>
            <p:ph idx="1"/>
          </p:nvPr>
        </p:nvSpPr>
        <p:spPr>
          <a:xfrm>
            <a:off x="323528" y="1340768"/>
            <a:ext cx="8424936" cy="3935800"/>
          </a:xfrm>
        </p:spPr>
        <p:txBody>
          <a:bodyPr>
            <a:noAutofit/>
          </a:bodyPr>
          <a:lstStyle/>
          <a:p>
            <a:pPr marL="0" indent="0" algn="just">
              <a:buNone/>
            </a:pPr>
            <a:r>
              <a:rPr lang="tr-TR" sz="1200" dirty="0">
                <a:solidFill>
                  <a:srgbClr val="FFFFFF"/>
                </a:solidFill>
              </a:rPr>
              <a:t>Altunbaş, H. (2013). Marka İletişiminde Satış Geliştirme Kampanyaları ve Fuarlar. </a:t>
            </a:r>
            <a:r>
              <a:rPr lang="tr-TR" sz="1200" i="1" dirty="0">
                <a:solidFill>
                  <a:srgbClr val="FFFFFF"/>
                </a:solidFill>
              </a:rPr>
              <a:t>Marka İletişim Kampanyaları, </a:t>
            </a:r>
            <a:r>
              <a:rPr lang="tr-TR" sz="1200" dirty="0">
                <a:solidFill>
                  <a:srgbClr val="FFFFFF"/>
                </a:solidFill>
              </a:rPr>
              <a:t>Ed. A. Z. Özgür ve M. K. Sezgin, Anadolu Üniversitesi AÖF Yayın No: 1979, Eskişehir.</a:t>
            </a:r>
          </a:p>
          <a:p>
            <a:pPr marL="0" indent="0" algn="just">
              <a:buNone/>
            </a:pPr>
            <a:r>
              <a:rPr lang="tr-TR" sz="1200" dirty="0">
                <a:solidFill>
                  <a:srgbClr val="FFFFFF"/>
                </a:solidFill>
              </a:rPr>
              <a:t>Babür Tosun, N. (2010).</a:t>
            </a:r>
            <a:r>
              <a:rPr lang="tr-TR" sz="1200" i="1" dirty="0">
                <a:solidFill>
                  <a:srgbClr val="FFFFFF"/>
                </a:solidFill>
              </a:rPr>
              <a:t> İletişim Temelli Marka Yönetimi</a:t>
            </a:r>
            <a:r>
              <a:rPr lang="tr-TR" sz="1200" dirty="0">
                <a:solidFill>
                  <a:srgbClr val="FFFFFF"/>
                </a:solidFill>
              </a:rPr>
              <a:t>. İstanbul: Beta Basım A.Ş.</a:t>
            </a:r>
          </a:p>
          <a:p>
            <a:pPr marL="0" indent="0" algn="just">
              <a:buNone/>
            </a:pPr>
            <a:r>
              <a:rPr lang="tr-TR" sz="1200" dirty="0">
                <a:solidFill>
                  <a:srgbClr val="FFFFFF"/>
                </a:solidFill>
              </a:rPr>
              <a:t>Büyükerşen Göksel, G. (2013). Marka İletişimi Uygulamalarında Açıkhava, Satış Yeri Reklam Uygulamaları (P.O.P.), Doğrudan Postalama, Sinema, Sponsorluk ve Fuar.</a:t>
            </a:r>
            <a:r>
              <a:rPr lang="tr-TR" sz="1200" i="1" dirty="0">
                <a:solidFill>
                  <a:srgbClr val="FFFFFF"/>
                </a:solidFill>
              </a:rPr>
              <a:t> Marka İletişimi Tasarımı ve Uygulamaları, </a:t>
            </a:r>
            <a:r>
              <a:rPr lang="tr-TR" sz="1200" dirty="0">
                <a:solidFill>
                  <a:srgbClr val="FFFFFF"/>
                </a:solidFill>
              </a:rPr>
              <a:t>Ed. A. Z. Özgür, Anadolu Üniversitesi AÖF Yayın No: 1785, Eskişehir.</a:t>
            </a:r>
          </a:p>
          <a:p>
            <a:pPr marL="0" indent="0" algn="just">
              <a:buNone/>
            </a:pPr>
            <a:r>
              <a:rPr lang="tr-TR" sz="1200" dirty="0" err="1">
                <a:solidFill>
                  <a:srgbClr val="FFFFFF"/>
                </a:solidFill>
              </a:rPr>
              <a:t>Davis</a:t>
            </a:r>
            <a:r>
              <a:rPr lang="tr-TR" sz="1200" dirty="0">
                <a:solidFill>
                  <a:srgbClr val="FFFFFF"/>
                </a:solidFill>
              </a:rPr>
              <a:t>, J. A. (2011). </a:t>
            </a:r>
            <a:r>
              <a:rPr lang="tr-TR" sz="1200" i="1" dirty="0">
                <a:solidFill>
                  <a:srgbClr val="FFFFFF"/>
                </a:solidFill>
              </a:rPr>
              <a:t>Rekabetçi Başarı Markalaşma Nasıl Değer Katar?</a:t>
            </a:r>
            <a:r>
              <a:rPr lang="tr-TR" sz="1200" dirty="0">
                <a:solidFill>
                  <a:srgbClr val="FFFFFF"/>
                </a:solidFill>
              </a:rPr>
              <a:t> Çev. T. </a:t>
            </a:r>
            <a:r>
              <a:rPr lang="tr-TR" sz="1200" dirty="0" err="1">
                <a:solidFill>
                  <a:srgbClr val="FFFFFF"/>
                </a:solidFill>
              </a:rPr>
              <a:t>Karagüzel</a:t>
            </a:r>
            <a:r>
              <a:rPr lang="tr-TR" sz="1200" dirty="0">
                <a:solidFill>
                  <a:srgbClr val="FFFFFF"/>
                </a:solidFill>
              </a:rPr>
              <a:t>, O. </a:t>
            </a:r>
            <a:r>
              <a:rPr lang="tr-TR" sz="1200" dirty="0" err="1">
                <a:solidFill>
                  <a:srgbClr val="FFFFFF"/>
                </a:solidFill>
              </a:rPr>
              <a:t>Basat</a:t>
            </a:r>
            <a:r>
              <a:rPr lang="tr-TR" sz="1200" dirty="0">
                <a:solidFill>
                  <a:srgbClr val="FFFFFF"/>
                </a:solidFill>
              </a:rPr>
              <a:t>, A. Kuruoğlu, L. Aydeniz, H.A. Altay, M. Kahya, İstanbul: </a:t>
            </a:r>
            <a:r>
              <a:rPr lang="tr-TR" sz="1200" dirty="0" err="1">
                <a:solidFill>
                  <a:srgbClr val="FFFFFF"/>
                </a:solidFill>
              </a:rPr>
              <a:t>Brandage</a:t>
            </a:r>
            <a:r>
              <a:rPr lang="tr-TR" sz="1200" dirty="0">
                <a:solidFill>
                  <a:srgbClr val="FFFFFF"/>
                </a:solidFill>
              </a:rPr>
              <a:t> Yayınları.</a:t>
            </a:r>
          </a:p>
          <a:p>
            <a:pPr marL="0" indent="0" algn="just">
              <a:buNone/>
            </a:pPr>
            <a:r>
              <a:rPr lang="tr-TR" sz="1200" dirty="0">
                <a:solidFill>
                  <a:srgbClr val="FFFFFF"/>
                </a:solidFill>
              </a:rPr>
              <a:t>Göksel, S. E. (2013). Marka İletişimi ve Tasarımı. </a:t>
            </a:r>
            <a:r>
              <a:rPr lang="tr-TR" sz="1200" i="1" dirty="0">
                <a:solidFill>
                  <a:srgbClr val="FFFFFF"/>
                </a:solidFill>
              </a:rPr>
              <a:t>Marka İletişimi Tasarımı ve Uygulamaları, </a:t>
            </a:r>
            <a:r>
              <a:rPr lang="tr-TR" sz="1200" dirty="0">
                <a:solidFill>
                  <a:srgbClr val="FFFFFF"/>
                </a:solidFill>
              </a:rPr>
              <a:t>Ed. A. Z. Özgür, Anadolu Üniversitesi AÖF Yayın No: 1785, Eskişehir.</a:t>
            </a:r>
          </a:p>
          <a:p>
            <a:pPr marL="0" indent="0" algn="just">
              <a:buNone/>
            </a:pPr>
            <a:r>
              <a:rPr lang="tr-TR" sz="1200" dirty="0">
                <a:solidFill>
                  <a:srgbClr val="FFFFFF"/>
                </a:solidFill>
              </a:rPr>
              <a:t>Meriç Bor, H., Erten, A. (2019). </a:t>
            </a:r>
            <a:r>
              <a:rPr lang="tr-TR" sz="1200" i="1" dirty="0">
                <a:solidFill>
                  <a:srgbClr val="FFFFFF"/>
                </a:solidFill>
              </a:rPr>
              <a:t>Dijital Çağın Mesleği Nasıl </a:t>
            </a:r>
            <a:r>
              <a:rPr lang="tr-TR" sz="1200" i="1" dirty="0" err="1">
                <a:solidFill>
                  <a:srgbClr val="FFFFFF"/>
                </a:solidFill>
              </a:rPr>
              <a:t>Influencer</a:t>
            </a:r>
            <a:r>
              <a:rPr lang="tr-TR" sz="1200" i="1" dirty="0">
                <a:solidFill>
                  <a:srgbClr val="FFFFFF"/>
                </a:solidFill>
              </a:rPr>
              <a:t> Olunur? </a:t>
            </a:r>
            <a:r>
              <a:rPr lang="tr-TR" sz="1200" dirty="0">
                <a:solidFill>
                  <a:srgbClr val="FFFFFF"/>
                </a:solidFill>
              </a:rPr>
              <a:t>İstanbul: Hürriyet Gazetecilik ve Matbaacılık A.Ş.</a:t>
            </a:r>
          </a:p>
          <a:p>
            <a:pPr marL="0" indent="0" algn="just">
              <a:buNone/>
            </a:pPr>
            <a:r>
              <a:rPr lang="tr-TR" sz="1200" dirty="0">
                <a:solidFill>
                  <a:srgbClr val="FFFFFF"/>
                </a:solidFill>
              </a:rPr>
              <a:t>Odabaşı, Y. (2013). Ürün, Fiyat ve Dağıtımın İletişim Boyutu.</a:t>
            </a:r>
            <a:r>
              <a:rPr lang="tr-TR" sz="1200" i="1" dirty="0">
                <a:solidFill>
                  <a:srgbClr val="FFFFFF"/>
                </a:solidFill>
              </a:rPr>
              <a:t> Bütünleşik Pazarlama İletişimi, </a:t>
            </a:r>
            <a:r>
              <a:rPr lang="tr-TR" sz="1200" dirty="0">
                <a:solidFill>
                  <a:srgbClr val="FFFFFF"/>
                </a:solidFill>
              </a:rPr>
              <a:t>Ed. M. Oyman, Anadolu Üniversitesi AÖF Yayın No: 1709, Eskişehir.</a:t>
            </a:r>
          </a:p>
          <a:p>
            <a:pPr marL="0" indent="0" algn="just">
              <a:buNone/>
            </a:pPr>
            <a:r>
              <a:rPr lang="tr-TR" sz="1200" dirty="0">
                <a:solidFill>
                  <a:srgbClr val="FFFFFF"/>
                </a:solidFill>
              </a:rPr>
              <a:t>Özgür, A.Z. (2013). Marka İletişimi Uygulamalarında Radyo ve Televizyon. </a:t>
            </a:r>
            <a:r>
              <a:rPr lang="tr-TR" sz="1200" i="1" dirty="0">
                <a:solidFill>
                  <a:srgbClr val="FFFFFF"/>
                </a:solidFill>
              </a:rPr>
              <a:t>Marka İletişimi Tasarımı ve Uygulamaları, </a:t>
            </a:r>
            <a:r>
              <a:rPr lang="tr-TR" sz="1200" dirty="0">
                <a:solidFill>
                  <a:srgbClr val="FFFFFF"/>
                </a:solidFill>
              </a:rPr>
              <a:t>Ed. A. Z. Özgür, Anadolu Üniversitesi AÖF Yayın No: 1785, Eskişehir.</a:t>
            </a:r>
          </a:p>
          <a:p>
            <a:pPr marL="0" indent="0" algn="just">
              <a:buNone/>
            </a:pPr>
            <a:r>
              <a:rPr lang="tr-TR" sz="1200" dirty="0">
                <a:solidFill>
                  <a:srgbClr val="FFFFFF"/>
                </a:solidFill>
              </a:rPr>
              <a:t>Sever, N. S. (2013). Marka İletişiminde Yeni Eğilimler. </a:t>
            </a:r>
            <a:r>
              <a:rPr lang="tr-TR" sz="1200" i="1" dirty="0">
                <a:solidFill>
                  <a:srgbClr val="FFFFFF"/>
                </a:solidFill>
              </a:rPr>
              <a:t>Marka İletişim Kampanyaları, </a:t>
            </a:r>
            <a:r>
              <a:rPr lang="tr-TR" sz="1200" dirty="0">
                <a:solidFill>
                  <a:srgbClr val="FFFFFF"/>
                </a:solidFill>
              </a:rPr>
              <a:t>Ed. A. Z. Özgür ve M. K. Sezgin, Anadolu Üniversitesi AÖF Yayın No: 1979, Eskişehir. </a:t>
            </a:r>
          </a:p>
          <a:p>
            <a:pPr marL="0" indent="0" algn="just">
              <a:buNone/>
            </a:pPr>
            <a:endParaRPr lang="tr-TR" sz="1200" dirty="0">
              <a:solidFill>
                <a:srgbClr val="FFFFFF"/>
              </a:solidFill>
            </a:endParaRPr>
          </a:p>
          <a:p>
            <a:pPr marL="0" indent="0">
              <a:buNone/>
            </a:pPr>
            <a:endParaRPr lang="tr-TR" sz="1200" dirty="0"/>
          </a:p>
          <a:p>
            <a:pPr marL="0" indent="0">
              <a:buNone/>
            </a:pPr>
            <a:endParaRPr lang="tr-TR" sz="1200" dirty="0"/>
          </a:p>
        </p:txBody>
      </p:sp>
    </p:spTree>
    <p:extLst>
      <p:ext uri="{BB962C8B-B14F-4D97-AF65-F5344CB8AC3E}">
        <p14:creationId xmlns:p14="http://schemas.microsoft.com/office/powerpoint/2010/main" val="2670588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err="1">
                <a:solidFill>
                  <a:srgbClr val="FFFFFF"/>
                </a:solidFill>
              </a:rPr>
              <a:t>PaydaşlarIn</a:t>
            </a:r>
            <a:r>
              <a:rPr lang="tr-TR" dirty="0">
                <a:solidFill>
                  <a:srgbClr val="FFFFFF"/>
                </a:solidFill>
              </a:rPr>
              <a:t> Gözünden Marka </a:t>
            </a:r>
            <a:br>
              <a:rPr lang="tr-TR" dirty="0">
                <a:solidFill>
                  <a:srgbClr val="FFFFFF"/>
                </a:solidFill>
              </a:rPr>
            </a:br>
            <a:r>
              <a:rPr lang="tr-TR" dirty="0">
                <a:solidFill>
                  <a:srgbClr val="FFFFFF"/>
                </a:solidFill>
              </a:rPr>
              <a:t>(</a:t>
            </a:r>
            <a:r>
              <a:rPr lang="tr-TR" dirty="0" err="1">
                <a:solidFill>
                  <a:srgbClr val="FFFFFF"/>
                </a:solidFill>
              </a:rPr>
              <a:t>Davis</a:t>
            </a:r>
            <a:r>
              <a:rPr lang="tr-TR" dirty="0">
                <a:solidFill>
                  <a:srgbClr val="FFFFFF"/>
                </a:solidFill>
              </a:rPr>
              <a:t>, 2011: 45)</a:t>
            </a:r>
          </a:p>
        </p:txBody>
      </p:sp>
      <p:sp>
        <p:nvSpPr>
          <p:cNvPr id="4" name="Halka 3"/>
          <p:cNvSpPr/>
          <p:nvPr/>
        </p:nvSpPr>
        <p:spPr>
          <a:xfrm>
            <a:off x="2339752" y="1772816"/>
            <a:ext cx="4248472" cy="4032448"/>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5" name="Metin kutusu 4"/>
          <p:cNvSpPr txBox="1"/>
          <p:nvPr/>
        </p:nvSpPr>
        <p:spPr>
          <a:xfrm>
            <a:off x="3923927" y="3573016"/>
            <a:ext cx="1117057" cy="369332"/>
          </a:xfrm>
          <a:prstGeom prst="rect">
            <a:avLst/>
          </a:prstGeom>
          <a:noFill/>
        </p:spPr>
        <p:txBody>
          <a:bodyPr wrap="square" rtlCol="0">
            <a:spAutoFit/>
          </a:bodyPr>
          <a:lstStyle/>
          <a:p>
            <a:r>
              <a:rPr lang="tr-TR" b="1" dirty="0"/>
              <a:t>MARKA</a:t>
            </a:r>
          </a:p>
        </p:txBody>
      </p:sp>
      <p:sp>
        <p:nvSpPr>
          <p:cNvPr id="6" name="Aşağı Ok 5"/>
          <p:cNvSpPr/>
          <p:nvPr/>
        </p:nvSpPr>
        <p:spPr>
          <a:xfrm rot="18738619">
            <a:off x="3782191" y="2924944"/>
            <a:ext cx="360040"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Aşağı Ok 6"/>
          <p:cNvSpPr/>
          <p:nvPr/>
        </p:nvSpPr>
        <p:spPr>
          <a:xfrm rot="2134505">
            <a:off x="4785745" y="2924067"/>
            <a:ext cx="360040"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Aşağı Ok 7"/>
          <p:cNvSpPr/>
          <p:nvPr/>
        </p:nvSpPr>
        <p:spPr>
          <a:xfrm rot="15076442">
            <a:off x="3396129" y="3786761"/>
            <a:ext cx="360040"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Aşağı Ok 8"/>
          <p:cNvSpPr/>
          <p:nvPr/>
        </p:nvSpPr>
        <p:spPr>
          <a:xfrm rot="10586151">
            <a:off x="4251115" y="4426269"/>
            <a:ext cx="360040"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Aşağı Ok 9"/>
          <p:cNvSpPr/>
          <p:nvPr/>
        </p:nvSpPr>
        <p:spPr>
          <a:xfrm rot="7931791">
            <a:off x="5073801" y="4007319"/>
            <a:ext cx="360040"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12" name="Düz Bağlayıcı 11"/>
          <p:cNvCxnSpPr>
            <a:stCxn id="4" idx="0"/>
          </p:cNvCxnSpPr>
          <p:nvPr/>
        </p:nvCxnSpPr>
        <p:spPr>
          <a:xfrm>
            <a:off x="4463988" y="1772816"/>
            <a:ext cx="0" cy="1008112"/>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flipH="1">
            <a:off x="5508104" y="3104087"/>
            <a:ext cx="936104" cy="324913"/>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Düz Bağlayıcı 21"/>
          <p:cNvCxnSpPr/>
          <p:nvPr/>
        </p:nvCxnSpPr>
        <p:spPr>
          <a:xfrm>
            <a:off x="2411760" y="3359271"/>
            <a:ext cx="936104" cy="213745"/>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Düz Bağlayıcı 31"/>
          <p:cNvCxnSpPr/>
          <p:nvPr/>
        </p:nvCxnSpPr>
        <p:spPr>
          <a:xfrm flipH="1">
            <a:off x="3237697" y="4672120"/>
            <a:ext cx="614223" cy="773104"/>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Düz Bağlayıcı 44"/>
          <p:cNvCxnSpPr/>
          <p:nvPr/>
        </p:nvCxnSpPr>
        <p:spPr>
          <a:xfrm>
            <a:off x="5076056" y="4653136"/>
            <a:ext cx="432048" cy="864096"/>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47" name="Metin kutusu 46"/>
          <p:cNvSpPr txBox="1"/>
          <p:nvPr/>
        </p:nvSpPr>
        <p:spPr>
          <a:xfrm rot="18840264">
            <a:off x="2593718" y="2323717"/>
            <a:ext cx="1550451" cy="646331"/>
          </a:xfrm>
          <a:prstGeom prst="rect">
            <a:avLst/>
          </a:prstGeom>
          <a:noFill/>
        </p:spPr>
        <p:txBody>
          <a:bodyPr wrap="square" rtlCol="0">
            <a:spAutoFit/>
          </a:bodyPr>
          <a:lstStyle/>
          <a:p>
            <a:r>
              <a:rPr lang="tr-TR" dirty="0"/>
              <a:t>Değer Zinciri Ortakları</a:t>
            </a:r>
          </a:p>
        </p:txBody>
      </p:sp>
      <p:sp>
        <p:nvSpPr>
          <p:cNvPr id="48" name="Metin kutusu 47"/>
          <p:cNvSpPr txBox="1"/>
          <p:nvPr/>
        </p:nvSpPr>
        <p:spPr>
          <a:xfrm rot="2003486">
            <a:off x="4844348" y="2447544"/>
            <a:ext cx="1421424" cy="369332"/>
          </a:xfrm>
          <a:prstGeom prst="rect">
            <a:avLst/>
          </a:prstGeom>
          <a:noFill/>
        </p:spPr>
        <p:txBody>
          <a:bodyPr wrap="square" rtlCol="0">
            <a:spAutoFit/>
          </a:bodyPr>
          <a:lstStyle/>
          <a:p>
            <a:r>
              <a:rPr lang="tr-TR" dirty="0"/>
              <a:t>Çalışanlar</a:t>
            </a:r>
          </a:p>
        </p:txBody>
      </p:sp>
      <p:sp>
        <p:nvSpPr>
          <p:cNvPr id="49" name="Metin kutusu 48"/>
          <p:cNvSpPr txBox="1"/>
          <p:nvPr/>
        </p:nvSpPr>
        <p:spPr>
          <a:xfrm rot="17931832">
            <a:off x="5214798" y="4108118"/>
            <a:ext cx="1440160" cy="369332"/>
          </a:xfrm>
          <a:prstGeom prst="rect">
            <a:avLst/>
          </a:prstGeom>
          <a:noFill/>
        </p:spPr>
        <p:txBody>
          <a:bodyPr wrap="square" rtlCol="0">
            <a:spAutoFit/>
          </a:bodyPr>
          <a:lstStyle/>
          <a:p>
            <a:r>
              <a:rPr lang="tr-TR" dirty="0"/>
              <a:t>Müşteriler</a:t>
            </a:r>
          </a:p>
        </p:txBody>
      </p:sp>
      <p:sp>
        <p:nvSpPr>
          <p:cNvPr id="50" name="Metin kutusu 49"/>
          <p:cNvSpPr txBox="1"/>
          <p:nvPr/>
        </p:nvSpPr>
        <p:spPr>
          <a:xfrm>
            <a:off x="3851920" y="4941168"/>
            <a:ext cx="1836204" cy="646331"/>
          </a:xfrm>
          <a:prstGeom prst="rect">
            <a:avLst/>
          </a:prstGeom>
          <a:noFill/>
        </p:spPr>
        <p:txBody>
          <a:bodyPr wrap="square" rtlCol="0">
            <a:spAutoFit/>
          </a:bodyPr>
          <a:lstStyle/>
          <a:p>
            <a:r>
              <a:rPr lang="tr-TR" dirty="0"/>
              <a:t>Toplumsal Cemiyetler</a:t>
            </a:r>
          </a:p>
        </p:txBody>
      </p:sp>
      <p:sp>
        <p:nvSpPr>
          <p:cNvPr id="51" name="Metin kutusu 50"/>
          <p:cNvSpPr txBox="1"/>
          <p:nvPr/>
        </p:nvSpPr>
        <p:spPr>
          <a:xfrm rot="15168534">
            <a:off x="2089682" y="3789648"/>
            <a:ext cx="1781120" cy="369332"/>
          </a:xfrm>
          <a:prstGeom prst="rect">
            <a:avLst/>
          </a:prstGeom>
          <a:noFill/>
        </p:spPr>
        <p:txBody>
          <a:bodyPr wrap="square" rtlCol="0">
            <a:spAutoFit/>
          </a:bodyPr>
          <a:lstStyle/>
          <a:p>
            <a:r>
              <a:rPr lang="tr-TR" dirty="0"/>
              <a:t>Hissedarlar</a:t>
            </a:r>
          </a:p>
        </p:txBody>
      </p:sp>
    </p:spTree>
    <p:extLst>
      <p:ext uri="{BB962C8B-B14F-4D97-AF65-F5344CB8AC3E}">
        <p14:creationId xmlns:p14="http://schemas.microsoft.com/office/powerpoint/2010/main" val="406720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347" y="609601"/>
            <a:ext cx="8063117" cy="1326321"/>
          </a:xfrm>
        </p:spPr>
        <p:txBody>
          <a:bodyPr>
            <a:normAutofit fontScale="90000"/>
          </a:bodyPr>
          <a:lstStyle/>
          <a:p>
            <a:r>
              <a:rPr lang="tr-TR" dirty="0" err="1">
                <a:solidFill>
                  <a:srgbClr val="FFFFFF"/>
                </a:solidFill>
              </a:rPr>
              <a:t>MarkalarIn</a:t>
            </a:r>
            <a:r>
              <a:rPr lang="tr-TR" dirty="0">
                <a:solidFill>
                  <a:srgbClr val="FFFFFF"/>
                </a:solidFill>
              </a:rPr>
              <a:t> İşletmeler </a:t>
            </a:r>
            <a:r>
              <a:rPr lang="tr-TR" dirty="0" err="1">
                <a:solidFill>
                  <a:srgbClr val="FFFFFF"/>
                </a:solidFill>
              </a:rPr>
              <a:t>AçIsIndan</a:t>
            </a:r>
            <a:r>
              <a:rPr lang="tr-TR" dirty="0">
                <a:solidFill>
                  <a:srgbClr val="FFFFFF"/>
                </a:solidFill>
              </a:rPr>
              <a:t> </a:t>
            </a:r>
            <a:r>
              <a:rPr lang="tr-TR" dirty="0" err="1">
                <a:solidFill>
                  <a:srgbClr val="FFFFFF"/>
                </a:solidFill>
              </a:rPr>
              <a:t>Önemİ</a:t>
            </a:r>
            <a:r>
              <a:rPr lang="tr-TR" dirty="0">
                <a:solidFill>
                  <a:srgbClr val="FFFFFF"/>
                </a:solidFill>
              </a:rPr>
              <a:t> (Göksel, 2013: 6)</a:t>
            </a:r>
          </a:p>
        </p:txBody>
      </p:sp>
      <p:sp>
        <p:nvSpPr>
          <p:cNvPr id="3" name="İçerik Yer Tutucusu 2"/>
          <p:cNvSpPr>
            <a:spLocks noGrp="1"/>
          </p:cNvSpPr>
          <p:nvPr>
            <p:ph idx="1"/>
          </p:nvPr>
        </p:nvSpPr>
        <p:spPr/>
        <p:txBody>
          <a:bodyPr>
            <a:normAutofit fontScale="92500" lnSpcReduction="20000"/>
          </a:bodyPr>
          <a:lstStyle/>
          <a:p>
            <a:pPr marL="0" indent="0" algn="just">
              <a:buNone/>
            </a:pPr>
            <a:r>
              <a:rPr lang="tr-TR" dirty="0">
                <a:solidFill>
                  <a:srgbClr val="FFFFFF"/>
                </a:solidFill>
              </a:rPr>
              <a:t>Markalar işletmeler açısından çok önemli olup, ürünlerinin tutundurulmasına yardımcı olur ve onlara talep oluşturmada etkilidir. </a:t>
            </a:r>
          </a:p>
          <a:p>
            <a:pPr marL="0" indent="0" algn="just">
              <a:buNone/>
            </a:pPr>
            <a:r>
              <a:rPr lang="tr-TR" dirty="0">
                <a:solidFill>
                  <a:srgbClr val="FFFFFF"/>
                </a:solidFill>
              </a:rPr>
              <a:t>Ayrıca işletme ve ürün imajının yerleştirilmesinde de önemli bir role sahiptir. </a:t>
            </a:r>
          </a:p>
          <a:p>
            <a:pPr marL="0" indent="0" algn="just">
              <a:buNone/>
            </a:pPr>
            <a:r>
              <a:rPr lang="tr-TR" dirty="0">
                <a:solidFill>
                  <a:srgbClr val="FFFFFF"/>
                </a:solidFill>
              </a:rPr>
              <a:t>Bundan dolayı işletmenin satışlarını ve rekabet gücünü artırırken, uzun süredir piyasada olan ve tüketicilerin zihninde yüksek kalite algısı yaratmayı başarmış olan markalar, ürün yelpazesine yeni ürünlerin eklenmesini de kolaylaştırmaktadır. </a:t>
            </a:r>
          </a:p>
          <a:p>
            <a:pPr marL="0" indent="0" algn="just">
              <a:buNone/>
            </a:pPr>
            <a:r>
              <a:rPr lang="tr-TR" dirty="0">
                <a:solidFill>
                  <a:srgbClr val="FFFFFF"/>
                </a:solidFill>
              </a:rPr>
              <a:t>Yine başarılı bir marka, rakiplerinden daha farklı bir fiyat stratejisinin izlenmesine olanak da sağlamaktadır.</a:t>
            </a:r>
          </a:p>
        </p:txBody>
      </p:sp>
    </p:spTree>
    <p:extLst>
      <p:ext uri="{BB962C8B-B14F-4D97-AF65-F5344CB8AC3E}">
        <p14:creationId xmlns:p14="http://schemas.microsoft.com/office/powerpoint/2010/main" val="1758222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FFFF"/>
                </a:solidFill>
              </a:rPr>
              <a:t>Pazarlama ve Marka </a:t>
            </a:r>
            <a:r>
              <a:rPr lang="tr-TR" dirty="0" err="1">
                <a:solidFill>
                  <a:srgbClr val="FFFFFF"/>
                </a:solidFill>
              </a:rPr>
              <a:t>ArasIndakİ</a:t>
            </a:r>
            <a:r>
              <a:rPr lang="tr-TR" dirty="0">
                <a:solidFill>
                  <a:srgbClr val="FFFFFF"/>
                </a:solidFill>
              </a:rPr>
              <a:t> </a:t>
            </a:r>
            <a:r>
              <a:rPr lang="tr-TR" dirty="0" err="1">
                <a:solidFill>
                  <a:srgbClr val="FFFFFF"/>
                </a:solidFill>
              </a:rPr>
              <a:t>İlİşkİ</a:t>
            </a:r>
            <a:endParaRPr lang="tr-TR" dirty="0">
              <a:solidFill>
                <a:srgbClr val="FFFFFF"/>
              </a:solidFill>
            </a:endParaRPr>
          </a:p>
        </p:txBody>
      </p:sp>
      <p:sp>
        <p:nvSpPr>
          <p:cNvPr id="3" name="İçerik Yer Tutucusu 2"/>
          <p:cNvSpPr>
            <a:spLocks noGrp="1"/>
          </p:cNvSpPr>
          <p:nvPr>
            <p:ph idx="1"/>
          </p:nvPr>
        </p:nvSpPr>
        <p:spPr>
          <a:xfrm>
            <a:off x="685346" y="1935922"/>
            <a:ext cx="7765322" cy="3532030"/>
          </a:xfrm>
        </p:spPr>
        <p:txBody>
          <a:bodyPr>
            <a:noAutofit/>
          </a:bodyPr>
          <a:lstStyle/>
          <a:p>
            <a:pPr marL="0" indent="0" algn="just">
              <a:buNone/>
            </a:pPr>
            <a:r>
              <a:rPr lang="tr-TR" dirty="0">
                <a:solidFill>
                  <a:srgbClr val="FFFFFF"/>
                </a:solidFill>
              </a:rPr>
              <a:t>Özellikle modern pazarlama anlayışıyla birlikte tüketicinin önemli hale gelmesiyle pazarlama bileşenleri (4P) müşteri odaklı olarak değişmiş ve 4P’den 4C’ye değişim olarak ifade edilen ve sonraki slayttaki şekilde gösterilen, tüketiciden müşteri elde etme odaklı pazarlama anlayışı pazarlama bileşenlerini 4C’ye dönüştürmüştür(Altunbaş, 2013: 94).</a:t>
            </a:r>
          </a:p>
          <a:p>
            <a:pPr marL="0" indent="0" algn="just">
              <a:buNone/>
            </a:pPr>
            <a:r>
              <a:rPr lang="tr-TR" dirty="0">
                <a:solidFill>
                  <a:srgbClr val="FFFFFF"/>
                </a:solidFill>
              </a:rPr>
              <a:t>Dolayısıyla tüketiciler, pazarlama yönetimlerinin odak noktalarıdır ve tüketiciler, bir markanın oluşturulma kararlarının arkasında yatan temel kaynaktır ve onların özelliklerine göre konumlandırma yapıldığından marka anlayışının da özünü oluşturmaktadırlar(Babür Tosun, 2010: 14). </a:t>
            </a:r>
          </a:p>
        </p:txBody>
      </p:sp>
    </p:spTree>
    <p:extLst>
      <p:ext uri="{BB962C8B-B14F-4D97-AF65-F5344CB8AC3E}">
        <p14:creationId xmlns:p14="http://schemas.microsoft.com/office/powerpoint/2010/main" val="1994648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FFFF"/>
                </a:solidFill>
              </a:rPr>
              <a:t>Pazarlama ve Marka </a:t>
            </a:r>
            <a:r>
              <a:rPr lang="tr-TR" dirty="0" err="1">
                <a:solidFill>
                  <a:srgbClr val="FFFFFF"/>
                </a:solidFill>
              </a:rPr>
              <a:t>ArasIndakİ</a:t>
            </a:r>
            <a:r>
              <a:rPr lang="tr-TR" dirty="0">
                <a:solidFill>
                  <a:srgbClr val="FFFFFF"/>
                </a:solidFill>
              </a:rPr>
              <a:t> </a:t>
            </a:r>
            <a:r>
              <a:rPr lang="tr-TR" dirty="0" err="1">
                <a:solidFill>
                  <a:srgbClr val="FFFFFF"/>
                </a:solidFill>
              </a:rPr>
              <a:t>İlİşkİ</a:t>
            </a:r>
            <a:endParaRPr lang="tr-TR" dirty="0">
              <a:solidFill>
                <a:srgbClr val="FFFFFF"/>
              </a:solidFill>
            </a:endParaRPr>
          </a:p>
        </p:txBody>
      </p:sp>
      <p:sp>
        <p:nvSpPr>
          <p:cNvPr id="3" name="İçerik Yer Tutucusu 2"/>
          <p:cNvSpPr>
            <a:spLocks noGrp="1"/>
          </p:cNvSpPr>
          <p:nvPr>
            <p:ph idx="1"/>
          </p:nvPr>
        </p:nvSpPr>
        <p:spPr>
          <a:xfrm>
            <a:off x="685346" y="1935922"/>
            <a:ext cx="7765322" cy="3532030"/>
          </a:xfrm>
        </p:spPr>
        <p:txBody>
          <a:bodyPr>
            <a:noAutofit/>
          </a:bodyPr>
          <a:lstStyle/>
          <a:p>
            <a:pPr marL="0" indent="0" algn="just">
              <a:buNone/>
            </a:pPr>
            <a:r>
              <a:rPr lang="tr-TR" dirty="0">
                <a:solidFill>
                  <a:srgbClr val="FFFFFF"/>
                </a:solidFill>
              </a:rPr>
              <a:t>Ayrıca tüketiciler, ürünlerin ve markaların somut yararlarından çok o markayı kullanmanın kendilerine kazandıracağı imajlar doğrultusunda değerlendirme yaparlar ve onlar tarafından satın alınan ürün değildir, o marka ile birlikte pazarlanan imajdır (Göksel, 2013: 7). </a:t>
            </a:r>
          </a:p>
          <a:p>
            <a:pPr marL="0" indent="0" algn="just">
              <a:buNone/>
            </a:pPr>
            <a:r>
              <a:rPr lang="tr-TR" dirty="0">
                <a:solidFill>
                  <a:srgbClr val="FFFFFF"/>
                </a:solidFill>
              </a:rPr>
              <a:t>Bu durum ise markalar yoluyla tüketicilerle kurulan iletişimi bütünleşik pazarlama iletişiminin önemli bir boyutu olarak  ele alınmasına neden olmuştur. </a:t>
            </a:r>
          </a:p>
          <a:p>
            <a:pPr marL="0" indent="0" algn="just">
              <a:buNone/>
            </a:pPr>
            <a:r>
              <a:rPr lang="tr-TR" dirty="0">
                <a:solidFill>
                  <a:srgbClr val="FFFFFF"/>
                </a:solidFill>
              </a:rPr>
              <a:t>Özellikle bir önceki slaytta bütünleşik pazarlama iletişiminin gelişiminde de belirtildiği üzere 2000’li yıllardan sonra markalamaya ayrı bir önem verilmiştir.</a:t>
            </a:r>
          </a:p>
        </p:txBody>
      </p:sp>
    </p:spTree>
    <p:extLst>
      <p:ext uri="{BB962C8B-B14F-4D97-AF65-F5344CB8AC3E}">
        <p14:creationId xmlns:p14="http://schemas.microsoft.com/office/powerpoint/2010/main" val="4138918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normAutofit/>
          </a:bodyPr>
          <a:lstStyle/>
          <a:p>
            <a:r>
              <a:rPr lang="tr-TR" dirty="0">
                <a:solidFill>
                  <a:srgbClr val="FFFFFF"/>
                </a:solidFill>
              </a:rPr>
              <a:t>Pazarlama </a:t>
            </a:r>
            <a:r>
              <a:rPr lang="tr-TR" dirty="0" err="1">
                <a:solidFill>
                  <a:srgbClr val="FFFFFF"/>
                </a:solidFill>
              </a:rPr>
              <a:t>Bİleşenlerİ</a:t>
            </a:r>
            <a:r>
              <a:rPr lang="tr-TR" dirty="0">
                <a:solidFill>
                  <a:srgbClr val="FFFFFF"/>
                </a:solidFill>
              </a:rPr>
              <a:t> </a:t>
            </a:r>
            <a:br>
              <a:rPr lang="tr-TR" dirty="0">
                <a:solidFill>
                  <a:srgbClr val="FFFFFF"/>
                </a:solidFill>
              </a:rPr>
            </a:br>
            <a:r>
              <a:rPr lang="tr-TR" dirty="0">
                <a:solidFill>
                  <a:srgbClr val="FFFFFF"/>
                </a:solidFill>
              </a:rPr>
              <a:t>(Altunbaş, 2013: 94)</a:t>
            </a:r>
          </a:p>
        </p:txBody>
      </p:sp>
      <p:pic>
        <p:nvPicPr>
          <p:cNvPr id="2050" name="Picture 2"/>
          <p:cNvPicPr>
            <a:picLocks noChangeAspect="1" noChangeArrowheads="1"/>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683568" y="1981200"/>
            <a:ext cx="7416824" cy="3824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1112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Autofit/>
          </a:bodyPr>
          <a:lstStyle/>
          <a:p>
            <a:r>
              <a:rPr lang="tr-TR" sz="3200" dirty="0" err="1">
                <a:solidFill>
                  <a:srgbClr val="FFFFFF"/>
                </a:solidFill>
              </a:rPr>
              <a:t>Bütünleşİk</a:t>
            </a:r>
            <a:r>
              <a:rPr lang="tr-TR" sz="3200" dirty="0">
                <a:solidFill>
                  <a:srgbClr val="FFFFFF"/>
                </a:solidFill>
              </a:rPr>
              <a:t> Pazarlama </a:t>
            </a:r>
            <a:r>
              <a:rPr lang="tr-TR" sz="3200" dirty="0" err="1">
                <a:solidFill>
                  <a:srgbClr val="FFFFFF"/>
                </a:solidFill>
              </a:rPr>
              <a:t>İletİşİmİ</a:t>
            </a:r>
            <a:r>
              <a:rPr lang="tr-TR" sz="3200" dirty="0">
                <a:solidFill>
                  <a:srgbClr val="FFFFFF"/>
                </a:solidFill>
              </a:rPr>
              <a:t> </a:t>
            </a:r>
            <a:r>
              <a:rPr lang="tr-TR" sz="3200" dirty="0" err="1">
                <a:solidFill>
                  <a:srgbClr val="FFFFFF"/>
                </a:solidFill>
              </a:rPr>
              <a:t>AçIsIndan</a:t>
            </a:r>
            <a:r>
              <a:rPr lang="tr-TR" sz="3200" dirty="0">
                <a:solidFill>
                  <a:srgbClr val="FFFFFF"/>
                </a:solidFill>
              </a:rPr>
              <a:t> Marka </a:t>
            </a:r>
            <a:r>
              <a:rPr lang="tr-TR" sz="3200" dirty="0" err="1">
                <a:solidFill>
                  <a:srgbClr val="FFFFFF"/>
                </a:solidFill>
              </a:rPr>
              <a:t>İletİşİmİ</a:t>
            </a:r>
            <a:r>
              <a:rPr lang="tr-TR" sz="3200" dirty="0">
                <a:solidFill>
                  <a:srgbClr val="FFFFFF"/>
                </a:solidFill>
              </a:rPr>
              <a:t> Neden </a:t>
            </a:r>
            <a:r>
              <a:rPr lang="tr-TR" sz="3200" dirty="0" err="1">
                <a:solidFill>
                  <a:srgbClr val="FFFFFF"/>
                </a:solidFill>
              </a:rPr>
              <a:t>Önemlİdİr</a:t>
            </a:r>
            <a:r>
              <a:rPr lang="tr-TR" sz="3200" dirty="0">
                <a:solidFill>
                  <a:srgbClr val="FFFFFF"/>
                </a:solidFill>
              </a:rPr>
              <a:t>?</a:t>
            </a:r>
          </a:p>
        </p:txBody>
      </p:sp>
      <p:sp>
        <p:nvSpPr>
          <p:cNvPr id="4" name="İçerik Yer Tutucusu 3"/>
          <p:cNvSpPr>
            <a:spLocks noGrp="1"/>
          </p:cNvSpPr>
          <p:nvPr>
            <p:ph idx="1"/>
          </p:nvPr>
        </p:nvSpPr>
        <p:spPr>
          <a:xfrm>
            <a:off x="323528" y="2124190"/>
            <a:ext cx="4824536" cy="4001973"/>
          </a:xfrm>
        </p:spPr>
        <p:txBody>
          <a:bodyPr>
            <a:normAutofit fontScale="92500"/>
          </a:bodyPr>
          <a:lstStyle/>
          <a:p>
            <a:pPr marL="0" indent="0" algn="just">
              <a:buNone/>
            </a:pPr>
            <a:r>
              <a:rPr lang="tr-TR" dirty="0">
                <a:solidFill>
                  <a:srgbClr val="FFFFFF"/>
                </a:solidFill>
              </a:rPr>
              <a:t>Aslında markalar açısından önemli bir gerçek, tüketicinin zihninde yer etmenin tüketiciyi düşünerek pazarlama iletişiminin sürdürülmesinden geçtiğidir ve bu açıdan bütünleşik pazarlama iletişiminin temel doğrusalı basit anlamda pazarlamadan satışa gitmesi ve hedef kitlenin satın alımı ve beğenisinden sonra, hedef kitlenin onayından geçen firmaların da marka olabilir hale gelmesidir (Altunbaş, 2013: 96).</a:t>
            </a:r>
          </a:p>
        </p:txBody>
      </p:sp>
      <p:pic>
        <p:nvPicPr>
          <p:cNvPr id="3074" name="Picture 2"/>
          <p:cNvPicPr>
            <a:picLocks noChangeAspect="1" noChangeArrowheads="1"/>
          </p:cNvPicPr>
          <p:nvPr/>
        </p:nvPicPr>
        <p:blipFill>
          <a:blip r:embed="rId3">
            <a:duotone>
              <a:prstClr val="black"/>
              <a:schemeClr val="accent4">
                <a:tint val="45000"/>
                <a:satMod val="400000"/>
              </a:schemeClr>
            </a:duotone>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5300081" y="2298279"/>
            <a:ext cx="3543300" cy="3651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Dikdörtgen 4"/>
          <p:cNvSpPr/>
          <p:nvPr/>
        </p:nvSpPr>
        <p:spPr>
          <a:xfrm>
            <a:off x="4932040" y="6138617"/>
            <a:ext cx="4081705" cy="523220"/>
          </a:xfrm>
          <a:prstGeom prst="rect">
            <a:avLst/>
          </a:prstGeom>
        </p:spPr>
        <p:txBody>
          <a:bodyPr wrap="square">
            <a:spAutoFit/>
          </a:bodyPr>
          <a:lstStyle/>
          <a:p>
            <a:pPr algn="ctr"/>
            <a:r>
              <a:rPr lang="tr-TR" sz="1400" dirty="0"/>
              <a:t>Bütünleşik Pazarlama İletişimi Temel Taşları</a:t>
            </a:r>
          </a:p>
          <a:p>
            <a:pPr algn="ctr"/>
            <a:r>
              <a:rPr lang="tr-TR" sz="1400" dirty="0"/>
              <a:t>(Altunbaş, 2013: 96)</a:t>
            </a:r>
          </a:p>
        </p:txBody>
      </p:sp>
    </p:spTree>
    <p:extLst>
      <p:ext uri="{BB962C8B-B14F-4D97-AF65-F5344CB8AC3E}">
        <p14:creationId xmlns:p14="http://schemas.microsoft.com/office/powerpoint/2010/main" val="3122497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772816"/>
            <a:ext cx="8229600" cy="4353347"/>
          </a:xfrm>
        </p:spPr>
        <p:txBody>
          <a:bodyPr>
            <a:normAutofit/>
          </a:bodyPr>
          <a:lstStyle/>
          <a:p>
            <a:pPr marL="0" indent="0" algn="just">
              <a:buNone/>
            </a:pPr>
            <a:r>
              <a:rPr lang="tr-TR" dirty="0">
                <a:solidFill>
                  <a:srgbClr val="FFFFFF"/>
                </a:solidFill>
              </a:rPr>
              <a:t>Öyle ki Odabaşı(2013: 102)’</a:t>
            </a:r>
            <a:r>
              <a:rPr lang="tr-TR" dirty="0" err="1">
                <a:solidFill>
                  <a:srgbClr val="FFFFFF"/>
                </a:solidFill>
              </a:rPr>
              <a:t>na</a:t>
            </a:r>
            <a:r>
              <a:rPr lang="tr-TR" dirty="0">
                <a:solidFill>
                  <a:srgbClr val="FFFFFF"/>
                </a:solidFill>
              </a:rPr>
              <a:t> göre günümüzde bütünleşik bir iletişim anlayışının ve uygulamasının tipik bir örneği de Bütünleşik Marka İletişimi (BMİ)’</a:t>
            </a:r>
            <a:r>
              <a:rPr lang="tr-TR" dirty="0" err="1">
                <a:solidFill>
                  <a:srgbClr val="FFFFFF"/>
                </a:solidFill>
              </a:rPr>
              <a:t>dir</a:t>
            </a:r>
            <a:r>
              <a:rPr lang="tr-TR" dirty="0">
                <a:solidFill>
                  <a:srgbClr val="FFFFFF"/>
                </a:solidFill>
              </a:rPr>
              <a:t> ve tüketicilere yönelik olarak yapılan reklam, halkla ilişkiler olmak üzere ya da yatırımcı ilişkileri, iç ve dış kurumsal iletişim gibi tüm paydaşlara yönelik stratejik bir iletişim yönetimi yaklaşımı olarak markanın tüm değerlerinin en üst düzeyde olmasını sağlamak için merkezi bir yapının oluşturulması anlamına gelmektedir. </a:t>
            </a:r>
          </a:p>
        </p:txBody>
      </p:sp>
    </p:spTree>
    <p:extLst>
      <p:ext uri="{BB962C8B-B14F-4D97-AF65-F5344CB8AC3E}">
        <p14:creationId xmlns:p14="http://schemas.microsoft.com/office/powerpoint/2010/main" val="36341371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Özel 7">
      <a:dk1>
        <a:srgbClr val="865640"/>
      </a:dk1>
      <a:lt1>
        <a:srgbClr val="F4DCD2"/>
      </a:lt1>
      <a:dk2>
        <a:srgbClr val="BF0358"/>
      </a:dk2>
      <a:lt2>
        <a:srgbClr val="F7CD9D"/>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D4FE1632-F131-47D3-A814-99E9CD025E20}"/>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Pazarlama İletişim Teknikleri-1.Hafta</Template>
  <TotalTime>29748</TotalTime>
  <Words>2250</Words>
  <Application>Microsoft Office PowerPoint</Application>
  <PresentationFormat>Ekran Gösterisi (4:3)</PresentationFormat>
  <Paragraphs>120</Paragraphs>
  <Slides>21</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21</vt:i4>
      </vt:variant>
    </vt:vector>
  </HeadingPairs>
  <TitlesOfParts>
    <vt:vector size="26" baseType="lpstr">
      <vt:lpstr>Arial</vt:lpstr>
      <vt:lpstr>Bookman Old Style</vt:lpstr>
      <vt:lpstr>Calibri</vt:lpstr>
      <vt:lpstr>Rockwell</vt:lpstr>
      <vt:lpstr>Damask</vt:lpstr>
      <vt:lpstr>MARKA İLETİŞİMİ VE  BÜTÜNLEŞİK PAZARLAMA İLETİŞİMİ ARASINDAKİ İLİŞKİ</vt:lpstr>
      <vt:lpstr>MARKA NEDİR?</vt:lpstr>
      <vt:lpstr>PaydaşlarIn Gözünden Marka  (Davis, 2011: 45)</vt:lpstr>
      <vt:lpstr>MarkalarIn İşletmeler AçIsIndan Önemİ (Göksel, 2013: 6)</vt:lpstr>
      <vt:lpstr>Pazarlama ve Marka ArasIndakİ İlİşkİ</vt:lpstr>
      <vt:lpstr>Pazarlama ve Marka ArasIndakİ İlİşkİ</vt:lpstr>
      <vt:lpstr>Pazarlama Bİleşenlerİ  (Altunbaş, 2013: 94)</vt:lpstr>
      <vt:lpstr>Bütünleşİk Pazarlama İletİşİmİ AçIsIndan Marka İletİşİmİ Neden Önemlİdİr?</vt:lpstr>
      <vt:lpstr>PowerPoint Sunusu</vt:lpstr>
      <vt:lpstr>PowerPoint Sunusu</vt:lpstr>
      <vt:lpstr>Pazarlama İletİşİmİ Yönüyle  Ürün ve Marka İlİşkİsİ (Odabaşı, 2013) </vt:lpstr>
      <vt:lpstr>Marka İletİşİmİnde KullanIlan Geleneksel Mecralar</vt:lpstr>
      <vt:lpstr>PowerPoint Sunusu</vt:lpstr>
      <vt:lpstr>PowerPoint Sunusu</vt:lpstr>
      <vt:lpstr>PowerPoint Sunusu</vt:lpstr>
      <vt:lpstr>PowerPoint Sunusu</vt:lpstr>
      <vt:lpstr>PowerPoint Sunusu</vt:lpstr>
      <vt:lpstr>Marka İletİşİmİnde KullanIlan Yenİ Mecralar</vt:lpstr>
      <vt:lpstr>PowerPoint Sunusu</vt:lpstr>
      <vt:lpstr>PowerPoint Sunusu</vt:lpstr>
      <vt:lpstr>Kaynaklar</vt:lpstr>
    </vt:vector>
  </TitlesOfParts>
  <Company>Progressive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MARKA İLETİŞİMİ VE  BÜTÜNLEŞİK PAZARLAMA İLETİŞİMİ ARASINDAKİ İLİŞKİ</dc:title>
  <dc:creator>TÜLİN ÇAKIR</dc:creator>
  <cp:lastModifiedBy>Tunahan Hazar Göksel</cp:lastModifiedBy>
  <cp:revision>43</cp:revision>
  <dcterms:created xsi:type="dcterms:W3CDTF">2020-04-07T09:05:49Z</dcterms:created>
  <dcterms:modified xsi:type="dcterms:W3CDTF">2023-04-05T17:29:33Z</dcterms:modified>
</cp:coreProperties>
</file>