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9" r:id="rId6"/>
    <p:sldId id="274" r:id="rId7"/>
    <p:sldId id="261" r:id="rId8"/>
    <p:sldId id="262" r:id="rId9"/>
    <p:sldId id="275" r:id="rId10"/>
    <p:sldId id="263" r:id="rId11"/>
    <p:sldId id="276" r:id="rId12"/>
    <p:sldId id="264" r:id="rId13"/>
    <p:sldId id="278" r:id="rId14"/>
    <p:sldId id="265" r:id="rId15"/>
    <p:sldId id="271" r:id="rId16"/>
    <p:sldId id="279" r:id="rId17"/>
    <p:sldId id="266" r:id="rId18"/>
    <p:sldId id="277" r:id="rId19"/>
    <p:sldId id="272" r:id="rId20"/>
    <p:sldId id="273" r:id="rId21"/>
    <p:sldId id="267" r:id="rId22"/>
    <p:sldId id="280" r:id="rId23"/>
    <p:sldId id="26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99" autoAdjust="0"/>
  </p:normalViewPr>
  <p:slideViewPr>
    <p:cSldViewPr>
      <p:cViewPr varScale="1">
        <p:scale>
          <a:sx n="63" d="100"/>
          <a:sy n="63" d="100"/>
        </p:scale>
        <p:origin x="159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9790F-A51F-47E1-9809-CD9F83692811}" type="datetimeFigureOut">
              <a:rPr lang="tr-TR" smtClean="0"/>
              <a:t>29.03.2023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BA5920-D655-488A-B803-0B13CB6EF500}" type="slidenum">
              <a:rPr lang="tr-TR" smtClean="0"/>
              <a:t>‹#›</a:t>
            </a:fld>
            <a:endParaRPr lang="tr-TR"/>
          </a:p>
        </p:txBody>
      </p:sp>
    </p:spTree>
    <p:extLst>
      <p:ext uri="{BB962C8B-B14F-4D97-AF65-F5344CB8AC3E}">
        <p14:creationId xmlns:p14="http://schemas.microsoft.com/office/powerpoint/2010/main" val="204806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a:t>
            </a:r>
          </a:p>
        </p:txBody>
      </p:sp>
      <p:sp>
        <p:nvSpPr>
          <p:cNvPr id="4" name="Slayt Numarası Yer Tutucusu 3"/>
          <p:cNvSpPr>
            <a:spLocks noGrp="1"/>
          </p:cNvSpPr>
          <p:nvPr>
            <p:ph type="sldNum" sz="quarter" idx="10"/>
          </p:nvPr>
        </p:nvSpPr>
        <p:spPr/>
        <p:txBody>
          <a:bodyPr/>
          <a:lstStyle/>
          <a:p>
            <a:fld id="{E1BA5920-D655-488A-B803-0B13CB6EF500}" type="slidenum">
              <a:rPr lang="tr-TR" smtClean="0"/>
              <a:t>2</a:t>
            </a:fld>
            <a:endParaRPr lang="tr-TR"/>
          </a:p>
        </p:txBody>
      </p:sp>
    </p:spTree>
    <p:extLst>
      <p:ext uri="{BB962C8B-B14F-4D97-AF65-F5344CB8AC3E}">
        <p14:creationId xmlns:p14="http://schemas.microsoft.com/office/powerpoint/2010/main" val="3806883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ö</a:t>
            </a:r>
          </a:p>
        </p:txBody>
      </p:sp>
      <p:sp>
        <p:nvSpPr>
          <p:cNvPr id="4" name="Slayt Numarası Yer Tutucusu 3"/>
          <p:cNvSpPr>
            <a:spLocks noGrp="1"/>
          </p:cNvSpPr>
          <p:nvPr>
            <p:ph type="sldNum" sz="quarter" idx="10"/>
          </p:nvPr>
        </p:nvSpPr>
        <p:spPr/>
        <p:txBody>
          <a:bodyPr/>
          <a:lstStyle/>
          <a:p>
            <a:fld id="{E1BA5920-D655-488A-B803-0B13CB6EF500}" type="slidenum">
              <a:rPr lang="tr-TR" smtClean="0"/>
              <a:t>3</a:t>
            </a:fld>
            <a:endParaRPr lang="tr-TR"/>
          </a:p>
        </p:txBody>
      </p:sp>
    </p:spTree>
    <p:extLst>
      <p:ext uri="{BB962C8B-B14F-4D97-AF65-F5344CB8AC3E}">
        <p14:creationId xmlns:p14="http://schemas.microsoft.com/office/powerpoint/2010/main" val="383000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6DE4592-0A5F-4DA2-A49C-B7C90D575697}" type="datetimeFigureOut">
              <a:rPr lang="tr-TR" smtClean="0"/>
              <a:t>29.03.2023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2434158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6DE4592-0A5F-4DA2-A49C-B7C90D575697}" type="datetimeFigureOut">
              <a:rPr lang="tr-TR" smtClean="0"/>
              <a:t>29.03.2023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3499862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6DE4592-0A5F-4DA2-A49C-B7C90D575697}" type="datetimeFigureOut">
              <a:rPr lang="tr-TR" smtClean="0"/>
              <a:t>29.03.2023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400750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6DE4592-0A5F-4DA2-A49C-B7C90D575697}" type="datetimeFigureOut">
              <a:rPr lang="tr-TR" smtClean="0"/>
              <a:t>29.03.2023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7FC659-4745-4A67-85C4-5DF7193CD9C5}" type="slidenum">
              <a:rPr lang="tr-TR" smtClean="0"/>
              <a:t>‹#›</a:t>
            </a:fld>
            <a:endParaRPr lang="tr-TR"/>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87745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6DE4592-0A5F-4DA2-A49C-B7C90D575697}" type="datetimeFigureOut">
              <a:rPr lang="tr-TR" smtClean="0"/>
              <a:t>29.03.2023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4144214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D6DE4592-0A5F-4DA2-A49C-B7C90D575697}" type="datetimeFigureOut">
              <a:rPr lang="tr-TR" smtClean="0"/>
              <a:t>29.03.2023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1006912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D6DE4592-0A5F-4DA2-A49C-B7C90D575697}" type="datetimeFigureOut">
              <a:rPr lang="tr-TR" smtClean="0"/>
              <a:t>29.03.2023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1912127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6DE4592-0A5F-4DA2-A49C-B7C90D575697}" type="datetimeFigureOut">
              <a:rPr lang="tr-TR" smtClean="0"/>
              <a:t>29.03.2023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3869826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6DE4592-0A5F-4DA2-A49C-B7C90D575697}" type="datetimeFigureOut">
              <a:rPr lang="tr-TR" smtClean="0"/>
              <a:t>29.03.2023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255583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6DE4592-0A5F-4DA2-A49C-B7C90D575697}" type="datetimeFigureOut">
              <a:rPr lang="tr-TR" smtClean="0"/>
              <a:t>29.03.2023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2466244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6DE4592-0A5F-4DA2-A49C-B7C90D575697}" type="datetimeFigureOut">
              <a:rPr lang="tr-TR" smtClean="0"/>
              <a:t>29.03.2023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4019128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6DE4592-0A5F-4DA2-A49C-B7C90D575697}" type="datetimeFigureOut">
              <a:rPr lang="tr-TR" smtClean="0"/>
              <a:t>29.03.2023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1408935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346" y="2912232"/>
            <a:ext cx="3830406"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912232"/>
            <a:ext cx="382151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6DE4592-0A5F-4DA2-A49C-B7C90D575697}" type="datetimeFigureOut">
              <a:rPr lang="tr-TR" smtClean="0"/>
              <a:t>29.03.2023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1147308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6DE4592-0A5F-4DA2-A49C-B7C90D575697}" type="datetimeFigureOut">
              <a:rPr lang="tr-TR" smtClean="0"/>
              <a:t>29.03.2023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1377051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E4592-0A5F-4DA2-A49C-B7C90D575697}" type="datetimeFigureOut">
              <a:rPr lang="tr-TR" smtClean="0"/>
              <a:t>29.03.2023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475811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6DE4592-0A5F-4DA2-A49C-B7C90D575697}" type="datetimeFigureOut">
              <a:rPr lang="tr-TR" smtClean="0"/>
              <a:t>29.03.2023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418980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6DE4592-0A5F-4DA2-A49C-B7C90D575697}" type="datetimeFigureOut">
              <a:rPr lang="tr-TR" smtClean="0"/>
              <a:t>29.03.2023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7FC659-4745-4A67-85C4-5DF7193CD9C5}" type="slidenum">
              <a:rPr lang="tr-TR" smtClean="0"/>
              <a:t>‹#›</a:t>
            </a:fld>
            <a:endParaRPr lang="tr-TR"/>
          </a:p>
        </p:txBody>
      </p:sp>
    </p:spTree>
    <p:extLst>
      <p:ext uri="{BB962C8B-B14F-4D97-AF65-F5344CB8AC3E}">
        <p14:creationId xmlns:p14="http://schemas.microsoft.com/office/powerpoint/2010/main" val="160801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6DE4592-0A5F-4DA2-A49C-B7C90D575697}" type="datetimeFigureOut">
              <a:rPr lang="tr-TR" smtClean="0"/>
              <a:t>29.03.2023</a:t>
            </a:fld>
            <a:endParaRPr lang="tr-TR"/>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87FC659-4745-4A67-85C4-5DF7193CD9C5}" type="slidenum">
              <a:rPr lang="tr-TR" smtClean="0"/>
              <a:t>‹#›</a:t>
            </a:fld>
            <a:endParaRPr lang="tr-TR"/>
          </a:p>
        </p:txBody>
      </p:sp>
    </p:spTree>
    <p:extLst>
      <p:ext uri="{BB962C8B-B14F-4D97-AF65-F5344CB8AC3E}">
        <p14:creationId xmlns:p14="http://schemas.microsoft.com/office/powerpoint/2010/main" val="6997508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2130425"/>
            <a:ext cx="7990656" cy="1470025"/>
          </a:xfrm>
        </p:spPr>
        <p:txBody>
          <a:bodyPr>
            <a:noAutofit/>
          </a:bodyPr>
          <a:lstStyle/>
          <a:p>
            <a:r>
              <a:rPr lang="tr-TR" sz="4000" dirty="0">
                <a:solidFill>
                  <a:srgbClr val="FFC000"/>
                </a:solidFill>
              </a:rPr>
              <a:t>BÜTÜNLEŞİK PAZARLAMA İLETİŞİMİNİN  GELİŞİMİ  VE YENİ BOYUTLAR</a:t>
            </a:r>
          </a:p>
        </p:txBody>
      </p:sp>
      <p:sp>
        <p:nvSpPr>
          <p:cNvPr id="3" name="Alt Başlık 2"/>
          <p:cNvSpPr>
            <a:spLocks noGrp="1"/>
          </p:cNvSpPr>
          <p:nvPr>
            <p:ph type="subTitle" idx="1"/>
          </p:nvPr>
        </p:nvSpPr>
        <p:spPr/>
        <p:txBody>
          <a:bodyPr/>
          <a:lstStyle/>
          <a:p>
            <a:r>
              <a:rPr lang="tr-TR" dirty="0">
                <a:solidFill>
                  <a:srgbClr val="FFC000"/>
                </a:solidFill>
              </a:rPr>
              <a:t>Pazarlama İletişim Teknikleri</a:t>
            </a:r>
          </a:p>
          <a:p>
            <a:r>
              <a:rPr lang="tr-TR" dirty="0">
                <a:solidFill>
                  <a:srgbClr val="FFC000"/>
                </a:solidFill>
              </a:rPr>
              <a:t>6. Hafta</a:t>
            </a:r>
          </a:p>
        </p:txBody>
      </p:sp>
    </p:spTree>
    <p:extLst>
      <p:ext uri="{BB962C8B-B14F-4D97-AF65-F5344CB8AC3E}">
        <p14:creationId xmlns:p14="http://schemas.microsoft.com/office/powerpoint/2010/main" val="3920829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700808"/>
            <a:ext cx="8229600" cy="3517851"/>
          </a:xfrm>
        </p:spPr>
        <p:txBody>
          <a:bodyPr>
            <a:noAutofit/>
          </a:bodyPr>
          <a:lstStyle/>
          <a:p>
            <a:pPr marL="0" indent="0" algn="just">
              <a:buNone/>
            </a:pPr>
            <a:r>
              <a:rPr lang="tr-TR" dirty="0">
                <a:solidFill>
                  <a:srgbClr val="FFFFFF"/>
                </a:solidFill>
              </a:rPr>
              <a:t>Schultz, </a:t>
            </a:r>
            <a:r>
              <a:rPr lang="tr-TR" dirty="0" err="1">
                <a:solidFill>
                  <a:srgbClr val="FFFFFF"/>
                </a:solidFill>
              </a:rPr>
              <a:t>Tannenbaum</a:t>
            </a:r>
            <a:r>
              <a:rPr lang="tr-TR" dirty="0">
                <a:solidFill>
                  <a:srgbClr val="FFFFFF"/>
                </a:solidFill>
              </a:rPr>
              <a:t> ve </a:t>
            </a:r>
            <a:r>
              <a:rPr lang="tr-TR" dirty="0" err="1">
                <a:solidFill>
                  <a:srgbClr val="FFFFFF"/>
                </a:solidFill>
              </a:rPr>
              <a:t>Lauternborn</a:t>
            </a:r>
            <a:r>
              <a:rPr lang="tr-TR" dirty="0">
                <a:solidFill>
                  <a:srgbClr val="FFFFFF"/>
                </a:solidFill>
              </a:rPr>
              <a:t> ise </a:t>
            </a:r>
            <a:r>
              <a:rPr lang="tr-TR" dirty="0" err="1">
                <a:solidFill>
                  <a:srgbClr val="FFFFFF"/>
                </a:solidFill>
              </a:rPr>
              <a:t>BPİ’nin</a:t>
            </a:r>
            <a:r>
              <a:rPr lang="tr-TR" dirty="0">
                <a:solidFill>
                  <a:srgbClr val="FFFFFF"/>
                </a:solidFill>
              </a:rPr>
              <a:t> gelişiminde, bilgisayar teknolojisindeki gelişmelerin belirleyici olduğunu savunmaktadır (Sever, 2013: 8). </a:t>
            </a:r>
          </a:p>
          <a:p>
            <a:pPr marL="0" indent="0" algn="just">
              <a:buNone/>
            </a:pPr>
            <a:r>
              <a:rPr lang="tr-TR" dirty="0">
                <a:solidFill>
                  <a:srgbClr val="FFFFFF"/>
                </a:solidFill>
              </a:rPr>
              <a:t>Onlara göre BPİ; tüketiciyi satın almaya doğru davranışsal olarak harekete geçiren ve müşteri sadakati sağlayan, tüketici ve muhtemel tüketicinin maruz bırakıldığı ürün/hizmet hakkında tüm bilgi kaynaklarını yönetme ve yürütme sürecidir (</a:t>
            </a:r>
            <a:r>
              <a:rPr lang="tr-TR" dirty="0" err="1">
                <a:solidFill>
                  <a:srgbClr val="FFFFFF"/>
                </a:solidFill>
              </a:rPr>
              <a:t>Başok</a:t>
            </a:r>
            <a:r>
              <a:rPr lang="tr-TR" dirty="0">
                <a:solidFill>
                  <a:srgbClr val="FFFFFF"/>
                </a:solidFill>
              </a:rPr>
              <a:t> Yurdakul, 2007: 311). </a:t>
            </a:r>
          </a:p>
        </p:txBody>
      </p:sp>
    </p:spTree>
    <p:extLst>
      <p:ext uri="{BB962C8B-B14F-4D97-AF65-F5344CB8AC3E}">
        <p14:creationId xmlns:p14="http://schemas.microsoft.com/office/powerpoint/2010/main" val="1137626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412776"/>
            <a:ext cx="8229600" cy="3805883"/>
          </a:xfrm>
        </p:spPr>
        <p:txBody>
          <a:bodyPr>
            <a:noAutofit/>
          </a:bodyPr>
          <a:lstStyle/>
          <a:p>
            <a:pPr marL="0" indent="0" algn="just">
              <a:buNone/>
            </a:pPr>
            <a:r>
              <a:rPr lang="tr-TR" dirty="0">
                <a:solidFill>
                  <a:srgbClr val="FFFFFF"/>
                </a:solidFill>
              </a:rPr>
              <a:t>Ayrıca Schultz, </a:t>
            </a:r>
            <a:r>
              <a:rPr lang="tr-TR" dirty="0" err="1">
                <a:solidFill>
                  <a:srgbClr val="FFFFFF"/>
                </a:solidFill>
              </a:rPr>
              <a:t>Tannenbaum</a:t>
            </a:r>
            <a:r>
              <a:rPr lang="tr-TR" dirty="0">
                <a:solidFill>
                  <a:srgbClr val="FFFFFF"/>
                </a:solidFill>
              </a:rPr>
              <a:t> ve </a:t>
            </a:r>
            <a:r>
              <a:rPr lang="tr-TR" dirty="0" err="1">
                <a:solidFill>
                  <a:srgbClr val="FFFFFF"/>
                </a:solidFill>
              </a:rPr>
              <a:t>Lauternborn</a:t>
            </a:r>
            <a:r>
              <a:rPr lang="tr-TR" dirty="0">
                <a:solidFill>
                  <a:srgbClr val="FFFFFF"/>
                </a:solidFill>
              </a:rPr>
              <a:t>, tüketicinin bilişsel süreçlerinde gerçekleştirdiği bilgi işleme ve saklama aşamalarının, mesaj yoğunluğunun oldukça artığı günümüzde yeniden önem kazandığını belirterek, bu durumun BPİ kavramının doğuşunda en az bilgisayar teknolojisindeki gelişmeler kadar önemli olduğunu da vurgulamaktadır (Sever, 2013: 8). </a:t>
            </a:r>
          </a:p>
          <a:p>
            <a:pPr marL="0" indent="0" algn="just">
              <a:buNone/>
            </a:pPr>
            <a:r>
              <a:rPr lang="tr-TR" dirty="0">
                <a:solidFill>
                  <a:srgbClr val="FFFFFF"/>
                </a:solidFill>
              </a:rPr>
              <a:t>Bunun yanı sıra Schultz, BPİ programını geliştirmedeki farklılığın planlamada olduğunu  da  bir makalesinde belirtmektedir (Yılmaz, 2006: 56).</a:t>
            </a:r>
          </a:p>
        </p:txBody>
      </p:sp>
    </p:spTree>
    <p:extLst>
      <p:ext uri="{BB962C8B-B14F-4D97-AF65-F5344CB8AC3E}">
        <p14:creationId xmlns:p14="http://schemas.microsoft.com/office/powerpoint/2010/main" val="3828984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28800"/>
            <a:ext cx="8229600" cy="4497363"/>
          </a:xfrm>
        </p:spPr>
        <p:txBody>
          <a:bodyPr>
            <a:noAutofit/>
          </a:bodyPr>
          <a:lstStyle/>
          <a:p>
            <a:pPr marL="0" indent="0" algn="just">
              <a:buNone/>
            </a:pPr>
            <a:r>
              <a:rPr lang="tr-TR" dirty="0">
                <a:solidFill>
                  <a:srgbClr val="FFFFFF"/>
                </a:solidFill>
              </a:rPr>
              <a:t>Bu konuda diğer bir görüşte belirten </a:t>
            </a:r>
            <a:r>
              <a:rPr lang="tr-TR" dirty="0" err="1">
                <a:solidFill>
                  <a:srgbClr val="FFFFFF"/>
                </a:solidFill>
              </a:rPr>
              <a:t>Dilenschneider’dır</a:t>
            </a:r>
            <a:r>
              <a:rPr lang="tr-TR" dirty="0">
                <a:solidFill>
                  <a:srgbClr val="FFFFFF"/>
                </a:solidFill>
              </a:rPr>
              <a:t>. </a:t>
            </a:r>
          </a:p>
          <a:p>
            <a:pPr marL="0" indent="0" algn="just">
              <a:buNone/>
            </a:pPr>
            <a:r>
              <a:rPr lang="tr-TR" dirty="0">
                <a:solidFill>
                  <a:srgbClr val="FFFFFF"/>
                </a:solidFill>
              </a:rPr>
              <a:t>Ona göre </a:t>
            </a:r>
            <a:r>
              <a:rPr lang="tr-TR" dirty="0" err="1">
                <a:solidFill>
                  <a:srgbClr val="FFFFFF"/>
                </a:solidFill>
              </a:rPr>
              <a:t>BPİ’nin</a:t>
            </a:r>
            <a:r>
              <a:rPr lang="tr-TR" dirty="0">
                <a:solidFill>
                  <a:srgbClr val="FFFFFF"/>
                </a:solidFill>
              </a:rPr>
              <a:t> gelişmesi; reklam ve reklam ajansları, reklam veren yani işletme, yoğun rekabet ve teknolojik gelişmelerin bir çıktısı olan veri tabanları olmak üzere dört temel boyuta dayalı olarak gerçekleşmiştir (Sever, 2013: 8-10):</a:t>
            </a:r>
          </a:p>
          <a:p>
            <a:pPr marL="0" indent="0" algn="just">
              <a:buNone/>
            </a:pPr>
            <a:r>
              <a:rPr lang="tr-TR" dirty="0">
                <a:solidFill>
                  <a:srgbClr val="FFFFFF"/>
                </a:solidFill>
              </a:rPr>
              <a:t>Reklam  ve reklam ajansları, yaratıcı tarafı güçlü olduğundan ürün ya da hizmet kampanyaları hazırlayan yapılardan giderek iletişim çözümleri üreten yapılara dönüşmektedir. </a:t>
            </a:r>
          </a:p>
        </p:txBody>
      </p:sp>
    </p:spTree>
    <p:extLst>
      <p:ext uri="{BB962C8B-B14F-4D97-AF65-F5344CB8AC3E}">
        <p14:creationId xmlns:p14="http://schemas.microsoft.com/office/powerpoint/2010/main" val="2933005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56792"/>
            <a:ext cx="8229600" cy="4569371"/>
          </a:xfrm>
        </p:spPr>
        <p:txBody>
          <a:bodyPr>
            <a:noAutofit/>
          </a:bodyPr>
          <a:lstStyle/>
          <a:p>
            <a:pPr marL="0" indent="0" algn="just">
              <a:buNone/>
            </a:pPr>
            <a:r>
              <a:rPr lang="tr-TR" dirty="0">
                <a:solidFill>
                  <a:srgbClr val="FFFFFF"/>
                </a:solidFill>
              </a:rPr>
              <a:t>1950’li yıllarda ABD’de televizyonun reklam aracı olarak kullanılmasıyla birlikte günümüze kadar reklam ajanslarında önemli değişiklik olmamıştır.  </a:t>
            </a:r>
          </a:p>
          <a:p>
            <a:pPr marL="0" indent="0" algn="just">
              <a:buNone/>
            </a:pPr>
            <a:r>
              <a:rPr lang="tr-TR" dirty="0">
                <a:solidFill>
                  <a:srgbClr val="FFFFFF"/>
                </a:solidFill>
              </a:rPr>
              <a:t>Ancak reklam verenlerin ve dağıtım kanallarının yapıları, değişmiş ve karmaşıklaşmıştır.</a:t>
            </a:r>
          </a:p>
          <a:p>
            <a:pPr marL="0" indent="0" algn="just">
              <a:buNone/>
            </a:pPr>
            <a:r>
              <a:rPr lang="tr-TR" dirty="0">
                <a:solidFill>
                  <a:srgbClr val="FFFFFF"/>
                </a:solidFill>
              </a:rPr>
              <a:t>Reklam verenlerin farklı çözümleri benimsemeleri, özellikle geleneksel reklam ortamlarında yayınlanan reklamların yüksek maliyetli olmaları nedeniyle, reklam verenler farklı iletişim yolları aramaya yöneltmiştir. </a:t>
            </a:r>
          </a:p>
          <a:p>
            <a:pPr marL="0" indent="0" algn="just">
              <a:buNone/>
            </a:pPr>
            <a:endParaRPr lang="tr-TR" dirty="0">
              <a:solidFill>
                <a:srgbClr val="FFFFFF"/>
              </a:solidFill>
            </a:endParaRPr>
          </a:p>
        </p:txBody>
      </p:sp>
    </p:spTree>
    <p:extLst>
      <p:ext uri="{BB962C8B-B14F-4D97-AF65-F5344CB8AC3E}">
        <p14:creationId xmlns:p14="http://schemas.microsoft.com/office/powerpoint/2010/main" val="2241204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40768"/>
            <a:ext cx="8229600" cy="4785395"/>
          </a:xfrm>
        </p:spPr>
        <p:txBody>
          <a:bodyPr>
            <a:normAutofit/>
          </a:bodyPr>
          <a:lstStyle/>
          <a:p>
            <a:pPr marL="0" indent="0" algn="just">
              <a:buNone/>
            </a:pPr>
            <a:r>
              <a:rPr lang="tr-TR" dirty="0">
                <a:solidFill>
                  <a:srgbClr val="FFFFFF"/>
                </a:solidFill>
              </a:rPr>
              <a:t>Dolayısıyla g</a:t>
            </a:r>
            <a:r>
              <a:rPr lang="nn-NO" dirty="0">
                <a:solidFill>
                  <a:srgbClr val="FFFFFF"/>
                </a:solidFill>
              </a:rPr>
              <a:t>eleneksel </a:t>
            </a:r>
            <a:r>
              <a:rPr lang="tr-TR" dirty="0">
                <a:solidFill>
                  <a:srgbClr val="FFFFFF"/>
                </a:solidFill>
              </a:rPr>
              <a:t>r</a:t>
            </a:r>
            <a:r>
              <a:rPr lang="nn-NO" dirty="0">
                <a:solidFill>
                  <a:srgbClr val="FFFFFF"/>
                </a:solidFill>
              </a:rPr>
              <a:t>eklam </a:t>
            </a:r>
            <a:r>
              <a:rPr lang="tr-TR" dirty="0">
                <a:solidFill>
                  <a:srgbClr val="FFFFFF"/>
                </a:solidFill>
              </a:rPr>
              <a:t>o</a:t>
            </a:r>
            <a:r>
              <a:rPr lang="nn-NO" dirty="0">
                <a:solidFill>
                  <a:srgbClr val="FFFFFF"/>
                </a:solidFill>
              </a:rPr>
              <a:t>rtamlar</a:t>
            </a:r>
            <a:r>
              <a:rPr lang="tr-TR" dirty="0">
                <a:solidFill>
                  <a:srgbClr val="FFFFFF"/>
                </a:solidFill>
              </a:rPr>
              <a:t>ı</a:t>
            </a:r>
            <a:r>
              <a:rPr lang="nn-NO" dirty="0">
                <a:solidFill>
                  <a:srgbClr val="FFFFFF"/>
                </a:solidFill>
              </a:rPr>
              <a:t>n</a:t>
            </a:r>
            <a:r>
              <a:rPr lang="tr-TR" dirty="0">
                <a:solidFill>
                  <a:srgbClr val="FFFFFF"/>
                </a:solidFill>
              </a:rPr>
              <a:t>ı</a:t>
            </a:r>
            <a:r>
              <a:rPr lang="nn-NO" dirty="0">
                <a:solidFill>
                  <a:srgbClr val="FFFFFF"/>
                </a:solidFill>
              </a:rPr>
              <a:t>n </a:t>
            </a:r>
            <a:r>
              <a:rPr lang="tr-TR" dirty="0">
                <a:solidFill>
                  <a:srgbClr val="FFFFFF"/>
                </a:solidFill>
              </a:rPr>
              <a:t>a</a:t>
            </a:r>
            <a:r>
              <a:rPr lang="nn-NO" dirty="0">
                <a:solidFill>
                  <a:srgbClr val="FFFFFF"/>
                </a:solidFill>
              </a:rPr>
              <a:t>zalan </a:t>
            </a:r>
            <a:r>
              <a:rPr lang="tr-TR" dirty="0">
                <a:solidFill>
                  <a:srgbClr val="FFFFFF"/>
                </a:solidFill>
              </a:rPr>
              <a:t>e</a:t>
            </a:r>
            <a:r>
              <a:rPr lang="nn-NO" dirty="0">
                <a:solidFill>
                  <a:srgbClr val="FFFFFF"/>
                </a:solidFill>
              </a:rPr>
              <a:t>tkisi</a:t>
            </a:r>
            <a:r>
              <a:rPr lang="tr-TR" dirty="0">
                <a:solidFill>
                  <a:srgbClr val="FFFFFF"/>
                </a:solidFill>
              </a:rPr>
              <a:t> söz konusudur. Kitle iletişim araçlarında yer alan reklamlar bireyler için faydalı olsalar bile kişilerin onlara ayıracak zamanı ve düşünsel enerjileri gittikçe azalmaktadır. </a:t>
            </a:r>
          </a:p>
          <a:p>
            <a:pPr marL="0" indent="0" algn="just">
              <a:buNone/>
            </a:pPr>
            <a:r>
              <a:rPr lang="tr-TR" dirty="0">
                <a:solidFill>
                  <a:srgbClr val="FFFFFF"/>
                </a:solidFill>
              </a:rPr>
              <a:t>Pek çok reklam tüketiciler tarafından dikkate değer bulunmamaktadır. </a:t>
            </a:r>
          </a:p>
          <a:p>
            <a:pPr marL="0" indent="0" algn="just">
              <a:buNone/>
            </a:pPr>
            <a:r>
              <a:rPr lang="tr-TR" dirty="0">
                <a:solidFill>
                  <a:srgbClr val="FFFFFF"/>
                </a:solidFill>
              </a:rPr>
              <a:t>Çeşitli araştırmalar göstermiştir ki kamuoyunun reklamlara karşı tutumu giderek olumsuz hale gelmektedir. </a:t>
            </a:r>
          </a:p>
          <a:p>
            <a:pPr marL="0" indent="0" algn="just">
              <a:buNone/>
            </a:pPr>
            <a:r>
              <a:rPr lang="tr-TR" dirty="0">
                <a:solidFill>
                  <a:srgbClr val="FFFFFF"/>
                </a:solidFill>
              </a:rPr>
              <a:t>Bu olumsuz tutum yalnızca reklamcılık sektörüne değil, reklamcıların kullandığı yöntemlere de yöneliktir. </a:t>
            </a:r>
          </a:p>
        </p:txBody>
      </p:sp>
    </p:spTree>
    <p:extLst>
      <p:ext uri="{BB962C8B-B14F-4D97-AF65-F5344CB8AC3E}">
        <p14:creationId xmlns:p14="http://schemas.microsoft.com/office/powerpoint/2010/main" val="1623934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40768"/>
            <a:ext cx="8229600" cy="4785395"/>
          </a:xfrm>
        </p:spPr>
        <p:txBody>
          <a:bodyPr>
            <a:normAutofit/>
          </a:bodyPr>
          <a:lstStyle/>
          <a:p>
            <a:pPr marL="0" indent="0" algn="just">
              <a:buNone/>
            </a:pPr>
            <a:r>
              <a:rPr lang="tr-TR" dirty="0">
                <a:solidFill>
                  <a:srgbClr val="FFFFFF"/>
                </a:solidFill>
              </a:rPr>
              <a:t>Ayrıca zapping olgusu ve reklamlar üzerindeki etkisi, başka bir ifadeyle kitle iletişim araçlarında karşılaşılan reklamları atlama, izlememe artmaktadır. </a:t>
            </a:r>
          </a:p>
          <a:p>
            <a:pPr marL="0" indent="0" algn="just">
              <a:buNone/>
            </a:pPr>
            <a:r>
              <a:rPr lang="tr-TR" dirty="0">
                <a:solidFill>
                  <a:srgbClr val="FFFFFF"/>
                </a:solidFill>
              </a:rPr>
              <a:t>Özellikle kablolu ağ ve uydu teknolojilerindeki gelişmeler “zapping” olarak tanımlanan reklamları atlama eğilimini arttırmaktadır. </a:t>
            </a:r>
          </a:p>
          <a:p>
            <a:pPr marL="0" indent="0" algn="just">
              <a:buNone/>
            </a:pPr>
            <a:r>
              <a:rPr lang="tr-TR" dirty="0">
                <a:solidFill>
                  <a:srgbClr val="FFFFFF"/>
                </a:solidFill>
              </a:rPr>
              <a:t>Bunların dışında r</a:t>
            </a:r>
            <a:r>
              <a:rPr lang="nn-NO" dirty="0">
                <a:solidFill>
                  <a:srgbClr val="FFFFFF"/>
                </a:solidFill>
              </a:rPr>
              <a:t>eklam</a:t>
            </a:r>
            <a:r>
              <a:rPr lang="tr-TR" dirty="0">
                <a:solidFill>
                  <a:srgbClr val="FFFFFF"/>
                </a:solidFill>
              </a:rPr>
              <a:t> </a:t>
            </a:r>
            <a:r>
              <a:rPr lang="nn-NO" dirty="0">
                <a:solidFill>
                  <a:srgbClr val="FFFFFF"/>
                </a:solidFill>
              </a:rPr>
              <a:t>verenlerin </a:t>
            </a:r>
            <a:r>
              <a:rPr lang="tr-TR" dirty="0">
                <a:solidFill>
                  <a:srgbClr val="FFFFFF"/>
                </a:solidFill>
              </a:rPr>
              <a:t>g</a:t>
            </a:r>
            <a:r>
              <a:rPr lang="nn-NO" dirty="0">
                <a:solidFill>
                  <a:srgbClr val="FFFFFF"/>
                </a:solidFill>
              </a:rPr>
              <a:t>eleneksel </a:t>
            </a:r>
            <a:r>
              <a:rPr lang="tr-TR" dirty="0">
                <a:solidFill>
                  <a:srgbClr val="FFFFFF"/>
                </a:solidFill>
              </a:rPr>
              <a:t>r</a:t>
            </a:r>
            <a:r>
              <a:rPr lang="nn-NO" dirty="0">
                <a:solidFill>
                  <a:srgbClr val="FFFFFF"/>
                </a:solidFill>
              </a:rPr>
              <a:t>eklam </a:t>
            </a:r>
            <a:r>
              <a:rPr lang="tr-TR" dirty="0">
                <a:solidFill>
                  <a:srgbClr val="FFFFFF"/>
                </a:solidFill>
              </a:rPr>
              <a:t>o</a:t>
            </a:r>
            <a:r>
              <a:rPr lang="nn-NO" dirty="0">
                <a:solidFill>
                  <a:srgbClr val="FFFFFF"/>
                </a:solidFill>
              </a:rPr>
              <a:t>rtamlar</a:t>
            </a:r>
            <a:r>
              <a:rPr lang="tr-TR" dirty="0">
                <a:solidFill>
                  <a:srgbClr val="FFFFFF"/>
                </a:solidFill>
              </a:rPr>
              <a:t>ı</a:t>
            </a:r>
            <a:r>
              <a:rPr lang="nn-NO" dirty="0">
                <a:solidFill>
                  <a:srgbClr val="FFFFFF"/>
                </a:solidFill>
              </a:rPr>
              <a:t>na </a:t>
            </a:r>
            <a:r>
              <a:rPr lang="tr-TR" dirty="0">
                <a:solidFill>
                  <a:srgbClr val="FFFFFF"/>
                </a:solidFill>
              </a:rPr>
              <a:t>d</a:t>
            </a:r>
            <a:r>
              <a:rPr lang="nn-NO" dirty="0">
                <a:solidFill>
                  <a:srgbClr val="FFFFFF"/>
                </a:solidFill>
              </a:rPr>
              <a:t>uyduklar</a:t>
            </a:r>
            <a:r>
              <a:rPr lang="tr-TR" dirty="0">
                <a:solidFill>
                  <a:srgbClr val="FFFFFF"/>
                </a:solidFill>
              </a:rPr>
              <a:t>ı güvenin azalması, özellikle sanal ortamların ve iletişim teknolojilerinin gelişmesi bu süreci hızlandırmaktadır.</a:t>
            </a:r>
          </a:p>
          <a:p>
            <a:pPr marL="0" indent="0">
              <a:buNone/>
            </a:pPr>
            <a:endParaRPr lang="tr-TR" dirty="0"/>
          </a:p>
        </p:txBody>
      </p:sp>
    </p:spTree>
    <p:extLst>
      <p:ext uri="{BB962C8B-B14F-4D97-AF65-F5344CB8AC3E}">
        <p14:creationId xmlns:p14="http://schemas.microsoft.com/office/powerpoint/2010/main" val="1273129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16832"/>
            <a:ext cx="8229600" cy="4209331"/>
          </a:xfrm>
        </p:spPr>
        <p:txBody>
          <a:bodyPr>
            <a:normAutofit/>
          </a:bodyPr>
          <a:lstStyle/>
          <a:p>
            <a:pPr marL="0" indent="0" algn="just">
              <a:buNone/>
            </a:pPr>
            <a:r>
              <a:rPr lang="tr-TR" dirty="0">
                <a:solidFill>
                  <a:srgbClr val="FFFFFF"/>
                </a:solidFill>
              </a:rPr>
              <a:t>Veri tabanı sistemlerinin gelişmesi ve maliyetlerinin ucuzlaması söz konusudur. </a:t>
            </a:r>
          </a:p>
          <a:p>
            <a:pPr marL="0" indent="0" algn="just">
              <a:buNone/>
            </a:pPr>
            <a:r>
              <a:rPr lang="tr-TR" dirty="0">
                <a:solidFill>
                  <a:srgbClr val="FFFFFF"/>
                </a:solidFill>
              </a:rPr>
              <a:t>Bütünleşik pazarlama iletişimi açısından ise, veri tabanı daha çok mevcut ve potansiyel müşterilere, ilgili çevrelere ilişkin ayrıntılı bilgilerin saklandığı ortam anlamına gelmektedir. </a:t>
            </a:r>
          </a:p>
          <a:p>
            <a:pPr marL="0" indent="0">
              <a:buNone/>
            </a:pPr>
            <a:endParaRPr lang="tr-TR" dirty="0"/>
          </a:p>
        </p:txBody>
      </p:sp>
    </p:spTree>
    <p:extLst>
      <p:ext uri="{BB962C8B-B14F-4D97-AF65-F5344CB8AC3E}">
        <p14:creationId xmlns:p14="http://schemas.microsoft.com/office/powerpoint/2010/main" val="309562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9339" y="188640"/>
            <a:ext cx="7765321" cy="1326321"/>
          </a:xfrm>
        </p:spPr>
        <p:txBody>
          <a:bodyPr/>
          <a:lstStyle/>
          <a:p>
            <a:r>
              <a:rPr lang="tr-TR" dirty="0" err="1">
                <a:solidFill>
                  <a:srgbClr val="FFC000"/>
                </a:solidFill>
              </a:rPr>
              <a:t>BPİ’nde</a:t>
            </a:r>
            <a:r>
              <a:rPr lang="tr-TR" dirty="0">
                <a:solidFill>
                  <a:srgbClr val="FFC000"/>
                </a:solidFill>
              </a:rPr>
              <a:t> </a:t>
            </a:r>
            <a:r>
              <a:rPr lang="tr-TR" dirty="0" err="1">
                <a:solidFill>
                  <a:srgbClr val="FFC000"/>
                </a:solidFill>
              </a:rPr>
              <a:t>Yenİ</a:t>
            </a:r>
            <a:r>
              <a:rPr lang="tr-TR" dirty="0">
                <a:solidFill>
                  <a:srgbClr val="FFC000"/>
                </a:solidFill>
              </a:rPr>
              <a:t> Boyutlar</a:t>
            </a:r>
          </a:p>
        </p:txBody>
      </p:sp>
      <p:sp>
        <p:nvSpPr>
          <p:cNvPr id="3" name="İçerik Yer Tutucusu 2"/>
          <p:cNvSpPr>
            <a:spLocks noGrp="1"/>
          </p:cNvSpPr>
          <p:nvPr>
            <p:ph idx="1"/>
          </p:nvPr>
        </p:nvSpPr>
        <p:spPr>
          <a:xfrm>
            <a:off x="457200" y="1772816"/>
            <a:ext cx="8229600" cy="4680520"/>
          </a:xfrm>
        </p:spPr>
        <p:txBody>
          <a:bodyPr>
            <a:noAutofit/>
          </a:bodyPr>
          <a:lstStyle/>
          <a:p>
            <a:pPr marL="0" indent="0" algn="just">
              <a:buNone/>
            </a:pPr>
            <a:r>
              <a:rPr lang="tr-TR" dirty="0">
                <a:solidFill>
                  <a:srgbClr val="FFFFFF"/>
                </a:solidFill>
              </a:rPr>
              <a:t>Bilgisayar ve iletişim teknolojilerinin gelişimiyle birlikte hayatımızda yer alan internet, pazarlama iletişimi öğelerini bir araya getirmiş ve firmalar tarafından reklam ve halkla ilişkiler gibi pazarlama iletişimi faaliyetlerinde kullanılmış olup, daha sonra yine firmaların internet temelli sosyal medyaya yönelik stratejilerle iş süreçlerini daha doğru ve etkili şekilde yönetmeye başlamışlardır (Çelik, 2014: 29).</a:t>
            </a:r>
          </a:p>
          <a:p>
            <a:pPr marL="0" indent="0" algn="just">
              <a:buNone/>
            </a:pPr>
            <a:r>
              <a:rPr lang="tr-TR" dirty="0">
                <a:solidFill>
                  <a:srgbClr val="FFFFFF"/>
                </a:solidFill>
              </a:rPr>
              <a:t>Dolayısıyla günümüzde BPİ yönlendiren başlıca iki temel faktör, kitlesellikten uzaklaşma ve teknolojik gelişmelerdir(Bulunmaz, 2016: 356). </a:t>
            </a:r>
          </a:p>
          <a:p>
            <a:pPr marL="0" indent="0">
              <a:buNone/>
            </a:pPr>
            <a:r>
              <a:rPr lang="tr-TR" sz="1800" dirty="0"/>
              <a:t> </a:t>
            </a:r>
          </a:p>
        </p:txBody>
      </p:sp>
    </p:spTree>
    <p:extLst>
      <p:ext uri="{BB962C8B-B14F-4D97-AF65-F5344CB8AC3E}">
        <p14:creationId xmlns:p14="http://schemas.microsoft.com/office/powerpoint/2010/main" val="1262625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9339" y="188640"/>
            <a:ext cx="7765321" cy="1326321"/>
          </a:xfrm>
        </p:spPr>
        <p:txBody>
          <a:bodyPr/>
          <a:lstStyle/>
          <a:p>
            <a:r>
              <a:rPr lang="tr-TR" dirty="0" err="1">
                <a:solidFill>
                  <a:srgbClr val="FFC000"/>
                </a:solidFill>
              </a:rPr>
              <a:t>BPİ’nde</a:t>
            </a:r>
            <a:r>
              <a:rPr lang="tr-TR" dirty="0">
                <a:solidFill>
                  <a:srgbClr val="FFC000"/>
                </a:solidFill>
              </a:rPr>
              <a:t> </a:t>
            </a:r>
            <a:r>
              <a:rPr lang="tr-TR" dirty="0" err="1">
                <a:solidFill>
                  <a:srgbClr val="FFC000"/>
                </a:solidFill>
              </a:rPr>
              <a:t>Yenİ</a:t>
            </a:r>
            <a:r>
              <a:rPr lang="tr-TR" dirty="0">
                <a:solidFill>
                  <a:srgbClr val="FFC000"/>
                </a:solidFill>
              </a:rPr>
              <a:t> Boyutlar</a:t>
            </a:r>
          </a:p>
        </p:txBody>
      </p:sp>
      <p:sp>
        <p:nvSpPr>
          <p:cNvPr id="3" name="İçerik Yer Tutucusu 2"/>
          <p:cNvSpPr>
            <a:spLocks noGrp="1"/>
          </p:cNvSpPr>
          <p:nvPr>
            <p:ph idx="1"/>
          </p:nvPr>
        </p:nvSpPr>
        <p:spPr>
          <a:xfrm>
            <a:off x="457200" y="2060848"/>
            <a:ext cx="8229600" cy="3733875"/>
          </a:xfrm>
        </p:spPr>
        <p:txBody>
          <a:bodyPr>
            <a:noAutofit/>
          </a:bodyPr>
          <a:lstStyle/>
          <a:p>
            <a:pPr marL="0" indent="0" algn="just">
              <a:buNone/>
            </a:pPr>
            <a:r>
              <a:rPr lang="tr-TR" dirty="0">
                <a:solidFill>
                  <a:srgbClr val="FFFFFF"/>
                </a:solidFill>
              </a:rPr>
              <a:t>İletişim araçlarının kullanıldığı firmaların iletişim stratejileri, tüketiciler </a:t>
            </a:r>
            <a:r>
              <a:rPr lang="pl-PL" dirty="0">
                <a:solidFill>
                  <a:srgbClr val="FFFFFF"/>
                </a:solidFill>
              </a:rPr>
              <a:t>aras</a:t>
            </a:r>
            <a:r>
              <a:rPr lang="tr-TR" dirty="0">
                <a:solidFill>
                  <a:srgbClr val="FFFFFF"/>
                </a:solidFill>
              </a:rPr>
              <a:t>ı</a:t>
            </a:r>
            <a:r>
              <a:rPr lang="pl-PL" dirty="0">
                <a:solidFill>
                  <a:srgbClr val="FFFFFF"/>
                </a:solidFill>
              </a:rPr>
              <a:t>nda a</a:t>
            </a:r>
            <a:r>
              <a:rPr lang="tr-TR" dirty="0" err="1">
                <a:solidFill>
                  <a:srgbClr val="FFFFFF"/>
                </a:solidFill>
              </a:rPr>
              <a:t>ğı</a:t>
            </a:r>
            <a:r>
              <a:rPr lang="pl-PL" dirty="0">
                <a:solidFill>
                  <a:srgbClr val="FFFFFF"/>
                </a:solidFill>
              </a:rPr>
              <a:t>zdan a</a:t>
            </a:r>
            <a:r>
              <a:rPr lang="tr-TR" dirty="0" err="1">
                <a:solidFill>
                  <a:srgbClr val="FFFFFF"/>
                </a:solidFill>
              </a:rPr>
              <a:t>ğı</a:t>
            </a:r>
            <a:r>
              <a:rPr lang="pl-PL" dirty="0">
                <a:solidFill>
                  <a:srgbClr val="FFFFFF"/>
                </a:solidFill>
              </a:rPr>
              <a:t>za</a:t>
            </a:r>
            <a:r>
              <a:rPr lang="tr-TR" dirty="0">
                <a:solidFill>
                  <a:srgbClr val="FFFFFF"/>
                </a:solidFill>
              </a:rPr>
              <a:t> iletişim ortamı yarattığından bu fırsattan firmalar yararlanabilmektedir(Sever, 2013: 12). </a:t>
            </a:r>
          </a:p>
          <a:p>
            <a:pPr marL="0" indent="0" algn="just">
              <a:buNone/>
            </a:pPr>
            <a:r>
              <a:rPr lang="tr-TR" dirty="0">
                <a:solidFill>
                  <a:srgbClr val="FFFFFF"/>
                </a:solidFill>
              </a:rPr>
              <a:t>Öyle ki, günümüzde mesajların hedef aldığı tüketiciler pasif konumdan, mesajların yayılmasında aktif görev üstlenen medya aracı konumuna gelmiştir(Çelik, 2014: 31). </a:t>
            </a:r>
          </a:p>
          <a:p>
            <a:pPr marL="0" indent="0">
              <a:buNone/>
            </a:pPr>
            <a:r>
              <a:rPr lang="tr-TR" dirty="0"/>
              <a:t> </a:t>
            </a:r>
          </a:p>
        </p:txBody>
      </p:sp>
    </p:spTree>
    <p:extLst>
      <p:ext uri="{BB962C8B-B14F-4D97-AF65-F5344CB8AC3E}">
        <p14:creationId xmlns:p14="http://schemas.microsoft.com/office/powerpoint/2010/main" val="2067567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4752528"/>
          </a:xfrm>
        </p:spPr>
        <p:txBody>
          <a:bodyPr>
            <a:noAutofit/>
          </a:bodyPr>
          <a:lstStyle/>
          <a:p>
            <a:pPr marL="0" indent="0" algn="just">
              <a:buNone/>
            </a:pPr>
            <a:r>
              <a:rPr lang="pl-PL" dirty="0">
                <a:solidFill>
                  <a:srgbClr val="F8F8F8"/>
                </a:solidFill>
              </a:rPr>
              <a:t>A</a:t>
            </a:r>
            <a:r>
              <a:rPr lang="tr-TR" dirty="0" err="1">
                <a:solidFill>
                  <a:srgbClr val="F8F8F8"/>
                </a:solidFill>
              </a:rPr>
              <a:t>ğı</a:t>
            </a:r>
            <a:r>
              <a:rPr lang="pl-PL" dirty="0">
                <a:solidFill>
                  <a:srgbClr val="F8F8F8"/>
                </a:solidFill>
              </a:rPr>
              <a:t>zdan a</a:t>
            </a:r>
            <a:r>
              <a:rPr lang="tr-TR" dirty="0" err="1">
                <a:solidFill>
                  <a:srgbClr val="F8F8F8"/>
                </a:solidFill>
              </a:rPr>
              <a:t>ğı</a:t>
            </a:r>
            <a:r>
              <a:rPr lang="pl-PL" dirty="0">
                <a:solidFill>
                  <a:srgbClr val="F8F8F8"/>
                </a:solidFill>
              </a:rPr>
              <a:t>za ileti</a:t>
            </a:r>
            <a:r>
              <a:rPr lang="tr-TR" dirty="0">
                <a:solidFill>
                  <a:srgbClr val="F8F8F8"/>
                </a:solidFill>
              </a:rPr>
              <a:t>ş</a:t>
            </a:r>
            <a:r>
              <a:rPr lang="pl-PL" dirty="0">
                <a:solidFill>
                  <a:srgbClr val="F8F8F8"/>
                </a:solidFill>
              </a:rPr>
              <a:t>im</a:t>
            </a:r>
            <a:r>
              <a:rPr lang="tr-TR" dirty="0">
                <a:solidFill>
                  <a:srgbClr val="F8F8F8"/>
                </a:solidFill>
              </a:rPr>
              <a:t> ise</a:t>
            </a:r>
            <a:r>
              <a:rPr lang="pl-PL" dirty="0">
                <a:solidFill>
                  <a:srgbClr val="F8F8F8"/>
                </a:solidFill>
              </a:rPr>
              <a:t>,</a:t>
            </a:r>
            <a:r>
              <a:rPr lang="tr-TR" dirty="0">
                <a:solidFill>
                  <a:srgbClr val="F8F8F8"/>
                </a:solidFill>
              </a:rPr>
              <a:t> tüketicilerin bir ürüne, markaya ya da hizmete yönelik kendileri gibi diğer bireylere aktardıkları bilgi, yorum ve dedikodular olarak tanımlanmaktadır(Sever, 2013: 12). </a:t>
            </a:r>
          </a:p>
          <a:p>
            <a:pPr marL="0" indent="0" algn="just">
              <a:buNone/>
            </a:pPr>
            <a:r>
              <a:rPr lang="tr-TR" dirty="0">
                <a:solidFill>
                  <a:srgbClr val="F8F8F8"/>
                </a:solidFill>
              </a:rPr>
              <a:t>Bu yönde yapılan pazarlama iletişimi uygulamalarına da viral pazarlama denmektedir.  </a:t>
            </a:r>
          </a:p>
          <a:p>
            <a:pPr marL="0" indent="0" algn="just">
              <a:buNone/>
            </a:pPr>
            <a:r>
              <a:rPr lang="tr-TR" dirty="0">
                <a:solidFill>
                  <a:srgbClr val="F8F8F8"/>
                </a:solidFill>
              </a:rPr>
              <a:t>Ürün veya hizmet hakkındaki bir mesajı ya da bir söylentiyi tüketiciler internet üzerinde gönüllü olarak  başkalarına taşıyarak, çevresindekilere mesajı iletmekte ve bu sayede tüm dünyaya mesaj iletilmiş olmaktadır (</a:t>
            </a:r>
            <a:r>
              <a:rPr lang="tr-TR" dirty="0" err="1">
                <a:solidFill>
                  <a:srgbClr val="F8F8F8"/>
                </a:solidFill>
              </a:rPr>
              <a:t>Kayaköy</a:t>
            </a:r>
            <a:r>
              <a:rPr lang="tr-TR" dirty="0">
                <a:solidFill>
                  <a:srgbClr val="F8F8F8"/>
                </a:solidFill>
              </a:rPr>
              <a:t> Taş, 2014: 39). </a:t>
            </a:r>
          </a:p>
          <a:p>
            <a:pPr marL="0" indent="0" algn="just">
              <a:buNone/>
            </a:pPr>
            <a:r>
              <a:rPr lang="tr-TR" dirty="0">
                <a:solidFill>
                  <a:srgbClr val="F8F8F8"/>
                </a:solidFill>
              </a:rPr>
              <a:t>Dolayısıyla ağı</a:t>
            </a:r>
            <a:r>
              <a:rPr lang="pl-PL" dirty="0">
                <a:solidFill>
                  <a:srgbClr val="F8F8F8"/>
                </a:solidFill>
              </a:rPr>
              <a:t>zdan a</a:t>
            </a:r>
            <a:r>
              <a:rPr lang="tr-TR" dirty="0" err="1">
                <a:solidFill>
                  <a:srgbClr val="F8F8F8"/>
                </a:solidFill>
              </a:rPr>
              <a:t>ğı</a:t>
            </a:r>
            <a:r>
              <a:rPr lang="pl-PL" dirty="0">
                <a:solidFill>
                  <a:srgbClr val="F8F8F8"/>
                </a:solidFill>
              </a:rPr>
              <a:t>za ileti</a:t>
            </a:r>
            <a:r>
              <a:rPr lang="tr-TR" dirty="0">
                <a:solidFill>
                  <a:srgbClr val="F8F8F8"/>
                </a:solidFill>
              </a:rPr>
              <a:t>ş</a:t>
            </a:r>
            <a:r>
              <a:rPr lang="pl-PL" dirty="0">
                <a:solidFill>
                  <a:srgbClr val="F8F8F8"/>
                </a:solidFill>
              </a:rPr>
              <a:t>im gibi kurum</a:t>
            </a:r>
            <a:r>
              <a:rPr lang="tr-TR" dirty="0">
                <a:solidFill>
                  <a:srgbClr val="F8F8F8"/>
                </a:solidFill>
              </a:rPr>
              <a:t> ya da markanın dışında kendiliğinden gelişen iletişim faaliyetlerine ise </a:t>
            </a:r>
            <a:r>
              <a:rPr lang="tr-TR" i="1" dirty="0">
                <a:solidFill>
                  <a:srgbClr val="F8F8F8"/>
                </a:solidFill>
              </a:rPr>
              <a:t>planlanmamış </a:t>
            </a:r>
            <a:r>
              <a:rPr lang="tr-TR" dirty="0">
                <a:solidFill>
                  <a:srgbClr val="F8F8F8"/>
                </a:solidFill>
              </a:rPr>
              <a:t>iletişim çabaları adı verilmektedir(Sever, 2013: 12).</a:t>
            </a:r>
          </a:p>
        </p:txBody>
      </p:sp>
    </p:spTree>
    <p:extLst>
      <p:ext uri="{BB962C8B-B14F-4D97-AF65-F5344CB8AC3E}">
        <p14:creationId xmlns:p14="http://schemas.microsoft.com/office/powerpoint/2010/main" val="2905660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476673"/>
            <a:ext cx="7765321" cy="1459250"/>
          </a:xfrm>
        </p:spPr>
        <p:txBody>
          <a:bodyPr>
            <a:normAutofit fontScale="90000"/>
          </a:bodyPr>
          <a:lstStyle/>
          <a:p>
            <a:r>
              <a:rPr lang="tr-TR" b="1" dirty="0" err="1">
                <a:solidFill>
                  <a:srgbClr val="FFC000"/>
                </a:solidFill>
              </a:rPr>
              <a:t>PazarlamanIn</a:t>
            </a:r>
            <a:r>
              <a:rPr lang="tr-TR" b="1" dirty="0">
                <a:solidFill>
                  <a:srgbClr val="FFC000"/>
                </a:solidFill>
              </a:rPr>
              <a:t> </a:t>
            </a:r>
            <a:r>
              <a:rPr lang="tr-TR" b="1" dirty="0" err="1">
                <a:solidFill>
                  <a:srgbClr val="FFC000"/>
                </a:solidFill>
              </a:rPr>
              <a:t>Gelİşİmİnİn</a:t>
            </a:r>
            <a:r>
              <a:rPr lang="tr-TR" b="1" dirty="0">
                <a:solidFill>
                  <a:srgbClr val="FFC000"/>
                </a:solidFill>
              </a:rPr>
              <a:t> </a:t>
            </a:r>
            <a:br>
              <a:rPr lang="tr-TR" b="1" dirty="0">
                <a:solidFill>
                  <a:srgbClr val="FFC000"/>
                </a:solidFill>
              </a:rPr>
            </a:br>
            <a:r>
              <a:rPr lang="tr-TR" b="1" dirty="0">
                <a:solidFill>
                  <a:srgbClr val="FFC000"/>
                </a:solidFill>
              </a:rPr>
              <a:t>Pazarlama </a:t>
            </a:r>
            <a:r>
              <a:rPr lang="tr-TR" b="1" dirty="0" err="1">
                <a:solidFill>
                  <a:srgbClr val="FFC000"/>
                </a:solidFill>
              </a:rPr>
              <a:t>İletİşİmİne</a:t>
            </a:r>
            <a:r>
              <a:rPr lang="tr-TR" b="1" dirty="0">
                <a:solidFill>
                  <a:srgbClr val="FFC000"/>
                </a:solidFill>
              </a:rPr>
              <a:t> Olan </a:t>
            </a:r>
            <a:r>
              <a:rPr lang="tr-TR" b="1" dirty="0" err="1">
                <a:solidFill>
                  <a:srgbClr val="FFC000"/>
                </a:solidFill>
              </a:rPr>
              <a:t>Etkİsİ</a:t>
            </a:r>
            <a:r>
              <a:rPr lang="tr-TR" b="1" dirty="0">
                <a:solidFill>
                  <a:srgbClr val="FFC000"/>
                </a:solidFill>
              </a:rPr>
              <a:t> </a:t>
            </a:r>
          </a:p>
        </p:txBody>
      </p:sp>
      <p:sp>
        <p:nvSpPr>
          <p:cNvPr id="3" name="İçerik Yer Tutucusu 2"/>
          <p:cNvSpPr>
            <a:spLocks noGrp="1"/>
          </p:cNvSpPr>
          <p:nvPr>
            <p:ph idx="1"/>
          </p:nvPr>
        </p:nvSpPr>
        <p:spPr>
          <a:xfrm>
            <a:off x="685346" y="2096064"/>
            <a:ext cx="7765322" cy="4285264"/>
          </a:xfrm>
        </p:spPr>
        <p:txBody>
          <a:bodyPr>
            <a:normAutofit lnSpcReduction="10000"/>
          </a:bodyPr>
          <a:lstStyle/>
          <a:p>
            <a:pPr marL="0" indent="0" algn="just">
              <a:buNone/>
            </a:pPr>
            <a:r>
              <a:rPr lang="tr-TR" dirty="0">
                <a:solidFill>
                  <a:srgbClr val="FFFFFF"/>
                </a:solidFill>
              </a:rPr>
              <a:t>Pazarlama iletişiminin gelişimini, pazarlama anlayışının gelişiminden ayırmak imkansızdır. </a:t>
            </a:r>
          </a:p>
          <a:p>
            <a:pPr marL="0" indent="0" algn="just">
              <a:buNone/>
            </a:pPr>
            <a:r>
              <a:rPr lang="tr-TR" dirty="0">
                <a:solidFill>
                  <a:srgbClr val="FFFFFF"/>
                </a:solidFill>
              </a:rPr>
              <a:t>Çünkü pazarlama anlayışının yaşadığı süreç, pazarlama iletişimine de yansımaktadır ve bu alanın da değişimine etki eden en temel etkenlerden biridir. </a:t>
            </a:r>
          </a:p>
          <a:p>
            <a:pPr marL="0" indent="0" algn="just">
              <a:buNone/>
            </a:pPr>
            <a:r>
              <a:rPr lang="tr-TR" dirty="0">
                <a:solidFill>
                  <a:srgbClr val="FFFFFF"/>
                </a:solidFill>
              </a:rPr>
              <a:t>Bir işletme fonksiyonu ve bilimsel bir disiplin alanı olarak pazarlama anlayışının gelişimine, sanayi devriminden yani 19. yüzyılın ikinci yarısından sonra işletmelerin pazarlamaya yaklaşımı yönüyle bakıldığında net olarak görülebilmektedir. </a:t>
            </a:r>
          </a:p>
          <a:p>
            <a:pPr marL="0" indent="0" algn="just">
              <a:buNone/>
            </a:pPr>
            <a:r>
              <a:rPr lang="tr-TR" dirty="0">
                <a:solidFill>
                  <a:srgbClr val="FFFFFF"/>
                </a:solidFill>
              </a:rPr>
              <a:t>Pazarlama anlayışındaki bu gelişim, size tablo olarak sunulmuştur.</a:t>
            </a:r>
          </a:p>
        </p:txBody>
      </p:sp>
    </p:spTree>
    <p:extLst>
      <p:ext uri="{BB962C8B-B14F-4D97-AF65-F5344CB8AC3E}">
        <p14:creationId xmlns:p14="http://schemas.microsoft.com/office/powerpoint/2010/main" val="1992057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412776"/>
            <a:ext cx="8229600" cy="4464496"/>
          </a:xfrm>
        </p:spPr>
        <p:txBody>
          <a:bodyPr>
            <a:normAutofit/>
          </a:bodyPr>
          <a:lstStyle/>
          <a:p>
            <a:pPr marL="0" indent="0" algn="just">
              <a:buNone/>
            </a:pPr>
            <a:r>
              <a:rPr lang="tr-TR" dirty="0">
                <a:solidFill>
                  <a:srgbClr val="FFFFFF"/>
                </a:solidFill>
              </a:rPr>
              <a:t>Her ne kadar kendiliğinden oluşan bu tanıtım imkanını markalar bir fırsat olarak görüyor olsa bile, bu ortamlardaki iletişimi kendi hedefledikleri şekilde kullanmak istemektedirler.  </a:t>
            </a:r>
          </a:p>
          <a:p>
            <a:pPr marL="0" indent="0" algn="just">
              <a:buNone/>
            </a:pPr>
            <a:r>
              <a:rPr lang="tr-TR" dirty="0">
                <a:solidFill>
                  <a:srgbClr val="FFFFFF"/>
                </a:solidFill>
              </a:rPr>
              <a:t>Sonuçta bugün adını çok duyduğumuz etkileyici yani </a:t>
            </a:r>
            <a:r>
              <a:rPr lang="tr-TR" dirty="0" err="1">
                <a:solidFill>
                  <a:srgbClr val="FFFFFF"/>
                </a:solidFill>
              </a:rPr>
              <a:t>influencer</a:t>
            </a:r>
            <a:r>
              <a:rPr lang="tr-TR" dirty="0">
                <a:solidFill>
                  <a:srgbClr val="FFFFFF"/>
                </a:solidFill>
              </a:rPr>
              <a:t> pazarlama, bilinçli olarak planlanmış bir iletişim çabası olarak ağızdan ağıza iletişimin  para karşılığında markanın istediği şekilde etkileyici tüketiciler yani </a:t>
            </a:r>
            <a:r>
              <a:rPr lang="tr-TR" dirty="0" err="1">
                <a:solidFill>
                  <a:srgbClr val="FFFFFF"/>
                </a:solidFill>
              </a:rPr>
              <a:t>influencer</a:t>
            </a:r>
            <a:r>
              <a:rPr lang="tr-TR" dirty="0">
                <a:solidFill>
                  <a:srgbClr val="FFFFFF"/>
                </a:solidFill>
              </a:rPr>
              <a:t> olan kişilerce diğer tüketicilerin algılarını yönlendirmeye ilişkin uygulamalara verilen addır.</a:t>
            </a:r>
          </a:p>
          <a:p>
            <a:endParaRPr lang="tr-TR" dirty="0"/>
          </a:p>
        </p:txBody>
      </p:sp>
    </p:spTree>
    <p:extLst>
      <p:ext uri="{BB962C8B-B14F-4D97-AF65-F5344CB8AC3E}">
        <p14:creationId xmlns:p14="http://schemas.microsoft.com/office/powerpoint/2010/main" val="3673585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00808"/>
            <a:ext cx="8229600" cy="4425355"/>
          </a:xfrm>
        </p:spPr>
        <p:txBody>
          <a:bodyPr>
            <a:normAutofit/>
          </a:bodyPr>
          <a:lstStyle/>
          <a:p>
            <a:pPr marL="0" indent="0" algn="just">
              <a:buNone/>
            </a:pPr>
            <a:r>
              <a:rPr lang="tr-TR" dirty="0">
                <a:solidFill>
                  <a:srgbClr val="FFFFFF"/>
                </a:solidFill>
              </a:rPr>
              <a:t>Bütün anlatılanlardan sonra burada </a:t>
            </a:r>
            <a:r>
              <a:rPr lang="tr-TR" dirty="0" err="1">
                <a:solidFill>
                  <a:srgbClr val="FFFFFF"/>
                </a:solidFill>
              </a:rPr>
              <a:t>BPİ’nin</a:t>
            </a:r>
            <a:r>
              <a:rPr lang="tr-TR" dirty="0">
                <a:solidFill>
                  <a:srgbClr val="FFFFFF"/>
                </a:solidFill>
              </a:rPr>
              <a:t>, farklı bir yapıya doğru evrimleştiğini söylemek gerekir. </a:t>
            </a:r>
          </a:p>
          <a:p>
            <a:pPr marL="0" indent="0" algn="just">
              <a:buNone/>
            </a:pPr>
            <a:r>
              <a:rPr lang="tr-TR" dirty="0">
                <a:solidFill>
                  <a:srgbClr val="FFFFFF"/>
                </a:solidFill>
              </a:rPr>
              <a:t>Artık, birey modern dünyanın karmaşası içinde yalnızlaşan ve o ölçüde </a:t>
            </a:r>
            <a:r>
              <a:rPr lang="tr-TR" dirty="0" err="1">
                <a:solidFill>
                  <a:srgbClr val="FFFFFF"/>
                </a:solidFill>
              </a:rPr>
              <a:t>çaresizleşmiş</a:t>
            </a:r>
            <a:r>
              <a:rPr lang="tr-TR" dirty="0">
                <a:solidFill>
                  <a:srgbClr val="FFFFFF"/>
                </a:solidFill>
              </a:rPr>
              <a:t> tüketici tipinden; bilginin özgürce paylaşıldığı sanal ortamlarda yerini bulan ve kendisini ifade eden güçlü kişilere dönüşmekte ve bu yeni boyut yakın gelecekte bütünleşik pazarlama iletişimini, ‘kişisel-bütünleşik iletişim’ modeline taşıyacağı söylenebilir(Sever, 2013: 13).</a:t>
            </a:r>
          </a:p>
        </p:txBody>
      </p:sp>
    </p:spTree>
    <p:extLst>
      <p:ext uri="{BB962C8B-B14F-4D97-AF65-F5344CB8AC3E}">
        <p14:creationId xmlns:p14="http://schemas.microsoft.com/office/powerpoint/2010/main" val="1179721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132856"/>
            <a:ext cx="8229600" cy="3993307"/>
          </a:xfrm>
        </p:spPr>
        <p:txBody>
          <a:bodyPr>
            <a:normAutofit/>
          </a:bodyPr>
          <a:lstStyle/>
          <a:p>
            <a:pPr marL="0" indent="0" algn="just">
              <a:buNone/>
            </a:pPr>
            <a:r>
              <a:rPr lang="tr-TR" dirty="0">
                <a:solidFill>
                  <a:srgbClr val="FFFFFF"/>
                </a:solidFill>
              </a:rPr>
              <a:t>Ayrıca etkinlik pazarlaması, gerilla pazarlama, nöro pazarlama, niş pazarlama, dijital pazarlama, içerik pazarlaması gibi pek çok uygulama bugün BPİ çerçevesinde stratejik bağlamda markalar tarafından uygulanmaktadır. </a:t>
            </a:r>
          </a:p>
          <a:p>
            <a:pPr marL="0" indent="0" algn="just">
              <a:buNone/>
            </a:pPr>
            <a:r>
              <a:rPr lang="tr-TR" dirty="0">
                <a:solidFill>
                  <a:srgbClr val="FFFFFF"/>
                </a:solidFill>
              </a:rPr>
              <a:t>Bu bahsedilen uygulamalara daha ileriki  derslerde tek tek değinilecektir. </a:t>
            </a:r>
          </a:p>
        </p:txBody>
      </p:sp>
    </p:spTree>
    <p:extLst>
      <p:ext uri="{BB962C8B-B14F-4D97-AF65-F5344CB8AC3E}">
        <p14:creationId xmlns:p14="http://schemas.microsoft.com/office/powerpoint/2010/main" val="4003443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0"/>
            <a:ext cx="7765321" cy="1326321"/>
          </a:xfrm>
        </p:spPr>
        <p:txBody>
          <a:bodyPr/>
          <a:lstStyle/>
          <a:p>
            <a:r>
              <a:rPr lang="tr-TR" dirty="0">
                <a:solidFill>
                  <a:srgbClr val="FFC000"/>
                </a:solidFill>
              </a:rPr>
              <a:t>Kaynaklar</a:t>
            </a:r>
          </a:p>
        </p:txBody>
      </p:sp>
      <p:sp>
        <p:nvSpPr>
          <p:cNvPr id="3" name="İçerik Yer Tutucusu 2"/>
          <p:cNvSpPr>
            <a:spLocks noGrp="1"/>
          </p:cNvSpPr>
          <p:nvPr>
            <p:ph idx="1"/>
          </p:nvPr>
        </p:nvSpPr>
        <p:spPr>
          <a:xfrm>
            <a:off x="179512" y="836712"/>
            <a:ext cx="8723312" cy="4857403"/>
          </a:xfrm>
        </p:spPr>
        <p:txBody>
          <a:bodyPr>
            <a:noAutofit/>
          </a:bodyPr>
          <a:lstStyle/>
          <a:p>
            <a:pPr algn="just"/>
            <a:r>
              <a:rPr lang="tr-TR" sz="1100" dirty="0" err="1">
                <a:solidFill>
                  <a:srgbClr val="FFFFFF"/>
                </a:solidFill>
              </a:rPr>
              <a:t>Barker</a:t>
            </a:r>
            <a:r>
              <a:rPr lang="tr-TR" sz="1100" dirty="0">
                <a:solidFill>
                  <a:srgbClr val="FFFFFF"/>
                </a:solidFill>
              </a:rPr>
              <a:t>, R. (2013). Strategic </a:t>
            </a:r>
            <a:r>
              <a:rPr lang="tr-TR" sz="1100" dirty="0" err="1">
                <a:solidFill>
                  <a:srgbClr val="FFFFFF"/>
                </a:solidFill>
              </a:rPr>
              <a:t>Integrated</a:t>
            </a:r>
            <a:r>
              <a:rPr lang="tr-TR" sz="1100" dirty="0">
                <a:solidFill>
                  <a:srgbClr val="FFFFFF"/>
                </a:solidFill>
              </a:rPr>
              <a:t> </a:t>
            </a:r>
            <a:r>
              <a:rPr lang="tr-TR" sz="1100" dirty="0" err="1">
                <a:solidFill>
                  <a:srgbClr val="FFFFFF"/>
                </a:solidFill>
              </a:rPr>
              <a:t>Communication</a:t>
            </a:r>
            <a:r>
              <a:rPr lang="tr-TR" sz="1100" dirty="0">
                <a:solidFill>
                  <a:srgbClr val="FFFFFF"/>
                </a:solidFill>
              </a:rPr>
              <a:t>: An </a:t>
            </a:r>
            <a:r>
              <a:rPr lang="tr-TR" sz="1100" dirty="0" err="1">
                <a:solidFill>
                  <a:srgbClr val="FFFFFF"/>
                </a:solidFill>
              </a:rPr>
              <a:t>Alternative</a:t>
            </a:r>
            <a:r>
              <a:rPr lang="tr-TR" sz="1100" dirty="0">
                <a:solidFill>
                  <a:srgbClr val="FFFFFF"/>
                </a:solidFill>
              </a:rPr>
              <a:t> </a:t>
            </a:r>
            <a:r>
              <a:rPr lang="tr-TR" sz="1100" dirty="0" err="1">
                <a:solidFill>
                  <a:srgbClr val="FFFFFF"/>
                </a:solidFill>
              </a:rPr>
              <a:t>Perspective</a:t>
            </a:r>
            <a:r>
              <a:rPr lang="tr-TR" sz="1100" dirty="0">
                <a:solidFill>
                  <a:srgbClr val="FFFFFF"/>
                </a:solidFill>
              </a:rPr>
              <a:t> of </a:t>
            </a:r>
            <a:r>
              <a:rPr lang="tr-TR" sz="1100" dirty="0" err="1">
                <a:solidFill>
                  <a:srgbClr val="FFFFFF"/>
                </a:solidFill>
              </a:rPr>
              <a:t>Integrated</a:t>
            </a:r>
            <a:r>
              <a:rPr lang="tr-TR" sz="1100" dirty="0">
                <a:solidFill>
                  <a:srgbClr val="FFFFFF"/>
                </a:solidFill>
              </a:rPr>
              <a:t> Marketing </a:t>
            </a:r>
            <a:r>
              <a:rPr lang="tr-TR" sz="1100" dirty="0" err="1">
                <a:solidFill>
                  <a:srgbClr val="FFFFFF"/>
                </a:solidFill>
              </a:rPr>
              <a:t>Communication</a:t>
            </a:r>
            <a:r>
              <a:rPr lang="tr-TR" sz="1100" dirty="0">
                <a:solidFill>
                  <a:srgbClr val="FFFFFF"/>
                </a:solidFill>
              </a:rPr>
              <a:t>? </a:t>
            </a:r>
            <a:r>
              <a:rPr lang="tr-TR" sz="1100" i="1" dirty="0" err="1">
                <a:solidFill>
                  <a:srgbClr val="FFFFFF"/>
                </a:solidFill>
              </a:rPr>
              <a:t>Communicatio</a:t>
            </a:r>
            <a:r>
              <a:rPr lang="tr-TR" sz="1100" i="1" dirty="0">
                <a:solidFill>
                  <a:srgbClr val="FFFFFF"/>
                </a:solidFill>
              </a:rPr>
              <a:t>, </a:t>
            </a:r>
            <a:r>
              <a:rPr lang="tr-TR" sz="1100" dirty="0">
                <a:solidFill>
                  <a:srgbClr val="FFFFFF"/>
                </a:solidFill>
              </a:rPr>
              <a:t> 39, 1, 102-121.</a:t>
            </a:r>
          </a:p>
          <a:p>
            <a:pPr algn="just"/>
            <a:r>
              <a:rPr lang="tr-TR" sz="1100" dirty="0" err="1">
                <a:solidFill>
                  <a:srgbClr val="FFFFFF"/>
                </a:solidFill>
              </a:rPr>
              <a:t>Başok</a:t>
            </a:r>
            <a:r>
              <a:rPr lang="tr-TR" sz="1100" dirty="0">
                <a:solidFill>
                  <a:srgbClr val="FFFFFF"/>
                </a:solidFill>
              </a:rPr>
              <a:t> Yurdakul, N. (2007). Bütünleşik Pazarlama İletişiminde Stratejik Planlamanın Önemi. </a:t>
            </a:r>
            <a:r>
              <a:rPr lang="tr-TR" sz="1100" i="1" dirty="0">
                <a:solidFill>
                  <a:srgbClr val="FFFFFF"/>
                </a:solidFill>
              </a:rPr>
              <a:t>Yeni DÜŞÜNCELER, </a:t>
            </a:r>
            <a:r>
              <a:rPr lang="tr-TR" sz="1100" dirty="0">
                <a:solidFill>
                  <a:srgbClr val="FFFFFF"/>
                </a:solidFill>
              </a:rPr>
              <a:t>2, 309-324</a:t>
            </a:r>
            <a:r>
              <a:rPr lang="tr-TR" sz="1100" i="1" dirty="0">
                <a:solidFill>
                  <a:srgbClr val="FFFFFF"/>
                </a:solidFill>
              </a:rPr>
              <a:t>.</a:t>
            </a:r>
          </a:p>
          <a:p>
            <a:pPr algn="just"/>
            <a:r>
              <a:rPr lang="tr-TR" sz="1100" dirty="0" err="1">
                <a:solidFill>
                  <a:srgbClr val="FFFFFF"/>
                </a:solidFill>
              </a:rPr>
              <a:t>Blythe</a:t>
            </a:r>
            <a:r>
              <a:rPr lang="tr-TR" sz="1100" dirty="0">
                <a:solidFill>
                  <a:srgbClr val="FFFFFF"/>
                </a:solidFill>
              </a:rPr>
              <a:t>, J. (2001). Pazarlama İlkeleri, Çev. Y. Odabaşı, İstanbul: Bilim Teknik Yayınevi.</a:t>
            </a:r>
          </a:p>
          <a:p>
            <a:pPr algn="just"/>
            <a:r>
              <a:rPr lang="tr-TR" sz="1100" dirty="0">
                <a:solidFill>
                  <a:srgbClr val="FFFFFF"/>
                </a:solidFill>
              </a:rPr>
              <a:t>Bulunmaz, B. (2016). Gelişen Teknolojiyle Birlikte Değişen Pazarlama Yöntemleri ve Dijital Pazarlama. </a:t>
            </a:r>
            <a:r>
              <a:rPr lang="tr-TR" sz="1100" i="1" dirty="0">
                <a:solidFill>
                  <a:srgbClr val="FFFFFF"/>
                </a:solidFill>
              </a:rPr>
              <a:t>TRT Akademi,</a:t>
            </a:r>
            <a:r>
              <a:rPr lang="tr-TR" sz="1100" dirty="0">
                <a:solidFill>
                  <a:srgbClr val="FFFFFF"/>
                </a:solidFill>
              </a:rPr>
              <a:t> 1, 2, 348-365.</a:t>
            </a:r>
          </a:p>
          <a:p>
            <a:pPr algn="just"/>
            <a:r>
              <a:rPr lang="tr-TR" sz="1100" dirty="0">
                <a:solidFill>
                  <a:srgbClr val="FFFFFF"/>
                </a:solidFill>
              </a:rPr>
              <a:t>Erdoğan, B. Z. (2012). Pazarlamanın Konusu, Kapsamı, Gelişimi ve Değer Kavramı. </a:t>
            </a:r>
            <a:r>
              <a:rPr lang="tr-TR" sz="1100" i="1" dirty="0">
                <a:solidFill>
                  <a:srgbClr val="FFFFFF"/>
                </a:solidFill>
              </a:rPr>
              <a:t>Pazarlama Yönetimi, </a:t>
            </a:r>
            <a:r>
              <a:rPr lang="tr-TR" sz="1100" dirty="0">
                <a:solidFill>
                  <a:srgbClr val="FFFFFF"/>
                </a:solidFill>
              </a:rPr>
              <a:t>Ed. B. Z. Erdoğan ve E. Eroğlu, Anadolu Üniversitesi AÖF Yayın No: 1549, Eskişehir.</a:t>
            </a:r>
          </a:p>
          <a:p>
            <a:pPr algn="just"/>
            <a:r>
              <a:rPr lang="tr-TR" sz="1100" dirty="0" err="1">
                <a:solidFill>
                  <a:srgbClr val="FFFFFF"/>
                </a:solidFill>
              </a:rPr>
              <a:t>Kayaköy</a:t>
            </a:r>
            <a:r>
              <a:rPr lang="tr-TR" sz="1100" dirty="0">
                <a:solidFill>
                  <a:srgbClr val="FFFFFF"/>
                </a:solidFill>
              </a:rPr>
              <a:t> Taş, M. (2014). Pazarlama İletişiminde Sosyal Medya Kullanımı: Sigorta Pazarına Bir Uygulama. Y. Lisans Tezi, İstanbul Ticaret Üniversitesi Sosyal Bilimler Enstitüsü, İşletme ABD., İstanbul, https://acikerisim.ticaret.edu.tr/62133.pdf.</a:t>
            </a:r>
          </a:p>
          <a:p>
            <a:pPr algn="just"/>
            <a:r>
              <a:rPr lang="tr-TR" sz="1100" dirty="0">
                <a:solidFill>
                  <a:srgbClr val="FFFFFF"/>
                </a:solidFill>
              </a:rPr>
              <a:t>Koç, E. (2012). </a:t>
            </a:r>
            <a:r>
              <a:rPr lang="tr-TR" sz="1100" i="1" dirty="0">
                <a:solidFill>
                  <a:srgbClr val="FFFFFF"/>
                </a:solidFill>
              </a:rPr>
              <a:t>Tüketici Davranışı ve Pazarlama Stratejileri: Global ve Yerel Yaklaşım. </a:t>
            </a:r>
            <a:r>
              <a:rPr lang="tr-TR" sz="1100" dirty="0">
                <a:solidFill>
                  <a:srgbClr val="FFFFFF"/>
                </a:solidFill>
              </a:rPr>
              <a:t>4. Genişletilmiş ve Güncellenmiş Baskı, Ankara: Seçkin Yayıncılık San. ve Tic. A.Ş.</a:t>
            </a:r>
          </a:p>
          <a:p>
            <a:pPr algn="just"/>
            <a:r>
              <a:rPr lang="en-US" sz="1100" dirty="0" err="1">
                <a:solidFill>
                  <a:srgbClr val="FFFFFF"/>
                </a:solidFill>
              </a:rPr>
              <a:t>Pickton</a:t>
            </a:r>
            <a:r>
              <a:rPr lang="en-US" sz="1100" dirty="0">
                <a:solidFill>
                  <a:srgbClr val="FFFFFF"/>
                </a:solidFill>
              </a:rPr>
              <a:t>, D., Broderick, A. (2005). </a:t>
            </a:r>
            <a:r>
              <a:rPr lang="en-US" sz="1100" i="1" dirty="0">
                <a:solidFill>
                  <a:srgbClr val="FFFFFF"/>
                </a:solidFill>
              </a:rPr>
              <a:t>Integrated Marketing communications. </a:t>
            </a:r>
            <a:r>
              <a:rPr lang="en-US" sz="1100" dirty="0">
                <a:solidFill>
                  <a:srgbClr val="FFFFFF"/>
                </a:solidFill>
              </a:rPr>
              <a:t>2.Ed., Essex:</a:t>
            </a:r>
            <a:r>
              <a:rPr lang="tr-TR" sz="1100" dirty="0">
                <a:solidFill>
                  <a:srgbClr val="FFFFFF"/>
                </a:solidFill>
              </a:rPr>
              <a:t> </a:t>
            </a:r>
            <a:r>
              <a:rPr lang="tr-TR" sz="1100" dirty="0" err="1">
                <a:solidFill>
                  <a:srgbClr val="FFFFFF"/>
                </a:solidFill>
              </a:rPr>
              <a:t>Pearson</a:t>
            </a:r>
            <a:r>
              <a:rPr lang="tr-TR" sz="1100" dirty="0">
                <a:solidFill>
                  <a:srgbClr val="FFFFFF"/>
                </a:solidFill>
              </a:rPr>
              <a:t> </a:t>
            </a:r>
            <a:r>
              <a:rPr lang="tr-TR" sz="1100" dirty="0" err="1">
                <a:solidFill>
                  <a:srgbClr val="FFFFFF"/>
                </a:solidFill>
              </a:rPr>
              <a:t>Education</a:t>
            </a:r>
            <a:r>
              <a:rPr lang="tr-TR" sz="1100" dirty="0">
                <a:solidFill>
                  <a:srgbClr val="FFFFFF"/>
                </a:solidFill>
              </a:rPr>
              <a:t> Limited.</a:t>
            </a:r>
          </a:p>
          <a:p>
            <a:pPr algn="just"/>
            <a:r>
              <a:rPr lang="tr-TR" sz="1100" dirty="0">
                <a:solidFill>
                  <a:srgbClr val="FFFFFF"/>
                </a:solidFill>
              </a:rPr>
              <a:t>Sever, N. (2013). Bütünleşik Pazarlama İletişimi: Tanımı ve Gelişme Nedenleri.</a:t>
            </a:r>
            <a:r>
              <a:rPr lang="tr-TR" sz="1100" i="1" dirty="0">
                <a:solidFill>
                  <a:srgbClr val="FFFFFF"/>
                </a:solidFill>
              </a:rPr>
              <a:t> Bütünleşik Pazarlama İletişimi, </a:t>
            </a:r>
            <a:r>
              <a:rPr lang="tr-TR" sz="1100" dirty="0">
                <a:solidFill>
                  <a:srgbClr val="FFFFFF"/>
                </a:solidFill>
              </a:rPr>
              <a:t>Ed. M. Oyman, Anadolu Üniversitesi AÖF Yayın No: 1709, Eskişehir.</a:t>
            </a:r>
          </a:p>
          <a:p>
            <a:pPr algn="just"/>
            <a:r>
              <a:rPr lang="en-US" sz="1100" dirty="0">
                <a:solidFill>
                  <a:srgbClr val="FFFFFF"/>
                </a:solidFill>
              </a:rPr>
              <a:t>Shin, K. Y. (2013). </a:t>
            </a:r>
            <a:r>
              <a:rPr lang="en-US" sz="1100" i="1" dirty="0">
                <a:solidFill>
                  <a:srgbClr val="FFFFFF"/>
                </a:solidFill>
              </a:rPr>
              <a:t>The Executor of Integrated Marketing Communications Strategy:</a:t>
            </a:r>
            <a:r>
              <a:rPr lang="tr-TR" sz="1100" i="1" dirty="0">
                <a:solidFill>
                  <a:srgbClr val="FFFFFF"/>
                </a:solidFill>
              </a:rPr>
              <a:t> </a:t>
            </a:r>
            <a:r>
              <a:rPr lang="tr-TR" sz="1100" i="1" dirty="0" err="1">
                <a:solidFill>
                  <a:srgbClr val="FFFFFF"/>
                </a:solidFill>
              </a:rPr>
              <a:t>Marcom</a:t>
            </a:r>
            <a:r>
              <a:rPr lang="tr-TR" sz="1100" i="1" dirty="0">
                <a:solidFill>
                  <a:srgbClr val="FFFFFF"/>
                </a:solidFill>
              </a:rPr>
              <a:t> </a:t>
            </a:r>
            <a:r>
              <a:rPr lang="tr-TR" sz="1100" i="1" dirty="0" err="1">
                <a:solidFill>
                  <a:srgbClr val="FFFFFF"/>
                </a:solidFill>
              </a:rPr>
              <a:t>Manager’s</a:t>
            </a:r>
            <a:r>
              <a:rPr lang="tr-TR" sz="1100" i="1" dirty="0">
                <a:solidFill>
                  <a:srgbClr val="FFFFFF"/>
                </a:solidFill>
              </a:rPr>
              <a:t> </a:t>
            </a:r>
            <a:r>
              <a:rPr lang="tr-TR" sz="1100" i="1" dirty="0" err="1">
                <a:solidFill>
                  <a:srgbClr val="FFFFFF"/>
                </a:solidFill>
              </a:rPr>
              <a:t>Working</a:t>
            </a:r>
            <a:r>
              <a:rPr lang="tr-TR" sz="1100" i="1" dirty="0">
                <a:solidFill>
                  <a:srgbClr val="FFFFFF"/>
                </a:solidFill>
              </a:rPr>
              <a:t> Model. </a:t>
            </a:r>
            <a:r>
              <a:rPr lang="tr-TR" sz="1100" i="1" dirty="0" err="1">
                <a:solidFill>
                  <a:srgbClr val="FFFFFF"/>
                </a:solidFill>
              </a:rPr>
              <a:t>Heidelberg</a:t>
            </a:r>
            <a:r>
              <a:rPr lang="tr-TR" sz="1100" i="1" dirty="0">
                <a:solidFill>
                  <a:srgbClr val="FFFFFF"/>
                </a:solidFill>
              </a:rPr>
              <a:t>: </a:t>
            </a:r>
            <a:r>
              <a:rPr lang="tr-TR" sz="1100" i="1" dirty="0" err="1">
                <a:solidFill>
                  <a:srgbClr val="FFFFFF"/>
                </a:solidFill>
              </a:rPr>
              <a:t>Springer</a:t>
            </a:r>
            <a:r>
              <a:rPr lang="tr-TR" sz="1100" i="1" dirty="0">
                <a:solidFill>
                  <a:srgbClr val="FFFFFF"/>
                </a:solidFill>
              </a:rPr>
              <a:t>.</a:t>
            </a:r>
          </a:p>
          <a:p>
            <a:pPr algn="just"/>
            <a:r>
              <a:rPr lang="tr-TR" sz="1100" dirty="0" err="1">
                <a:solidFill>
                  <a:srgbClr val="FFFFFF"/>
                </a:solidFill>
              </a:rPr>
              <a:t>Tunçel</a:t>
            </a:r>
            <a:r>
              <a:rPr lang="tr-TR" sz="1100" dirty="0">
                <a:solidFill>
                  <a:srgbClr val="FFFFFF"/>
                </a:solidFill>
              </a:rPr>
              <a:t>, H. Halkla İlişkiler Anlayışıyla Bütünleşik Pazarlama İletişimi. İstanbul Üniversitesi İletişim Fakültesi Dergisi, 35, 115-136.</a:t>
            </a:r>
          </a:p>
          <a:p>
            <a:pPr algn="just"/>
            <a:r>
              <a:rPr lang="tr-TR" sz="1100" dirty="0">
                <a:solidFill>
                  <a:srgbClr val="FFFFFF"/>
                </a:solidFill>
              </a:rPr>
              <a:t>Yılmaz, Y. (2006). Pazarlama İletişiminde Bütünleştirici Bir Boyut: Bütünleşik Pazarlama İletişimi. </a:t>
            </a:r>
            <a:r>
              <a:rPr lang="tr-TR" sz="1100" dirty="0" err="1">
                <a:solidFill>
                  <a:srgbClr val="FFFFFF"/>
                </a:solidFill>
              </a:rPr>
              <a:t>Elektornik</a:t>
            </a:r>
            <a:r>
              <a:rPr lang="tr-TR" sz="1100" dirty="0">
                <a:solidFill>
                  <a:srgbClr val="FFFFFF"/>
                </a:solidFill>
              </a:rPr>
              <a:t> Sosyal Bilimler Dergisi, 5, 18, 54-75.</a:t>
            </a:r>
          </a:p>
          <a:p>
            <a:pPr marL="0" indent="0">
              <a:buNone/>
            </a:pPr>
            <a:endParaRPr lang="tr-TR" sz="1100" dirty="0"/>
          </a:p>
        </p:txBody>
      </p:sp>
    </p:spTree>
    <p:extLst>
      <p:ext uri="{BB962C8B-B14F-4D97-AF65-F5344CB8AC3E}">
        <p14:creationId xmlns:p14="http://schemas.microsoft.com/office/powerpoint/2010/main" val="1031556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sz="2800" dirty="0">
                <a:solidFill>
                  <a:srgbClr val="FFC000"/>
                </a:solidFill>
              </a:rPr>
              <a:t>Pazarlama </a:t>
            </a:r>
            <a:r>
              <a:rPr lang="tr-TR" sz="2800" dirty="0" err="1">
                <a:solidFill>
                  <a:srgbClr val="FFC000"/>
                </a:solidFill>
              </a:rPr>
              <a:t>AnlayIşInIn</a:t>
            </a:r>
            <a:r>
              <a:rPr lang="tr-TR" sz="2800" dirty="0">
                <a:solidFill>
                  <a:srgbClr val="FFC000"/>
                </a:solidFill>
              </a:rPr>
              <a:t> </a:t>
            </a:r>
            <a:r>
              <a:rPr lang="tr-TR" sz="2800" dirty="0" err="1">
                <a:solidFill>
                  <a:srgbClr val="FFC000"/>
                </a:solidFill>
              </a:rPr>
              <a:t>Gelİşİmİ</a:t>
            </a:r>
            <a:r>
              <a:rPr lang="tr-TR" sz="2800" dirty="0">
                <a:solidFill>
                  <a:srgbClr val="FFC000"/>
                </a:solidFill>
              </a:rPr>
              <a:t> </a:t>
            </a:r>
            <a:br>
              <a:rPr lang="tr-TR" sz="2800" dirty="0"/>
            </a:br>
            <a:r>
              <a:rPr lang="tr-TR" sz="2800" dirty="0">
                <a:solidFill>
                  <a:srgbClr val="FFC000"/>
                </a:solidFill>
              </a:rPr>
              <a:t>(Erdoğan, 2012: 10)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2560530"/>
              </p:ext>
            </p:extLst>
          </p:nvPr>
        </p:nvGraphicFramePr>
        <p:xfrm>
          <a:off x="457200" y="931381"/>
          <a:ext cx="8363272" cy="5760720"/>
        </p:xfrm>
        <a:graphic>
          <a:graphicData uri="http://schemas.openxmlformats.org/drawingml/2006/table">
            <a:tbl>
              <a:tblPr firstRow="1" bandRow="1">
                <a:tableStyleId>{5C22544A-7EE6-4342-B048-85BDC9FD1C3A}</a:tableStyleId>
              </a:tblPr>
              <a:tblGrid>
                <a:gridCol w="2090818">
                  <a:extLst>
                    <a:ext uri="{9D8B030D-6E8A-4147-A177-3AD203B41FA5}">
                      <a16:colId xmlns:a16="http://schemas.microsoft.com/office/drawing/2014/main" val="20000"/>
                    </a:ext>
                  </a:extLst>
                </a:gridCol>
                <a:gridCol w="2090818">
                  <a:extLst>
                    <a:ext uri="{9D8B030D-6E8A-4147-A177-3AD203B41FA5}">
                      <a16:colId xmlns:a16="http://schemas.microsoft.com/office/drawing/2014/main" val="20001"/>
                    </a:ext>
                  </a:extLst>
                </a:gridCol>
                <a:gridCol w="1317197">
                  <a:extLst>
                    <a:ext uri="{9D8B030D-6E8A-4147-A177-3AD203B41FA5}">
                      <a16:colId xmlns:a16="http://schemas.microsoft.com/office/drawing/2014/main" val="20002"/>
                    </a:ext>
                  </a:extLst>
                </a:gridCol>
                <a:gridCol w="2864439">
                  <a:extLst>
                    <a:ext uri="{9D8B030D-6E8A-4147-A177-3AD203B41FA5}">
                      <a16:colId xmlns:a16="http://schemas.microsoft.com/office/drawing/2014/main" val="20003"/>
                    </a:ext>
                  </a:extLst>
                </a:gridCol>
              </a:tblGrid>
              <a:tr h="314800">
                <a:tc>
                  <a:txBody>
                    <a:bodyPr/>
                    <a:lstStyle/>
                    <a:p>
                      <a:endParaRPr lang="tr-TR" sz="1600" dirty="0"/>
                    </a:p>
                  </a:txBody>
                  <a:tcPr>
                    <a:solidFill>
                      <a:schemeClr val="bg2">
                        <a:lumMod val="20000"/>
                        <a:lumOff val="80000"/>
                      </a:schemeClr>
                    </a:solidFill>
                  </a:tcPr>
                </a:tc>
                <a:tc>
                  <a:txBody>
                    <a:bodyPr/>
                    <a:lstStyle/>
                    <a:p>
                      <a:r>
                        <a:rPr lang="tr-TR" sz="1600" dirty="0">
                          <a:solidFill>
                            <a:schemeClr val="bg2">
                              <a:lumMod val="75000"/>
                            </a:schemeClr>
                          </a:solidFill>
                        </a:rPr>
                        <a:t>Yaklaşım</a:t>
                      </a:r>
                    </a:p>
                  </a:txBody>
                  <a:tcPr>
                    <a:solidFill>
                      <a:schemeClr val="bg2">
                        <a:lumMod val="20000"/>
                        <a:lumOff val="80000"/>
                      </a:schemeClr>
                    </a:solidFill>
                  </a:tcPr>
                </a:tc>
                <a:tc>
                  <a:txBody>
                    <a:bodyPr/>
                    <a:lstStyle/>
                    <a:p>
                      <a:r>
                        <a:rPr lang="tr-TR" sz="1600" dirty="0">
                          <a:solidFill>
                            <a:schemeClr val="bg2">
                              <a:lumMod val="75000"/>
                            </a:schemeClr>
                          </a:solidFill>
                        </a:rPr>
                        <a:t>Odak</a:t>
                      </a:r>
                    </a:p>
                  </a:txBody>
                  <a:tcPr>
                    <a:solidFill>
                      <a:schemeClr val="bg2">
                        <a:lumMod val="20000"/>
                        <a:lumOff val="80000"/>
                      </a:schemeClr>
                    </a:solidFill>
                  </a:tcPr>
                </a:tc>
                <a:tc>
                  <a:txBody>
                    <a:bodyPr/>
                    <a:lstStyle/>
                    <a:p>
                      <a:r>
                        <a:rPr lang="tr-TR" sz="1600" dirty="0">
                          <a:solidFill>
                            <a:schemeClr val="bg2">
                              <a:lumMod val="75000"/>
                            </a:schemeClr>
                          </a:solidFill>
                        </a:rPr>
                        <a:t>Amaç</a:t>
                      </a:r>
                    </a:p>
                  </a:txBody>
                  <a:tcPr>
                    <a:solidFill>
                      <a:schemeClr val="bg2">
                        <a:lumMod val="20000"/>
                        <a:lumOff val="80000"/>
                      </a:schemeClr>
                    </a:solidFill>
                  </a:tcPr>
                </a:tc>
                <a:extLst>
                  <a:ext uri="{0D108BD9-81ED-4DB2-BD59-A6C34878D82A}">
                    <a16:rowId xmlns:a16="http://schemas.microsoft.com/office/drawing/2014/main" val="10000"/>
                  </a:ext>
                </a:extLst>
              </a:tr>
              <a:tr h="735237">
                <a:tc rowSpan="3">
                  <a:txBody>
                    <a:bodyPr/>
                    <a:lstStyle/>
                    <a:p>
                      <a:r>
                        <a:rPr lang="tr-TR" sz="1600" dirty="0"/>
                        <a:t>Geleneksel Pazarlama Anlayışı</a:t>
                      </a:r>
                    </a:p>
                  </a:txBody>
                  <a:tcPr>
                    <a:solidFill>
                      <a:schemeClr val="bg2">
                        <a:lumMod val="20000"/>
                        <a:lumOff val="80000"/>
                      </a:schemeClr>
                    </a:solidFill>
                  </a:tcPr>
                </a:tc>
                <a:tc>
                  <a:txBody>
                    <a:bodyPr/>
                    <a:lstStyle/>
                    <a:p>
                      <a:r>
                        <a:rPr lang="tr-TR" sz="1600" dirty="0"/>
                        <a:t>Üretim (1880-1950)</a:t>
                      </a:r>
                    </a:p>
                  </a:txBody>
                  <a:tcPr>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tr-TR" sz="1600" dirty="0"/>
                        <a:t>Üretim</a:t>
                      </a:r>
                    </a:p>
                  </a:txBody>
                  <a:tcPr>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tr-TR" sz="1600" dirty="0"/>
                        <a:t>-Üretimin arttırılması,</a:t>
                      </a:r>
                    </a:p>
                    <a:p>
                      <a:r>
                        <a:rPr lang="tr-TR" sz="1600" dirty="0"/>
                        <a:t>-Maliyetlerin düşürülmesi &amp; maksimum</a:t>
                      </a:r>
                      <a:r>
                        <a:rPr lang="tr-TR" sz="1600" baseline="0" dirty="0"/>
                        <a:t> kâr</a:t>
                      </a:r>
                      <a:endParaRPr lang="tr-TR" sz="1600" dirty="0"/>
                    </a:p>
                  </a:txBody>
                  <a:tcPr>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1"/>
                  </a:ext>
                </a:extLst>
              </a:tr>
              <a:tr h="517389">
                <a:tc vMerge="1">
                  <a:txBody>
                    <a:bodyPr/>
                    <a:lstStyle/>
                    <a:p>
                      <a:endParaRPr lang="tr-TR"/>
                    </a:p>
                  </a:txBody>
                  <a:tcPr/>
                </a:tc>
                <a:tc>
                  <a:txBody>
                    <a:bodyPr/>
                    <a:lstStyle/>
                    <a:p>
                      <a:r>
                        <a:rPr lang="tr-TR" sz="1600" dirty="0"/>
                        <a:t>Ürün (1930-1950)</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tr-TR" sz="1600" dirty="0"/>
                        <a:t>Ürünler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tr-TR" sz="1600" dirty="0"/>
                        <a:t>- Ürün kalitesinin arttırılması &amp; maksimum kâr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2"/>
                  </a:ext>
                </a:extLst>
              </a:tr>
              <a:tr h="735237">
                <a:tc vMerge="1">
                  <a:txBody>
                    <a:bodyPr/>
                    <a:lstStyle/>
                    <a:p>
                      <a:endParaRPr lang="tr-TR"/>
                    </a:p>
                  </a:txBody>
                  <a:tcPr/>
                </a:tc>
                <a:tc>
                  <a:txBody>
                    <a:bodyPr/>
                    <a:lstStyle/>
                    <a:p>
                      <a:r>
                        <a:rPr lang="tr-TR" sz="1600" dirty="0"/>
                        <a:t>Satış (1950-1980)</a:t>
                      </a:r>
                    </a:p>
                  </a:txBody>
                  <a:tcPr>
                    <a:lnT w="12700" cap="flat" cmpd="sng" algn="ctr">
                      <a:solidFill>
                        <a:schemeClr val="tx1"/>
                      </a:solidFill>
                      <a:prstDash val="solid"/>
                      <a:round/>
                      <a:headEnd type="none" w="med" len="med"/>
                      <a:tailEnd type="none" w="med" len="med"/>
                    </a:lnT>
                    <a:solidFill>
                      <a:schemeClr val="bg2">
                        <a:lumMod val="20000"/>
                        <a:lumOff val="80000"/>
                      </a:schemeClr>
                    </a:solidFill>
                  </a:tcPr>
                </a:tc>
                <a:tc>
                  <a:txBody>
                    <a:bodyPr/>
                    <a:lstStyle/>
                    <a:p>
                      <a:r>
                        <a:rPr lang="tr-TR" sz="1600" dirty="0"/>
                        <a:t>Satışlar</a:t>
                      </a:r>
                    </a:p>
                  </a:txBody>
                  <a:tcPr>
                    <a:lnT w="12700" cap="flat" cmpd="sng" algn="ctr">
                      <a:solidFill>
                        <a:schemeClr val="tx1"/>
                      </a:solidFill>
                      <a:prstDash val="solid"/>
                      <a:round/>
                      <a:headEnd type="none" w="med" len="med"/>
                      <a:tailEnd type="none" w="med" len="med"/>
                    </a:lnT>
                    <a:solidFill>
                      <a:schemeClr val="bg2">
                        <a:lumMod val="20000"/>
                        <a:lumOff val="80000"/>
                      </a:schemeClr>
                    </a:solidFill>
                  </a:tcPr>
                </a:tc>
                <a:tc>
                  <a:txBody>
                    <a:bodyPr/>
                    <a:lstStyle/>
                    <a:p>
                      <a:r>
                        <a:rPr lang="tr-TR" sz="1600" dirty="0"/>
                        <a:t>-Promosyon ve satış arttırıcı çabalar yoluyla satışların arttırılması &amp; maksimum kâr</a:t>
                      </a:r>
                    </a:p>
                  </a:txBody>
                  <a:tcPr>
                    <a:lnT w="12700" cap="flat" cmpd="sng" algn="ctr">
                      <a:solidFill>
                        <a:schemeClr val="tx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10003"/>
                  </a:ext>
                </a:extLst>
              </a:tr>
              <a:tr h="1170932">
                <a:tc rowSpan="3">
                  <a:txBody>
                    <a:bodyPr/>
                    <a:lstStyle/>
                    <a:p>
                      <a:r>
                        <a:rPr lang="tr-TR" sz="1600" dirty="0"/>
                        <a:t>Modern Pazarlama Anlayışı</a:t>
                      </a:r>
                    </a:p>
                  </a:txBody>
                  <a:tcPr>
                    <a:solidFill>
                      <a:schemeClr val="bg2">
                        <a:lumMod val="20000"/>
                        <a:lumOff val="80000"/>
                      </a:schemeClr>
                    </a:solidFill>
                  </a:tcPr>
                </a:tc>
                <a:tc>
                  <a:txBody>
                    <a:bodyPr/>
                    <a:lstStyle/>
                    <a:p>
                      <a:r>
                        <a:rPr lang="tr-TR" sz="1600" dirty="0"/>
                        <a:t>Pazarlama</a:t>
                      </a:r>
                      <a:r>
                        <a:rPr lang="tr-TR" sz="1600" baseline="0" dirty="0"/>
                        <a:t> Yönetimi (1970-Gnümüze)</a:t>
                      </a:r>
                      <a:endParaRPr lang="tr-TR" sz="1600" dirty="0"/>
                    </a:p>
                  </a:txBody>
                  <a:tcPr>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tr-TR" sz="1600" dirty="0"/>
                        <a:t>İstek ve İhtiyaç</a:t>
                      </a:r>
                    </a:p>
                  </a:txBody>
                  <a:tcPr>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tr-TR" sz="1600" dirty="0"/>
                        <a:t>-Tüketici yönlülük</a:t>
                      </a:r>
                    </a:p>
                    <a:p>
                      <a:r>
                        <a:rPr lang="tr-TR" sz="1600" dirty="0"/>
                        <a:t>-Bütünleşik pazarlama çabaları</a:t>
                      </a:r>
                    </a:p>
                    <a:p>
                      <a:r>
                        <a:rPr lang="tr-TR" sz="1600" dirty="0"/>
                        <a:t>-Uzun dönemde kârlılığı sağlayacak değişim ilkeleri</a:t>
                      </a:r>
                    </a:p>
                  </a:txBody>
                  <a:tcPr>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4"/>
                  </a:ext>
                </a:extLst>
              </a:tr>
              <a:tr h="517389">
                <a:tc vMerge="1">
                  <a:txBody>
                    <a:bodyPr/>
                    <a:lstStyle/>
                    <a:p>
                      <a:endParaRPr lang="tr-TR"/>
                    </a:p>
                  </a:txBody>
                  <a:tcPr/>
                </a:tc>
                <a:tc>
                  <a:txBody>
                    <a:bodyPr/>
                    <a:lstStyle/>
                    <a:p>
                      <a:r>
                        <a:rPr lang="tr-TR" sz="1600" dirty="0"/>
                        <a:t>Sosyal Pazarlama (1970-Günümüze)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tr-TR" sz="1600" dirty="0"/>
                        <a:t>Toplum</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tr-TR" sz="1600" dirty="0"/>
                        <a:t>Pazarlama anlayışı + Toplumsal refah</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5"/>
                  </a:ext>
                </a:extLst>
              </a:tr>
              <a:tr h="1170932">
                <a:tc vMerge="1">
                  <a:txBody>
                    <a:bodyPr/>
                    <a:lstStyle/>
                    <a:p>
                      <a:endParaRPr lang="tr-TR"/>
                    </a:p>
                  </a:txBody>
                  <a:tcPr/>
                </a:tc>
                <a:tc>
                  <a:txBody>
                    <a:bodyPr/>
                    <a:lstStyle/>
                    <a:p>
                      <a:r>
                        <a:rPr lang="tr-TR" sz="1600" dirty="0"/>
                        <a:t>İlişkisel Pazarlama (1990-Günümüze)</a:t>
                      </a:r>
                    </a:p>
                  </a:txBody>
                  <a:tcPr>
                    <a:lnT w="12700" cap="flat" cmpd="sng" algn="ctr">
                      <a:solidFill>
                        <a:schemeClr val="tx1"/>
                      </a:solidFill>
                      <a:prstDash val="solid"/>
                      <a:round/>
                      <a:headEnd type="none" w="med" len="med"/>
                      <a:tailEnd type="none" w="med" len="med"/>
                    </a:lnT>
                    <a:solidFill>
                      <a:schemeClr val="bg2">
                        <a:lumMod val="20000"/>
                        <a:lumOff val="80000"/>
                      </a:schemeClr>
                    </a:solidFill>
                  </a:tcPr>
                </a:tc>
                <a:tc>
                  <a:txBody>
                    <a:bodyPr/>
                    <a:lstStyle/>
                    <a:p>
                      <a:r>
                        <a:rPr lang="tr-TR" sz="1600" dirty="0"/>
                        <a:t>Paydaşlar</a:t>
                      </a:r>
                    </a:p>
                  </a:txBody>
                  <a:tcPr>
                    <a:lnT w="12700" cap="flat" cmpd="sng" algn="ctr">
                      <a:solidFill>
                        <a:schemeClr val="tx1"/>
                      </a:solidFill>
                      <a:prstDash val="solid"/>
                      <a:round/>
                      <a:headEnd type="none" w="med" len="med"/>
                      <a:tailEnd type="none" w="med" len="med"/>
                    </a:lnT>
                    <a:solidFill>
                      <a:schemeClr val="bg2">
                        <a:lumMod val="20000"/>
                        <a:lumOff val="80000"/>
                      </a:schemeClr>
                    </a:solidFill>
                  </a:tcPr>
                </a:tc>
                <a:tc>
                  <a:txBody>
                    <a:bodyPr/>
                    <a:lstStyle/>
                    <a:p>
                      <a:r>
                        <a:rPr lang="tr-TR" sz="1600" dirty="0"/>
                        <a:t>-Pazarlama anlayışı + Toplumsal refah + Karşılıklı değer yaratacak uzun vadeli değişim ilişkileri ağlarının tesisi</a:t>
                      </a:r>
                    </a:p>
                  </a:txBody>
                  <a:tcPr>
                    <a:lnT w="12700" cap="flat" cmpd="sng" algn="ctr">
                      <a:solidFill>
                        <a:schemeClr val="tx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8659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16832"/>
            <a:ext cx="8229600" cy="4209331"/>
          </a:xfrm>
        </p:spPr>
        <p:txBody>
          <a:bodyPr>
            <a:normAutofit/>
          </a:bodyPr>
          <a:lstStyle/>
          <a:p>
            <a:pPr marL="0" indent="0" algn="just">
              <a:buNone/>
            </a:pPr>
            <a:r>
              <a:rPr lang="tr-TR" dirty="0">
                <a:solidFill>
                  <a:srgbClr val="FFFFFF"/>
                </a:solidFill>
              </a:rPr>
              <a:t>Bu tablodan da anlaşılacağı üzere geleneksel pazarlama anlayışında yani üretim, ürün ve satış odaklı olan dönemlerde tüketici ikinci planda kalmış ve üretici «kral» konumunu almıştır(Koç, 2012: 63).</a:t>
            </a:r>
          </a:p>
          <a:p>
            <a:pPr marL="0" indent="0" algn="just">
              <a:buNone/>
            </a:pPr>
            <a:r>
              <a:rPr lang="tr-TR" dirty="0">
                <a:solidFill>
                  <a:srgbClr val="FFFFFF"/>
                </a:solidFill>
              </a:rPr>
              <a:t>Dolayısıyla pazarlama anlayışının evriminin 1800’lerden başladığı kabul edildiğinde, aslında pazarlama iletişiminin de 1800’lü yıllardaki pazarlama anlayışı çerçevesinde şekillendiği  ve daha çok geniş müşteri pazarlarına ulaşmak için geniş tabanlı kitle iletişim araçlarının kullanımına dayalı bir reklamcılık ve tanıtım faaliyetleri şeklinde idi (</a:t>
            </a:r>
            <a:r>
              <a:rPr lang="tr-TR" dirty="0" err="1">
                <a:solidFill>
                  <a:srgbClr val="FFFFFF"/>
                </a:solidFill>
              </a:rPr>
              <a:t>Barker</a:t>
            </a:r>
            <a:r>
              <a:rPr lang="tr-TR" dirty="0">
                <a:solidFill>
                  <a:srgbClr val="FFFFFF"/>
                </a:solidFill>
              </a:rPr>
              <a:t>, 2013: 107). </a:t>
            </a:r>
          </a:p>
          <a:p>
            <a:pPr marL="0" indent="0">
              <a:buNone/>
            </a:pPr>
            <a:endParaRPr lang="tr-TR" dirty="0"/>
          </a:p>
        </p:txBody>
      </p:sp>
    </p:spTree>
    <p:extLst>
      <p:ext uri="{BB962C8B-B14F-4D97-AF65-F5344CB8AC3E}">
        <p14:creationId xmlns:p14="http://schemas.microsoft.com/office/powerpoint/2010/main" val="3722910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2"/>
            <a:ext cx="8229600" cy="4929411"/>
          </a:xfrm>
        </p:spPr>
        <p:txBody>
          <a:bodyPr>
            <a:normAutofit/>
          </a:bodyPr>
          <a:lstStyle/>
          <a:p>
            <a:pPr marL="0" indent="0" algn="just">
              <a:buNone/>
            </a:pPr>
            <a:r>
              <a:rPr lang="tr-TR" dirty="0">
                <a:solidFill>
                  <a:srgbClr val="FFFFFF"/>
                </a:solidFill>
              </a:rPr>
              <a:t>1950’lerin ilk dönemlerinde, kişisel satış ve reklamın en önemli pazarlama eylemi olarak kabul görmekteydi ve ilk kez 1948’de </a:t>
            </a:r>
            <a:r>
              <a:rPr lang="tr-TR" dirty="0" err="1">
                <a:solidFill>
                  <a:srgbClr val="FFFFFF"/>
                </a:solidFill>
              </a:rPr>
              <a:t>Borden’ın</a:t>
            </a:r>
            <a:r>
              <a:rPr lang="tr-TR" dirty="0">
                <a:solidFill>
                  <a:srgbClr val="FFFFFF"/>
                </a:solidFill>
              </a:rPr>
              <a:t> pazarlama karmasını önerdi. </a:t>
            </a:r>
          </a:p>
          <a:p>
            <a:pPr marL="0" indent="0" algn="just">
              <a:buNone/>
            </a:pPr>
            <a:r>
              <a:rPr lang="tr-TR" dirty="0" err="1">
                <a:solidFill>
                  <a:srgbClr val="FFFFFF"/>
                </a:solidFill>
              </a:rPr>
              <a:t>Borden’ın</a:t>
            </a:r>
            <a:r>
              <a:rPr lang="tr-TR" dirty="0">
                <a:solidFill>
                  <a:srgbClr val="FFFFFF"/>
                </a:solidFill>
              </a:rPr>
              <a:t> pazarlama karmasında yer alan on iki elementi ise ürün planlama, fiyatlandırma, markalaşma, reklamcılık, promosyonlar, paketleme, teşhir, kişisel satış, dağıtım kanalları, fiziksel kullanım, servis ve olgu bulma/analiz idi (</a:t>
            </a:r>
            <a:r>
              <a:rPr lang="tr-TR" dirty="0" err="1">
                <a:solidFill>
                  <a:srgbClr val="FFFFFF"/>
                </a:solidFill>
              </a:rPr>
              <a:t>Pickton</a:t>
            </a:r>
            <a:r>
              <a:rPr lang="tr-TR" dirty="0">
                <a:solidFill>
                  <a:srgbClr val="FFFFFF"/>
                </a:solidFill>
              </a:rPr>
              <a:t> ve </a:t>
            </a:r>
            <a:r>
              <a:rPr lang="tr-TR" dirty="0" err="1">
                <a:solidFill>
                  <a:srgbClr val="FFFFFF"/>
                </a:solidFill>
              </a:rPr>
              <a:t>Broderick</a:t>
            </a:r>
            <a:r>
              <a:rPr lang="tr-TR" dirty="0">
                <a:solidFill>
                  <a:srgbClr val="FFFFFF"/>
                </a:solidFill>
              </a:rPr>
              <a:t>, 205: 15-16).</a:t>
            </a:r>
          </a:p>
          <a:p>
            <a:pPr marL="0" indent="0" algn="just">
              <a:buNone/>
            </a:pPr>
            <a:r>
              <a:rPr lang="tr-TR" dirty="0">
                <a:solidFill>
                  <a:srgbClr val="FFFFFF"/>
                </a:solidFill>
              </a:rPr>
              <a:t>Ancak 1953’de McCarthy tarafından kısaca 4P (Ürün, Fiyat, Dağıtım ve Tutundurma) ifade edilen ve kabul gören pazarlama karması, aslında pazarlama iletişim çabalarının literatürde ilk kez ifade edilmesidir(</a:t>
            </a:r>
            <a:r>
              <a:rPr lang="tr-TR" dirty="0" err="1">
                <a:solidFill>
                  <a:srgbClr val="FFFFFF"/>
                </a:solidFill>
              </a:rPr>
              <a:t>Blythe</a:t>
            </a:r>
            <a:r>
              <a:rPr lang="tr-TR" dirty="0">
                <a:solidFill>
                  <a:srgbClr val="FFFFFF"/>
                </a:solidFill>
              </a:rPr>
              <a:t>, 2001: 3,5; </a:t>
            </a:r>
            <a:r>
              <a:rPr lang="tr-TR" dirty="0" err="1">
                <a:solidFill>
                  <a:srgbClr val="FFFFFF"/>
                </a:solidFill>
              </a:rPr>
              <a:t>Shin</a:t>
            </a:r>
            <a:r>
              <a:rPr lang="tr-TR" dirty="0">
                <a:solidFill>
                  <a:srgbClr val="FFFFFF"/>
                </a:solidFill>
              </a:rPr>
              <a:t>, 2013: 5; </a:t>
            </a:r>
            <a:r>
              <a:rPr lang="tr-TR" dirty="0" err="1">
                <a:solidFill>
                  <a:srgbClr val="FFFFFF"/>
                </a:solidFill>
              </a:rPr>
              <a:t>Pickton</a:t>
            </a:r>
            <a:r>
              <a:rPr lang="tr-TR" dirty="0">
                <a:solidFill>
                  <a:srgbClr val="FFFFFF"/>
                </a:solidFill>
              </a:rPr>
              <a:t> ve </a:t>
            </a:r>
            <a:r>
              <a:rPr lang="tr-TR" dirty="0" err="1">
                <a:solidFill>
                  <a:srgbClr val="FFFFFF"/>
                </a:solidFill>
              </a:rPr>
              <a:t>Broderick</a:t>
            </a:r>
            <a:r>
              <a:rPr lang="tr-TR" dirty="0">
                <a:solidFill>
                  <a:srgbClr val="FFFFFF"/>
                </a:solidFill>
              </a:rPr>
              <a:t>, 2005: 15). </a:t>
            </a:r>
          </a:p>
        </p:txBody>
      </p:sp>
    </p:spTree>
    <p:extLst>
      <p:ext uri="{BB962C8B-B14F-4D97-AF65-F5344CB8AC3E}">
        <p14:creationId xmlns:p14="http://schemas.microsoft.com/office/powerpoint/2010/main" val="1003246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44824"/>
            <a:ext cx="8229600" cy="4281339"/>
          </a:xfrm>
        </p:spPr>
        <p:txBody>
          <a:bodyPr>
            <a:normAutofit/>
          </a:bodyPr>
          <a:lstStyle/>
          <a:p>
            <a:pPr marL="0" indent="0" algn="just">
              <a:buNone/>
            </a:pPr>
            <a:r>
              <a:rPr lang="tr-TR" dirty="0">
                <a:solidFill>
                  <a:srgbClr val="FFFFFF"/>
                </a:solidFill>
              </a:rPr>
              <a:t>Geleneksel Pazarlama Anlayışının olduğu dönemlerde, pazarlama iletişimi yerine çoğunlukla McCarthy ‘in pazarlama karmasındaki “</a:t>
            </a:r>
            <a:r>
              <a:rPr lang="tr-TR" dirty="0" err="1">
                <a:solidFill>
                  <a:srgbClr val="FFFFFF"/>
                </a:solidFill>
              </a:rPr>
              <a:t>promotion</a:t>
            </a:r>
            <a:r>
              <a:rPr lang="tr-TR" dirty="0">
                <a:solidFill>
                  <a:srgbClr val="FFFFFF"/>
                </a:solidFill>
              </a:rPr>
              <a:t>” kavramı, Türkçe olarak “tanıtım/tutundurma” olarak ifade edildi (Tunçel, 2009: 117).  </a:t>
            </a:r>
          </a:p>
          <a:p>
            <a:pPr marL="0" indent="0" algn="just">
              <a:buNone/>
            </a:pPr>
            <a:r>
              <a:rPr lang="tr-TR" dirty="0">
                <a:solidFill>
                  <a:srgbClr val="FFFFFF"/>
                </a:solidFill>
              </a:rPr>
              <a:t>Diğer bir ifadeyle Modern Pazarlama Anlayışının içerisinde yer alan Pazarlama Yönetimi yaklaşımındaki Bütünleşik Pazarlama odağının bir yansımasıdır denilebilir.</a:t>
            </a:r>
          </a:p>
        </p:txBody>
      </p:sp>
    </p:spTree>
    <p:extLst>
      <p:ext uri="{BB962C8B-B14F-4D97-AF65-F5344CB8AC3E}">
        <p14:creationId xmlns:p14="http://schemas.microsoft.com/office/powerpoint/2010/main" val="3874592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92696"/>
            <a:ext cx="8229600" cy="4525963"/>
          </a:xfrm>
        </p:spPr>
        <p:txBody>
          <a:bodyPr/>
          <a:lstStyle/>
          <a:p>
            <a:pPr marL="0" indent="0" algn="just">
              <a:buNone/>
            </a:pPr>
            <a:r>
              <a:rPr lang="tr-TR" dirty="0" err="1">
                <a:solidFill>
                  <a:srgbClr val="FFC000"/>
                </a:solidFill>
              </a:rPr>
              <a:t>Barker</a:t>
            </a:r>
            <a:r>
              <a:rPr lang="tr-TR" dirty="0">
                <a:solidFill>
                  <a:srgbClr val="FFC000"/>
                </a:solidFill>
              </a:rPr>
              <a:t>(2009)’a göre Bütünleşik Pazarlama İletişimi(BPİ)’</a:t>
            </a:r>
            <a:r>
              <a:rPr lang="tr-TR" dirty="0" err="1">
                <a:solidFill>
                  <a:srgbClr val="FFC000"/>
                </a:solidFill>
              </a:rPr>
              <a:t>nin</a:t>
            </a:r>
            <a:r>
              <a:rPr lang="tr-TR" dirty="0">
                <a:solidFill>
                  <a:srgbClr val="FFC000"/>
                </a:solidFill>
              </a:rPr>
              <a:t> evrimi aşağıdaki şekilde özetlenebilir.</a:t>
            </a:r>
          </a:p>
        </p:txBody>
      </p:sp>
      <p:graphicFrame>
        <p:nvGraphicFramePr>
          <p:cNvPr id="4" name="Tablo 3"/>
          <p:cNvGraphicFramePr>
            <a:graphicFrameLocks noGrp="1"/>
          </p:cNvGraphicFramePr>
          <p:nvPr>
            <p:extLst>
              <p:ext uri="{D42A27DB-BD31-4B8C-83A1-F6EECF244321}">
                <p14:modId xmlns:p14="http://schemas.microsoft.com/office/powerpoint/2010/main" val="1913433285"/>
              </p:ext>
            </p:extLst>
          </p:nvPr>
        </p:nvGraphicFramePr>
        <p:xfrm>
          <a:off x="1534344" y="1844824"/>
          <a:ext cx="6096000" cy="4124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tr-TR" dirty="0">
                          <a:solidFill>
                            <a:schemeClr val="bg2">
                              <a:lumMod val="75000"/>
                            </a:schemeClr>
                          </a:solidFill>
                        </a:rPr>
                        <a:t>Dönemler</a:t>
                      </a:r>
                    </a:p>
                  </a:txBody>
                  <a:tcPr>
                    <a:solidFill>
                      <a:schemeClr val="bg2">
                        <a:lumMod val="40000"/>
                        <a:lumOff val="60000"/>
                      </a:schemeClr>
                    </a:solidFill>
                  </a:tcPr>
                </a:tc>
                <a:tc>
                  <a:txBody>
                    <a:bodyPr/>
                    <a:lstStyle/>
                    <a:p>
                      <a:r>
                        <a:rPr lang="tr-TR" dirty="0">
                          <a:solidFill>
                            <a:schemeClr val="bg2">
                              <a:lumMod val="75000"/>
                            </a:schemeClr>
                          </a:solidFill>
                        </a:rPr>
                        <a:t>Gerçekleşen</a:t>
                      </a:r>
                      <a:r>
                        <a:rPr lang="tr-TR" baseline="0" dirty="0">
                          <a:solidFill>
                            <a:schemeClr val="bg2">
                              <a:lumMod val="75000"/>
                            </a:schemeClr>
                          </a:solidFill>
                        </a:rPr>
                        <a:t> Yönelimler</a:t>
                      </a:r>
                      <a:endParaRPr lang="tr-TR" dirty="0">
                        <a:solidFill>
                          <a:schemeClr val="bg2">
                            <a:lumMod val="75000"/>
                          </a:schemeClr>
                        </a:solidFill>
                      </a:endParaRPr>
                    </a:p>
                  </a:txBody>
                  <a:tcPr>
                    <a:solidFill>
                      <a:schemeClr val="bg2">
                        <a:lumMod val="40000"/>
                        <a:lumOff val="60000"/>
                      </a:schemeClr>
                    </a:solidFill>
                  </a:tcPr>
                </a:tc>
                <a:extLst>
                  <a:ext uri="{0D108BD9-81ED-4DB2-BD59-A6C34878D82A}">
                    <a16:rowId xmlns:a16="http://schemas.microsoft.com/office/drawing/2014/main" val="10000"/>
                  </a:ext>
                </a:extLst>
              </a:tr>
              <a:tr h="370840">
                <a:tc>
                  <a:txBody>
                    <a:bodyPr/>
                    <a:lstStyle/>
                    <a:p>
                      <a:r>
                        <a:rPr lang="tr-TR" dirty="0"/>
                        <a:t>1990 ile 1994 arası </a:t>
                      </a:r>
                    </a:p>
                  </a:txBody>
                  <a:tcPr>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err="1"/>
                        <a:t>BPİ’i</a:t>
                      </a:r>
                      <a:r>
                        <a:rPr lang="tr-TR" dirty="0"/>
                        <a:t> tanımlama ve uygulama</a:t>
                      </a:r>
                    </a:p>
                    <a:p>
                      <a:endParaRPr lang="tr-TR" dirty="0"/>
                    </a:p>
                  </a:txBody>
                  <a:tcPr>
                    <a:solidFill>
                      <a:schemeClr val="bg2">
                        <a:lumMod val="40000"/>
                        <a:lumOff val="60000"/>
                      </a:schemeClr>
                    </a:solidFill>
                  </a:tcPr>
                </a:tc>
                <a:extLst>
                  <a:ext uri="{0D108BD9-81ED-4DB2-BD59-A6C34878D82A}">
                    <a16:rowId xmlns:a16="http://schemas.microsoft.com/office/drawing/2014/main" val="10001"/>
                  </a:ext>
                </a:extLst>
              </a:tr>
              <a:tr h="370840">
                <a:tc>
                  <a:txBody>
                    <a:bodyPr/>
                    <a:lstStyle/>
                    <a:p>
                      <a:r>
                        <a:rPr lang="tr-TR" dirty="0"/>
                        <a:t>1995</a:t>
                      </a:r>
                      <a:r>
                        <a:rPr lang="tr-TR" baseline="0" dirty="0"/>
                        <a:t> ile 1999 arası</a:t>
                      </a:r>
                      <a:endParaRPr lang="tr-TR" dirty="0"/>
                    </a:p>
                  </a:txBody>
                  <a:tcPr>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mn-lt"/>
                          <a:ea typeface="+mn-ea"/>
                          <a:cs typeface="+mn-cs"/>
                        </a:rPr>
                        <a:t>BPİ ve  Halkla İlişkiler; Yönetsel ve Örgütsel Konular; Ölçümleme</a:t>
                      </a:r>
                    </a:p>
                  </a:txBody>
                  <a:tcPr>
                    <a:solidFill>
                      <a:schemeClr val="bg2">
                        <a:lumMod val="40000"/>
                        <a:lumOff val="60000"/>
                      </a:schemeClr>
                    </a:solidFill>
                  </a:tcPr>
                </a:tc>
                <a:extLst>
                  <a:ext uri="{0D108BD9-81ED-4DB2-BD59-A6C34878D82A}">
                    <a16:rowId xmlns:a16="http://schemas.microsoft.com/office/drawing/2014/main" val="10002"/>
                  </a:ext>
                </a:extLst>
              </a:tr>
              <a:tr h="370840">
                <a:tc>
                  <a:txBody>
                    <a:bodyPr/>
                    <a:lstStyle/>
                    <a:p>
                      <a:r>
                        <a:rPr lang="tr-TR" dirty="0"/>
                        <a:t>2000 ile 2006 arası</a:t>
                      </a:r>
                    </a:p>
                  </a:txBody>
                  <a:tcPr>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mn-lt"/>
                          <a:ea typeface="+mn-ea"/>
                          <a:cs typeface="+mn-cs"/>
                        </a:rPr>
                        <a:t>BPİ ve Markalama; </a:t>
                      </a:r>
                      <a:r>
                        <a:rPr lang="tr-TR" sz="1800" kern="1200" dirty="0" err="1">
                          <a:solidFill>
                            <a:schemeClr val="dk1"/>
                          </a:solidFill>
                          <a:effectLst/>
                          <a:latin typeface="+mn-lt"/>
                          <a:ea typeface="+mn-ea"/>
                          <a:cs typeface="+mn-cs"/>
                        </a:rPr>
                        <a:t>Interaktif</a:t>
                      </a:r>
                      <a:r>
                        <a:rPr lang="tr-TR" sz="1800" kern="1200" dirty="0">
                          <a:solidFill>
                            <a:schemeClr val="dk1"/>
                          </a:solidFill>
                          <a:effectLst/>
                          <a:latin typeface="+mn-lt"/>
                          <a:ea typeface="+mn-ea"/>
                          <a:cs typeface="+mn-cs"/>
                        </a:rPr>
                        <a:t> Medya; Sinerji; Planlama</a:t>
                      </a:r>
                    </a:p>
                  </a:txBody>
                  <a:tcPr>
                    <a:solidFill>
                      <a:schemeClr val="bg2">
                        <a:lumMod val="40000"/>
                        <a:lumOff val="60000"/>
                      </a:schemeClr>
                    </a:solidFill>
                  </a:tcPr>
                </a:tc>
                <a:extLst>
                  <a:ext uri="{0D108BD9-81ED-4DB2-BD59-A6C34878D82A}">
                    <a16:rowId xmlns:a16="http://schemas.microsoft.com/office/drawing/2014/main" val="10003"/>
                  </a:ext>
                </a:extLst>
              </a:tr>
              <a:tr h="370840">
                <a:tc>
                  <a:txBody>
                    <a:bodyPr/>
                    <a:lstStyle/>
                    <a:p>
                      <a:r>
                        <a:rPr lang="tr-TR" dirty="0"/>
                        <a:t>2007 ile 2010 arası</a:t>
                      </a:r>
                    </a:p>
                  </a:txBody>
                  <a:tcPr>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mn-lt"/>
                          <a:ea typeface="+mn-ea"/>
                          <a:cs typeface="+mn-cs"/>
                        </a:rPr>
                        <a:t>BPİ ve  Bütünleşik İletişim; İlişki Yönetimi; Paydaşlar</a:t>
                      </a:r>
                    </a:p>
                  </a:txBody>
                  <a:tcPr>
                    <a:solidFill>
                      <a:schemeClr val="bg2">
                        <a:lumMod val="40000"/>
                        <a:lumOff val="60000"/>
                      </a:schemeClr>
                    </a:solidFill>
                  </a:tcPr>
                </a:tc>
                <a:extLst>
                  <a:ext uri="{0D108BD9-81ED-4DB2-BD59-A6C34878D82A}">
                    <a16:rowId xmlns:a16="http://schemas.microsoft.com/office/drawing/2014/main" val="10004"/>
                  </a:ext>
                </a:extLst>
              </a:tr>
              <a:tr h="370840">
                <a:tc>
                  <a:txBody>
                    <a:bodyPr/>
                    <a:lstStyle/>
                    <a:p>
                      <a:r>
                        <a:rPr lang="tr-TR" dirty="0"/>
                        <a:t>2010 ile 2012 arası</a:t>
                      </a:r>
                    </a:p>
                  </a:txBody>
                  <a:tcPr>
                    <a:solidFill>
                      <a:schemeClr val="bg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a:solidFill>
                            <a:schemeClr val="dk1"/>
                          </a:solidFill>
                          <a:effectLst/>
                          <a:latin typeface="+mn-lt"/>
                          <a:ea typeface="+mn-ea"/>
                          <a:cs typeface="+mn-cs"/>
                        </a:rPr>
                        <a:t>Stratejik Amaçlar ve Niyet</a:t>
                      </a:r>
                    </a:p>
                  </a:txBody>
                  <a:tcPr>
                    <a:solidFill>
                      <a:schemeClr val="bg2">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28626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1347" y="184092"/>
            <a:ext cx="7765321" cy="1326321"/>
          </a:xfrm>
        </p:spPr>
        <p:txBody>
          <a:bodyPr>
            <a:normAutofit fontScale="90000"/>
          </a:bodyPr>
          <a:lstStyle/>
          <a:p>
            <a:r>
              <a:rPr lang="tr-TR" dirty="0" err="1">
                <a:solidFill>
                  <a:srgbClr val="FFC000"/>
                </a:solidFill>
              </a:rPr>
              <a:t>Bütünleşİk</a:t>
            </a:r>
            <a:r>
              <a:rPr lang="tr-TR" dirty="0">
                <a:solidFill>
                  <a:srgbClr val="FFC000"/>
                </a:solidFill>
              </a:rPr>
              <a:t> Pazarlama </a:t>
            </a:r>
            <a:r>
              <a:rPr lang="tr-TR" dirty="0" err="1">
                <a:solidFill>
                  <a:srgbClr val="FFC000"/>
                </a:solidFill>
              </a:rPr>
              <a:t>İletİşİmİnİn</a:t>
            </a:r>
            <a:r>
              <a:rPr lang="tr-TR" dirty="0">
                <a:solidFill>
                  <a:srgbClr val="FFC000"/>
                </a:solidFill>
              </a:rPr>
              <a:t> </a:t>
            </a:r>
            <a:r>
              <a:rPr lang="tr-TR" dirty="0" err="1">
                <a:solidFill>
                  <a:srgbClr val="FFC000"/>
                </a:solidFill>
              </a:rPr>
              <a:t>Gelİşme</a:t>
            </a:r>
            <a:r>
              <a:rPr lang="tr-TR" dirty="0">
                <a:solidFill>
                  <a:srgbClr val="FFC000"/>
                </a:solidFill>
              </a:rPr>
              <a:t> </a:t>
            </a:r>
            <a:r>
              <a:rPr lang="tr-TR" dirty="0" err="1">
                <a:solidFill>
                  <a:srgbClr val="FFC000"/>
                </a:solidFill>
              </a:rPr>
              <a:t>Nedenlerİ</a:t>
            </a:r>
            <a:endParaRPr lang="tr-TR" dirty="0">
              <a:solidFill>
                <a:srgbClr val="FFC000"/>
              </a:solidFill>
            </a:endParaRPr>
          </a:p>
        </p:txBody>
      </p:sp>
      <p:sp>
        <p:nvSpPr>
          <p:cNvPr id="3" name="İçerik Yer Tutucusu 2"/>
          <p:cNvSpPr>
            <a:spLocks noGrp="1"/>
          </p:cNvSpPr>
          <p:nvPr>
            <p:ph idx="1"/>
          </p:nvPr>
        </p:nvSpPr>
        <p:spPr>
          <a:xfrm>
            <a:off x="467544" y="1916832"/>
            <a:ext cx="8352928" cy="4093915"/>
          </a:xfrm>
        </p:spPr>
        <p:txBody>
          <a:bodyPr>
            <a:noAutofit/>
          </a:bodyPr>
          <a:lstStyle/>
          <a:p>
            <a:pPr marL="0" indent="0" algn="just">
              <a:buNone/>
            </a:pPr>
            <a:r>
              <a:rPr lang="tr-TR" dirty="0">
                <a:solidFill>
                  <a:srgbClr val="FFFFFF"/>
                </a:solidFill>
              </a:rPr>
              <a:t>Literatüre bakıldığında farklı yazarlar kendi bakış açılarına göre </a:t>
            </a:r>
            <a:r>
              <a:rPr lang="tr-TR" dirty="0" err="1">
                <a:solidFill>
                  <a:srgbClr val="FFFFFF"/>
                </a:solidFill>
              </a:rPr>
              <a:t>BPİ’nin</a:t>
            </a:r>
            <a:r>
              <a:rPr lang="tr-TR" dirty="0">
                <a:solidFill>
                  <a:srgbClr val="FFFFFF"/>
                </a:solidFill>
              </a:rPr>
              <a:t> gelişim nedenlerini açıklamaya çalışmıştır. </a:t>
            </a:r>
          </a:p>
          <a:p>
            <a:pPr marL="0" indent="0" algn="just">
              <a:buNone/>
            </a:pPr>
            <a:r>
              <a:rPr lang="tr-TR" dirty="0">
                <a:solidFill>
                  <a:srgbClr val="FFFFFF"/>
                </a:solidFill>
              </a:rPr>
              <a:t>Örneğin </a:t>
            </a:r>
            <a:r>
              <a:rPr lang="tr-TR" dirty="0" err="1">
                <a:solidFill>
                  <a:srgbClr val="FFFFFF"/>
                </a:solidFill>
              </a:rPr>
              <a:t>Duncan</a:t>
            </a:r>
            <a:r>
              <a:rPr lang="tr-TR" dirty="0">
                <a:solidFill>
                  <a:srgbClr val="FFFFFF"/>
                </a:solidFill>
              </a:rPr>
              <a:t>, sadece teknolojik gelişmelerle </a:t>
            </a:r>
            <a:r>
              <a:rPr lang="tr-TR" dirty="0" err="1">
                <a:solidFill>
                  <a:srgbClr val="FFFFFF"/>
                </a:solidFill>
              </a:rPr>
              <a:t>BPİ’nin</a:t>
            </a:r>
            <a:r>
              <a:rPr lang="tr-TR" dirty="0">
                <a:solidFill>
                  <a:srgbClr val="FFFFFF"/>
                </a:solidFill>
              </a:rPr>
              <a:t> ortaya çıkışının açıklanamayacağını savunur ve bir ürün, hizmet ya da markaya ilişkin tüm mesajlar tüketicilerin zihninde uzun bir zaman dilimi içinde birleştirilir demektedir(Sever, 2013: 7). </a:t>
            </a:r>
          </a:p>
          <a:p>
            <a:pPr marL="0" indent="0" algn="just">
              <a:buNone/>
            </a:pPr>
            <a:r>
              <a:rPr lang="tr-TR" dirty="0">
                <a:solidFill>
                  <a:srgbClr val="FFFFFF"/>
                </a:solidFill>
              </a:rPr>
              <a:t>Dolayısıyla </a:t>
            </a:r>
            <a:r>
              <a:rPr lang="tr-TR" dirty="0" err="1">
                <a:solidFill>
                  <a:srgbClr val="FFFFFF"/>
                </a:solidFill>
              </a:rPr>
              <a:t>Duncan</a:t>
            </a:r>
            <a:r>
              <a:rPr lang="tr-TR" dirty="0">
                <a:solidFill>
                  <a:srgbClr val="FFFFFF"/>
                </a:solidFill>
              </a:rPr>
              <a:t> ve </a:t>
            </a:r>
            <a:r>
              <a:rPr lang="tr-TR" dirty="0" err="1">
                <a:solidFill>
                  <a:srgbClr val="FFFFFF"/>
                </a:solidFill>
              </a:rPr>
              <a:t>Everett’e</a:t>
            </a:r>
            <a:r>
              <a:rPr lang="tr-TR" dirty="0">
                <a:solidFill>
                  <a:srgbClr val="FFFFFF"/>
                </a:solidFill>
              </a:rPr>
              <a:t> göre, BPİ hem bir konsept hem de bir süreçtir (Yılmaz, 2006: 56). </a:t>
            </a:r>
          </a:p>
        </p:txBody>
      </p:sp>
    </p:spTree>
    <p:extLst>
      <p:ext uri="{BB962C8B-B14F-4D97-AF65-F5344CB8AC3E}">
        <p14:creationId xmlns:p14="http://schemas.microsoft.com/office/powerpoint/2010/main" val="172021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1347" y="184092"/>
            <a:ext cx="7765321" cy="1326321"/>
          </a:xfrm>
        </p:spPr>
        <p:txBody>
          <a:bodyPr>
            <a:normAutofit fontScale="90000"/>
          </a:bodyPr>
          <a:lstStyle/>
          <a:p>
            <a:r>
              <a:rPr lang="tr-TR" dirty="0" err="1">
                <a:solidFill>
                  <a:srgbClr val="FFC000"/>
                </a:solidFill>
              </a:rPr>
              <a:t>Bütünleşİk</a:t>
            </a:r>
            <a:r>
              <a:rPr lang="tr-TR" dirty="0">
                <a:solidFill>
                  <a:srgbClr val="FFC000"/>
                </a:solidFill>
              </a:rPr>
              <a:t> Pazarlama </a:t>
            </a:r>
            <a:r>
              <a:rPr lang="tr-TR" dirty="0" err="1">
                <a:solidFill>
                  <a:srgbClr val="FFC000"/>
                </a:solidFill>
              </a:rPr>
              <a:t>İletİşİmİnİn</a:t>
            </a:r>
            <a:r>
              <a:rPr lang="tr-TR" dirty="0">
                <a:solidFill>
                  <a:srgbClr val="FFC000"/>
                </a:solidFill>
              </a:rPr>
              <a:t> </a:t>
            </a:r>
            <a:r>
              <a:rPr lang="tr-TR" dirty="0" err="1">
                <a:solidFill>
                  <a:srgbClr val="FFC000"/>
                </a:solidFill>
              </a:rPr>
              <a:t>Gelİşme</a:t>
            </a:r>
            <a:r>
              <a:rPr lang="tr-TR" dirty="0">
                <a:solidFill>
                  <a:srgbClr val="FFC000"/>
                </a:solidFill>
              </a:rPr>
              <a:t> </a:t>
            </a:r>
            <a:r>
              <a:rPr lang="tr-TR" dirty="0" err="1">
                <a:solidFill>
                  <a:srgbClr val="FFC000"/>
                </a:solidFill>
              </a:rPr>
              <a:t>Nedenlerİ</a:t>
            </a:r>
            <a:endParaRPr lang="tr-TR" dirty="0">
              <a:solidFill>
                <a:srgbClr val="FFC000"/>
              </a:solidFill>
            </a:endParaRPr>
          </a:p>
        </p:txBody>
      </p:sp>
      <p:sp>
        <p:nvSpPr>
          <p:cNvPr id="3" name="İçerik Yer Tutucusu 2"/>
          <p:cNvSpPr>
            <a:spLocks noGrp="1"/>
          </p:cNvSpPr>
          <p:nvPr>
            <p:ph idx="1"/>
          </p:nvPr>
        </p:nvSpPr>
        <p:spPr>
          <a:xfrm>
            <a:off x="467544" y="2060848"/>
            <a:ext cx="8352928" cy="3949899"/>
          </a:xfrm>
        </p:spPr>
        <p:txBody>
          <a:bodyPr>
            <a:noAutofit/>
          </a:bodyPr>
          <a:lstStyle/>
          <a:p>
            <a:pPr marL="0" indent="0" algn="just">
              <a:buNone/>
            </a:pPr>
            <a:r>
              <a:rPr lang="tr-TR" dirty="0">
                <a:solidFill>
                  <a:srgbClr val="FFFFFF"/>
                </a:solidFill>
              </a:rPr>
              <a:t>Bu bağlamda </a:t>
            </a:r>
            <a:r>
              <a:rPr lang="tr-TR" dirty="0" err="1">
                <a:solidFill>
                  <a:srgbClr val="FFFFFF"/>
                </a:solidFill>
              </a:rPr>
              <a:t>Duncan</a:t>
            </a:r>
            <a:r>
              <a:rPr lang="tr-TR" dirty="0">
                <a:solidFill>
                  <a:srgbClr val="FFFFFF"/>
                </a:solidFill>
              </a:rPr>
              <a:t>, </a:t>
            </a:r>
            <a:r>
              <a:rPr lang="tr-TR" dirty="0" err="1">
                <a:solidFill>
                  <a:srgbClr val="FFFFFF"/>
                </a:solidFill>
              </a:rPr>
              <a:t>BPİ’nin</a:t>
            </a:r>
            <a:r>
              <a:rPr lang="tr-TR" dirty="0">
                <a:solidFill>
                  <a:srgbClr val="FFFFFF"/>
                </a:solidFill>
              </a:rPr>
              <a:t> müşteriler, hedef tüketici grupları, hissedarlar, çalışanlar ve diğer ilgili gruplara yani paydaşlara gönderilen mesajlar ile kuruluşun, ürünün markanın topluma gönderdiği tüm mesajların stratejik olarak denetlenmesini ve bu mesajlara etki edilmesini sağlayan, karşılıklı olarak yararlı çift yönlü ve uzun erimli bir iletişim sürecine bağlı olduğunu vurgulamaktadır (Başol Yurdakul, 2007: 311). </a:t>
            </a:r>
          </a:p>
          <a:p>
            <a:pPr marL="0" indent="0" algn="just">
              <a:buNone/>
            </a:pPr>
            <a:r>
              <a:rPr lang="tr-TR" dirty="0">
                <a:solidFill>
                  <a:srgbClr val="FFFFFF"/>
                </a:solidFill>
              </a:rPr>
              <a:t>Ayrıca ona göre kuruluş, ürettiği ürün ya da hizmetlerin hedef kitlesine satış aşamasından önce olumlu bir ilişkiyi kurulması gerekir(Sever, 2013: 8).</a:t>
            </a:r>
          </a:p>
          <a:p>
            <a:pPr marL="0" indent="0">
              <a:buNone/>
            </a:pPr>
            <a:endParaRPr lang="tr-TR" sz="1800" dirty="0"/>
          </a:p>
        </p:txBody>
      </p:sp>
    </p:spTree>
    <p:extLst>
      <p:ext uri="{BB962C8B-B14F-4D97-AF65-F5344CB8AC3E}">
        <p14:creationId xmlns:p14="http://schemas.microsoft.com/office/powerpoint/2010/main" val="121174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Özel 4">
      <a:dk1>
        <a:srgbClr val="3F739B"/>
      </a:dk1>
      <a:lt1>
        <a:srgbClr val="A5A5A5"/>
      </a:lt1>
      <a:dk2>
        <a:srgbClr val="683290"/>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Pazarlama İletişim Teknikleri-1.Hafta</Template>
  <TotalTime>3398</TotalTime>
  <Words>1973</Words>
  <Application>Microsoft Office PowerPoint</Application>
  <PresentationFormat>Ekran Gösterisi (4:3)</PresentationFormat>
  <Paragraphs>116</Paragraphs>
  <Slides>23</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Bookman Old Style</vt:lpstr>
      <vt:lpstr>Calibri</vt:lpstr>
      <vt:lpstr>Rockwell</vt:lpstr>
      <vt:lpstr>Damask</vt:lpstr>
      <vt:lpstr>BÜTÜNLEŞİK PAZARLAMA İLETİŞİMİNİN  GELİŞİMİ  VE YENİ BOYUTLAR</vt:lpstr>
      <vt:lpstr>PazarlamanIn Gelİşİmİnİn  Pazarlama İletİşİmİne Olan Etkİsİ </vt:lpstr>
      <vt:lpstr>Pazarlama AnlayIşInIn Gelİşİmİ  (Erdoğan, 2012: 10) </vt:lpstr>
      <vt:lpstr>PowerPoint Sunusu</vt:lpstr>
      <vt:lpstr>PowerPoint Sunusu</vt:lpstr>
      <vt:lpstr>PowerPoint Sunusu</vt:lpstr>
      <vt:lpstr>PowerPoint Sunusu</vt:lpstr>
      <vt:lpstr>Bütünleşİk Pazarlama İletİşİmİnİn Gelİşme Nedenlerİ</vt:lpstr>
      <vt:lpstr>Bütünleşİk Pazarlama İletİşİmİnİn Gelİşme Nedenlerİ</vt:lpstr>
      <vt:lpstr>PowerPoint Sunusu</vt:lpstr>
      <vt:lpstr>PowerPoint Sunusu</vt:lpstr>
      <vt:lpstr>PowerPoint Sunusu</vt:lpstr>
      <vt:lpstr>PowerPoint Sunusu</vt:lpstr>
      <vt:lpstr>PowerPoint Sunusu</vt:lpstr>
      <vt:lpstr>PowerPoint Sunusu</vt:lpstr>
      <vt:lpstr>PowerPoint Sunusu</vt:lpstr>
      <vt:lpstr>BPİ’nde Yenİ Boyutlar</vt:lpstr>
      <vt:lpstr>BPİ’nde Yenİ Boyutlar</vt:lpstr>
      <vt:lpstr>PowerPoint Sunusu</vt:lpstr>
      <vt:lpstr>PowerPoint Sunusu</vt:lpstr>
      <vt:lpstr>PowerPoint Sunusu</vt:lpstr>
      <vt:lpstr>PowerPoint Sunusu</vt:lpstr>
      <vt:lpstr>Kaynaklar</vt:lpstr>
    </vt:vector>
  </TitlesOfParts>
  <Company>Progressive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BÜTÜNLEŞİK PAZARLAMA İLETİŞİMİNİN GELİŞİMİ   VE  YENİ BOYUTLAR</dc:title>
  <dc:creator>TÜLİN ÇAKIR</dc:creator>
  <cp:lastModifiedBy>Tunahan Hazar Göksel</cp:lastModifiedBy>
  <cp:revision>54</cp:revision>
  <dcterms:created xsi:type="dcterms:W3CDTF">2020-03-27T20:54:27Z</dcterms:created>
  <dcterms:modified xsi:type="dcterms:W3CDTF">2023-03-29T14:32:33Z</dcterms:modified>
</cp:coreProperties>
</file>