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71" r:id="rId4"/>
    <p:sldId id="258" r:id="rId5"/>
    <p:sldId id="259" r:id="rId6"/>
    <p:sldId id="272" r:id="rId7"/>
    <p:sldId id="260" r:id="rId8"/>
    <p:sldId id="261" r:id="rId9"/>
    <p:sldId id="273" r:id="rId10"/>
    <p:sldId id="263" r:id="rId11"/>
    <p:sldId id="262" r:id="rId12"/>
    <p:sldId id="264" r:id="rId13"/>
    <p:sldId id="265" r:id="rId14"/>
    <p:sldId id="266" r:id="rId15"/>
    <p:sldId id="267" r:id="rId16"/>
    <p:sldId id="268" r:id="rId17"/>
    <p:sldId id="270"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51D1162-A296-4BB4-A35E-F4E1BA59B8B3}" type="datetimeFigureOut">
              <a:rPr lang="tr-TR" smtClean="0"/>
              <a:t>18.03.2023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4ECDB1-0981-4DCB-9B97-C17E80A08966}" type="slidenum">
              <a:rPr lang="tr-TR" smtClean="0"/>
              <a:t>‹#›</a:t>
            </a:fld>
            <a:endParaRPr lang="tr-TR"/>
          </a:p>
        </p:txBody>
      </p:sp>
    </p:spTree>
    <p:extLst>
      <p:ext uri="{BB962C8B-B14F-4D97-AF65-F5344CB8AC3E}">
        <p14:creationId xmlns:p14="http://schemas.microsoft.com/office/powerpoint/2010/main" val="3972915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51D1162-A296-4BB4-A35E-F4E1BA59B8B3}" type="datetimeFigureOut">
              <a:rPr lang="tr-TR" smtClean="0"/>
              <a:t>18.03.2023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E4ECDB1-0981-4DCB-9B97-C17E80A08966}" type="slidenum">
              <a:rPr lang="tr-TR" smtClean="0"/>
              <a:t>‹#›</a:t>
            </a:fld>
            <a:endParaRPr lang="tr-TR"/>
          </a:p>
        </p:txBody>
      </p:sp>
    </p:spTree>
    <p:extLst>
      <p:ext uri="{BB962C8B-B14F-4D97-AF65-F5344CB8AC3E}">
        <p14:creationId xmlns:p14="http://schemas.microsoft.com/office/powerpoint/2010/main" val="1958201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51D1162-A296-4BB4-A35E-F4E1BA59B8B3}" type="datetimeFigureOut">
              <a:rPr lang="tr-TR" smtClean="0"/>
              <a:t>18.03.2023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E4ECDB1-0981-4DCB-9B97-C17E80A08966}" type="slidenum">
              <a:rPr lang="tr-TR" smtClean="0"/>
              <a:t>‹#›</a:t>
            </a:fld>
            <a:endParaRPr lang="tr-TR"/>
          </a:p>
        </p:txBody>
      </p:sp>
    </p:spTree>
    <p:extLst>
      <p:ext uri="{BB962C8B-B14F-4D97-AF65-F5344CB8AC3E}">
        <p14:creationId xmlns:p14="http://schemas.microsoft.com/office/powerpoint/2010/main" val="12841288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51D1162-A296-4BB4-A35E-F4E1BA59B8B3}" type="datetimeFigureOut">
              <a:rPr lang="tr-TR" smtClean="0"/>
              <a:t>18.03.2023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E4ECDB1-0981-4DCB-9B97-C17E80A08966}" type="slidenum">
              <a:rPr lang="tr-TR" smtClean="0"/>
              <a:t>‹#›</a:t>
            </a:fld>
            <a:endParaRPr lang="tr-TR"/>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11204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51D1162-A296-4BB4-A35E-F4E1BA59B8B3}" type="datetimeFigureOut">
              <a:rPr lang="tr-TR" smtClean="0"/>
              <a:t>18.03.2023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E4ECDB1-0981-4DCB-9B97-C17E80A08966}" type="slidenum">
              <a:rPr lang="tr-TR" smtClean="0"/>
              <a:t>‹#›</a:t>
            </a:fld>
            <a:endParaRPr lang="tr-TR"/>
          </a:p>
        </p:txBody>
      </p:sp>
    </p:spTree>
    <p:extLst>
      <p:ext uri="{BB962C8B-B14F-4D97-AF65-F5344CB8AC3E}">
        <p14:creationId xmlns:p14="http://schemas.microsoft.com/office/powerpoint/2010/main" val="13835513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A51D1162-A296-4BB4-A35E-F4E1BA59B8B3}" type="datetimeFigureOut">
              <a:rPr lang="tr-TR" smtClean="0"/>
              <a:t>18.03.2023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E4ECDB1-0981-4DCB-9B97-C17E80A08966}" type="slidenum">
              <a:rPr lang="tr-TR" smtClean="0"/>
              <a:t>‹#›</a:t>
            </a:fld>
            <a:endParaRPr lang="tr-TR"/>
          </a:p>
        </p:txBody>
      </p:sp>
    </p:spTree>
    <p:extLst>
      <p:ext uri="{BB962C8B-B14F-4D97-AF65-F5344CB8AC3E}">
        <p14:creationId xmlns:p14="http://schemas.microsoft.com/office/powerpoint/2010/main" val="3609228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A51D1162-A296-4BB4-A35E-F4E1BA59B8B3}" type="datetimeFigureOut">
              <a:rPr lang="tr-TR" smtClean="0"/>
              <a:t>18.03.2023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E4ECDB1-0981-4DCB-9B97-C17E80A08966}" type="slidenum">
              <a:rPr lang="tr-TR" smtClean="0"/>
              <a:t>‹#›</a:t>
            </a:fld>
            <a:endParaRPr lang="tr-TR"/>
          </a:p>
        </p:txBody>
      </p:sp>
    </p:spTree>
    <p:extLst>
      <p:ext uri="{BB962C8B-B14F-4D97-AF65-F5344CB8AC3E}">
        <p14:creationId xmlns:p14="http://schemas.microsoft.com/office/powerpoint/2010/main" val="3174437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51D1162-A296-4BB4-A35E-F4E1BA59B8B3}" type="datetimeFigureOut">
              <a:rPr lang="tr-TR" smtClean="0"/>
              <a:t>18.03.2023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4ECDB1-0981-4DCB-9B97-C17E80A08966}" type="slidenum">
              <a:rPr lang="tr-TR" smtClean="0"/>
              <a:t>‹#›</a:t>
            </a:fld>
            <a:endParaRPr lang="tr-TR"/>
          </a:p>
        </p:txBody>
      </p:sp>
    </p:spTree>
    <p:extLst>
      <p:ext uri="{BB962C8B-B14F-4D97-AF65-F5344CB8AC3E}">
        <p14:creationId xmlns:p14="http://schemas.microsoft.com/office/powerpoint/2010/main" val="40230281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51D1162-A296-4BB4-A35E-F4E1BA59B8B3}" type="datetimeFigureOut">
              <a:rPr lang="tr-TR" smtClean="0"/>
              <a:t>18.03.2023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4ECDB1-0981-4DCB-9B97-C17E80A08966}" type="slidenum">
              <a:rPr lang="tr-TR" smtClean="0"/>
              <a:t>‹#›</a:t>
            </a:fld>
            <a:endParaRPr lang="tr-TR"/>
          </a:p>
        </p:txBody>
      </p:sp>
    </p:spTree>
    <p:extLst>
      <p:ext uri="{BB962C8B-B14F-4D97-AF65-F5344CB8AC3E}">
        <p14:creationId xmlns:p14="http://schemas.microsoft.com/office/powerpoint/2010/main" val="4213890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51D1162-A296-4BB4-A35E-F4E1BA59B8B3}" type="datetimeFigureOut">
              <a:rPr lang="tr-TR" smtClean="0"/>
              <a:t>18.03.2023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4ECDB1-0981-4DCB-9B97-C17E80A08966}" type="slidenum">
              <a:rPr lang="tr-TR" smtClean="0"/>
              <a:t>‹#›</a:t>
            </a:fld>
            <a:endParaRPr lang="tr-TR"/>
          </a:p>
        </p:txBody>
      </p:sp>
    </p:spTree>
    <p:extLst>
      <p:ext uri="{BB962C8B-B14F-4D97-AF65-F5344CB8AC3E}">
        <p14:creationId xmlns:p14="http://schemas.microsoft.com/office/powerpoint/2010/main" val="1655196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51D1162-A296-4BB4-A35E-F4E1BA59B8B3}" type="datetimeFigureOut">
              <a:rPr lang="tr-TR" smtClean="0"/>
              <a:t>18.03.2023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4ECDB1-0981-4DCB-9B97-C17E80A08966}" type="slidenum">
              <a:rPr lang="tr-TR" smtClean="0"/>
              <a:t>‹#›</a:t>
            </a:fld>
            <a:endParaRPr lang="tr-TR"/>
          </a:p>
        </p:txBody>
      </p:sp>
    </p:spTree>
    <p:extLst>
      <p:ext uri="{BB962C8B-B14F-4D97-AF65-F5344CB8AC3E}">
        <p14:creationId xmlns:p14="http://schemas.microsoft.com/office/powerpoint/2010/main" val="566358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51D1162-A296-4BB4-A35E-F4E1BA59B8B3}" type="datetimeFigureOut">
              <a:rPr lang="tr-TR" smtClean="0"/>
              <a:t>18.03.2023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E4ECDB1-0981-4DCB-9B97-C17E80A08966}" type="slidenum">
              <a:rPr lang="tr-TR" smtClean="0"/>
              <a:t>‹#›</a:t>
            </a:fld>
            <a:endParaRPr lang="tr-TR"/>
          </a:p>
        </p:txBody>
      </p:sp>
    </p:spTree>
    <p:extLst>
      <p:ext uri="{BB962C8B-B14F-4D97-AF65-F5344CB8AC3E}">
        <p14:creationId xmlns:p14="http://schemas.microsoft.com/office/powerpoint/2010/main" val="2859289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85346" y="2912232"/>
            <a:ext cx="3830406" cy="287896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629150" y="2912232"/>
            <a:ext cx="3821518" cy="287896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51D1162-A296-4BB4-A35E-F4E1BA59B8B3}" type="datetimeFigureOut">
              <a:rPr lang="tr-TR" smtClean="0"/>
              <a:t>18.03.2023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E4ECDB1-0981-4DCB-9B97-C17E80A08966}" type="slidenum">
              <a:rPr lang="tr-TR" smtClean="0"/>
              <a:t>‹#›</a:t>
            </a:fld>
            <a:endParaRPr lang="tr-TR"/>
          </a:p>
        </p:txBody>
      </p:sp>
    </p:spTree>
    <p:extLst>
      <p:ext uri="{BB962C8B-B14F-4D97-AF65-F5344CB8AC3E}">
        <p14:creationId xmlns:p14="http://schemas.microsoft.com/office/powerpoint/2010/main" val="901142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51D1162-A296-4BB4-A35E-F4E1BA59B8B3}" type="datetimeFigureOut">
              <a:rPr lang="tr-TR" smtClean="0"/>
              <a:t>18.03.2023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E4ECDB1-0981-4DCB-9B97-C17E80A08966}" type="slidenum">
              <a:rPr lang="tr-TR" smtClean="0"/>
              <a:t>‹#›</a:t>
            </a:fld>
            <a:endParaRPr lang="tr-TR"/>
          </a:p>
        </p:txBody>
      </p:sp>
    </p:spTree>
    <p:extLst>
      <p:ext uri="{BB962C8B-B14F-4D97-AF65-F5344CB8AC3E}">
        <p14:creationId xmlns:p14="http://schemas.microsoft.com/office/powerpoint/2010/main" val="3377026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1D1162-A296-4BB4-A35E-F4E1BA59B8B3}" type="datetimeFigureOut">
              <a:rPr lang="tr-TR" smtClean="0"/>
              <a:t>18.03.2023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E4ECDB1-0981-4DCB-9B97-C17E80A08966}" type="slidenum">
              <a:rPr lang="tr-TR" smtClean="0"/>
              <a:t>‹#›</a:t>
            </a:fld>
            <a:endParaRPr lang="tr-TR"/>
          </a:p>
        </p:txBody>
      </p:sp>
    </p:spTree>
    <p:extLst>
      <p:ext uri="{BB962C8B-B14F-4D97-AF65-F5344CB8AC3E}">
        <p14:creationId xmlns:p14="http://schemas.microsoft.com/office/powerpoint/2010/main" val="1485479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tr-TR"/>
              <a:t>Asıl başlık stilini düzenlemek için tıklayın</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51D1162-A296-4BB4-A35E-F4E1BA59B8B3}" type="datetimeFigureOut">
              <a:rPr lang="tr-TR" smtClean="0"/>
              <a:t>18.03.2023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E4ECDB1-0981-4DCB-9B97-C17E80A08966}" type="slidenum">
              <a:rPr lang="tr-TR" smtClean="0"/>
              <a:t>‹#›</a:t>
            </a:fld>
            <a:endParaRPr lang="tr-TR"/>
          </a:p>
        </p:txBody>
      </p:sp>
    </p:spTree>
    <p:extLst>
      <p:ext uri="{BB962C8B-B14F-4D97-AF65-F5344CB8AC3E}">
        <p14:creationId xmlns:p14="http://schemas.microsoft.com/office/powerpoint/2010/main" val="1093690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51D1162-A296-4BB4-A35E-F4E1BA59B8B3}" type="datetimeFigureOut">
              <a:rPr lang="tr-TR" smtClean="0"/>
              <a:t>18.03.2023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E4ECDB1-0981-4DCB-9B97-C17E80A08966}" type="slidenum">
              <a:rPr lang="tr-TR" smtClean="0"/>
              <a:t>‹#›</a:t>
            </a:fld>
            <a:endParaRPr lang="tr-TR"/>
          </a:p>
        </p:txBody>
      </p:sp>
    </p:spTree>
    <p:extLst>
      <p:ext uri="{BB962C8B-B14F-4D97-AF65-F5344CB8AC3E}">
        <p14:creationId xmlns:p14="http://schemas.microsoft.com/office/powerpoint/2010/main" val="2149565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A51D1162-A296-4BB4-A35E-F4E1BA59B8B3}" type="datetimeFigureOut">
              <a:rPr lang="tr-TR" smtClean="0"/>
              <a:t>18.03.2023</a:t>
            </a:fld>
            <a:endParaRPr lang="tr-TR"/>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E4ECDB1-0981-4DCB-9B97-C17E80A08966}" type="slidenum">
              <a:rPr lang="tr-TR" smtClean="0"/>
              <a:t>‹#›</a:t>
            </a:fld>
            <a:endParaRPr lang="tr-TR"/>
          </a:p>
        </p:txBody>
      </p:sp>
    </p:spTree>
    <p:extLst>
      <p:ext uri="{BB962C8B-B14F-4D97-AF65-F5344CB8AC3E}">
        <p14:creationId xmlns:p14="http://schemas.microsoft.com/office/powerpoint/2010/main" val="3769165649"/>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solidFill>
                  <a:srgbClr val="FFC000"/>
                </a:solidFill>
              </a:rPr>
              <a:t>Pazarlama </a:t>
            </a:r>
            <a:r>
              <a:rPr lang="tr-TR" dirty="0" err="1">
                <a:solidFill>
                  <a:srgbClr val="FFC000"/>
                </a:solidFill>
              </a:rPr>
              <a:t>İletİşİm</a:t>
            </a:r>
            <a:r>
              <a:rPr lang="tr-TR" dirty="0">
                <a:solidFill>
                  <a:srgbClr val="FFC000"/>
                </a:solidFill>
              </a:rPr>
              <a:t> </a:t>
            </a:r>
            <a:r>
              <a:rPr lang="tr-TR" dirty="0" err="1">
                <a:solidFill>
                  <a:srgbClr val="FFC000"/>
                </a:solidFill>
              </a:rPr>
              <a:t>KarmasI</a:t>
            </a:r>
            <a:r>
              <a:rPr lang="tr-TR" dirty="0">
                <a:solidFill>
                  <a:srgbClr val="FFC000"/>
                </a:solidFill>
              </a:rPr>
              <a:t> ve </a:t>
            </a:r>
            <a:r>
              <a:rPr lang="tr-TR" dirty="0" err="1">
                <a:solidFill>
                  <a:srgbClr val="FFC000"/>
                </a:solidFill>
              </a:rPr>
              <a:t>Bİleşenlerİ</a:t>
            </a:r>
            <a:endParaRPr lang="tr-TR" dirty="0">
              <a:solidFill>
                <a:srgbClr val="FFC000"/>
              </a:solidFill>
            </a:endParaRPr>
          </a:p>
        </p:txBody>
      </p:sp>
      <p:sp>
        <p:nvSpPr>
          <p:cNvPr id="3" name="Alt Başlık 2"/>
          <p:cNvSpPr>
            <a:spLocks noGrp="1"/>
          </p:cNvSpPr>
          <p:nvPr>
            <p:ph type="subTitle" idx="1"/>
          </p:nvPr>
        </p:nvSpPr>
        <p:spPr/>
        <p:txBody>
          <a:bodyPr/>
          <a:lstStyle/>
          <a:p>
            <a:r>
              <a:rPr lang="tr-TR" dirty="0"/>
              <a:t>Pazarlama İletişim Teknikleri-4. Hafta</a:t>
            </a:r>
          </a:p>
        </p:txBody>
      </p:sp>
    </p:spTree>
    <p:extLst>
      <p:ext uri="{BB962C8B-B14F-4D97-AF65-F5344CB8AC3E}">
        <p14:creationId xmlns:p14="http://schemas.microsoft.com/office/powerpoint/2010/main" val="378200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196752"/>
            <a:ext cx="8413394" cy="4752528"/>
          </a:xfrm>
        </p:spPr>
        <p:txBody>
          <a:bodyPr>
            <a:normAutofit fontScale="92500" lnSpcReduction="10000"/>
          </a:bodyPr>
          <a:lstStyle/>
          <a:p>
            <a:pPr algn="just">
              <a:buFontTx/>
              <a:buChar char="-"/>
            </a:pPr>
            <a:r>
              <a:rPr lang="tr-TR" sz="2200" b="1" dirty="0">
                <a:solidFill>
                  <a:srgbClr val="FFC000"/>
                </a:solidFill>
              </a:rPr>
              <a:t>Kişisel Satış </a:t>
            </a:r>
            <a:r>
              <a:rPr lang="tr-TR" sz="2200" b="1" dirty="0"/>
              <a:t>(Erdoğan, 2012: 9)</a:t>
            </a:r>
            <a:r>
              <a:rPr lang="tr-TR" sz="2200" dirty="0"/>
              <a:t>: Pazarlama iletişimi elemanları içerisinde özellikle endüstriyel hedef kitlelere yönelik olarak kullanılan kişisel satış, satıcı ile potansiyel alıcının yüz yüze geldiği iletişim çabalarını ifade eder.</a:t>
            </a:r>
          </a:p>
          <a:p>
            <a:pPr algn="just">
              <a:buFontTx/>
              <a:buChar char="-"/>
            </a:pPr>
            <a:r>
              <a:rPr lang="tr-TR" sz="2200" dirty="0"/>
              <a:t>Satıcı ile potansiyel alıcının yüz yüze geldiği bir satış şekli olan kişisel satışın önemi rekabetin yoğunlaşması, ürün özelliklerinin artması, müşteri beklentilerinin değişmesi ve pazarlama çalışmalarının kapsamının genişlemesine paralel bir artış göstermektedir. </a:t>
            </a:r>
          </a:p>
          <a:p>
            <a:pPr algn="just">
              <a:buFontTx/>
              <a:buChar char="-"/>
            </a:pPr>
            <a:r>
              <a:rPr lang="tr-TR" sz="2200" dirty="0"/>
              <a:t>Kişisel satış, kimliği belirlenebilir bir kuruluşun pazarlama sunusunun, kişiler tarafından doğrudan doğruya gerçekleştirilmesine yarayan, ikna edici özelliklere sahip bir iletişim faaliyetidir.</a:t>
            </a:r>
          </a:p>
          <a:p>
            <a:endParaRPr lang="tr-TR" dirty="0"/>
          </a:p>
        </p:txBody>
      </p:sp>
    </p:spTree>
    <p:extLst>
      <p:ext uri="{BB962C8B-B14F-4D97-AF65-F5344CB8AC3E}">
        <p14:creationId xmlns:p14="http://schemas.microsoft.com/office/powerpoint/2010/main" val="3129907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29600" cy="5289451"/>
          </a:xfrm>
        </p:spPr>
        <p:txBody>
          <a:bodyPr>
            <a:normAutofit/>
          </a:bodyPr>
          <a:lstStyle/>
          <a:p>
            <a:pPr marL="0" indent="0" algn="just">
              <a:buNone/>
            </a:pPr>
            <a:r>
              <a:rPr lang="tr-TR" dirty="0"/>
              <a:t>-</a:t>
            </a:r>
            <a:r>
              <a:rPr lang="tr-TR" b="1" dirty="0">
                <a:solidFill>
                  <a:srgbClr val="FFC000"/>
                </a:solidFill>
              </a:rPr>
              <a:t>Halkla İlişkiler</a:t>
            </a:r>
            <a:r>
              <a:rPr lang="tr-TR" b="1" dirty="0"/>
              <a:t>(Erdoğan, 2012: 9): </a:t>
            </a:r>
            <a:r>
              <a:rPr lang="tr-TR" dirty="0"/>
              <a:t>Halkla ilişkiler faaliyetleri her ne kadar bir işletme fonksiyonu olarak değerlendirilse de daha sonra da değinileceği üzere sahip olduğu iletişim rolü nedeniyle pazarlama iletişimi karması elemanları içerisinde değinilmesi gereken önemli bir iletişim unsurudur. </a:t>
            </a:r>
          </a:p>
          <a:p>
            <a:pPr marL="0" indent="0" algn="just">
              <a:buNone/>
            </a:pPr>
            <a:r>
              <a:rPr lang="tr-TR" dirty="0"/>
              <a:t>Yine halkla ilişkilerin temeli; karşılıklı anlayış ve iyi niyetin geliştirilmesi esasına dayanır. </a:t>
            </a:r>
          </a:p>
          <a:p>
            <a:pPr marL="0" indent="0" algn="just">
              <a:buNone/>
            </a:pPr>
            <a:r>
              <a:rPr lang="tr-TR" dirty="0"/>
              <a:t>Kurumlarla, ilgili </a:t>
            </a:r>
            <a:r>
              <a:rPr lang="tr-TR" dirty="0">
                <a:solidFill>
                  <a:srgbClr val="FFC000"/>
                </a:solidFill>
              </a:rPr>
              <a:t>çevreleri arasında karşılıklı anlayış ve iyi niyeti oluşturmak ve sürdürmek</a:t>
            </a:r>
            <a:r>
              <a:rPr lang="tr-TR" dirty="0"/>
              <a:t> halkla ilişkiler tanımlarının ortak vurgusudur. </a:t>
            </a:r>
          </a:p>
          <a:p>
            <a:pPr marL="0" indent="0" algn="just">
              <a:buNone/>
            </a:pPr>
            <a:r>
              <a:rPr lang="tr-TR" dirty="0"/>
              <a:t>Halkla ilişkilerin en vazgeçilmezi iki yönlü iletişime dayalı olmasıdır. Ayrıca halkla ilişkiler faaliyetleri </a:t>
            </a:r>
            <a:r>
              <a:rPr lang="tr-TR" dirty="0" err="1">
                <a:solidFill>
                  <a:srgbClr val="FFC000"/>
                </a:solidFill>
              </a:rPr>
              <a:t>proaktif</a:t>
            </a:r>
            <a:r>
              <a:rPr lang="tr-TR" dirty="0">
                <a:solidFill>
                  <a:srgbClr val="FFC000"/>
                </a:solidFill>
              </a:rPr>
              <a:t> ve reaktif olmak üzere iki tiptir.</a:t>
            </a:r>
          </a:p>
        </p:txBody>
      </p:sp>
    </p:spTree>
    <p:extLst>
      <p:ext uri="{BB962C8B-B14F-4D97-AF65-F5344CB8AC3E}">
        <p14:creationId xmlns:p14="http://schemas.microsoft.com/office/powerpoint/2010/main" val="3191012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692696"/>
            <a:ext cx="8199148" cy="5472608"/>
          </a:xfrm>
        </p:spPr>
        <p:txBody>
          <a:bodyPr>
            <a:normAutofit fontScale="70000" lnSpcReduction="20000"/>
          </a:bodyPr>
          <a:lstStyle/>
          <a:p>
            <a:pPr algn="just">
              <a:buFontTx/>
              <a:buChar char="-"/>
            </a:pPr>
            <a:r>
              <a:rPr lang="tr-TR" sz="2900" dirty="0">
                <a:solidFill>
                  <a:srgbClr val="FFC000"/>
                </a:solidFill>
              </a:rPr>
              <a:t>Satış Tutundurma</a:t>
            </a:r>
            <a:r>
              <a:rPr lang="tr-TR" sz="2900" dirty="0"/>
              <a:t>(Erdoğan, 2012: 9-10): Satış tutundurma diğer iletişim çabalarını desteklemek üzere ya da onların ikamesi olarak kullanılabilen, </a:t>
            </a:r>
            <a:r>
              <a:rPr lang="tr-TR" sz="2900" dirty="0">
                <a:solidFill>
                  <a:srgbClr val="FFC000"/>
                </a:solidFill>
              </a:rPr>
              <a:t>kısa süreli, hemen sonuç almayı hedefleyen faaliyetlerdir. </a:t>
            </a:r>
          </a:p>
          <a:p>
            <a:pPr algn="just">
              <a:buFontTx/>
              <a:buChar char="-"/>
            </a:pPr>
            <a:r>
              <a:rPr lang="tr-TR" sz="2900" dirty="0"/>
              <a:t>Satış tutundurmada işletme çalışanları (çoğunlukla satış elemanları), aracı kuruluşlar (perakendeci ya da </a:t>
            </a:r>
            <a:r>
              <a:rPr lang="tr-TR" sz="2900" dirty="0" err="1"/>
              <a:t>acenta</a:t>
            </a:r>
            <a:r>
              <a:rPr lang="tr-TR" sz="2900" dirty="0"/>
              <a:t>) ve tüketici olmak üzere üç temel hedef kitleden bahsetmek mümkündür. </a:t>
            </a:r>
          </a:p>
          <a:p>
            <a:pPr algn="just">
              <a:buFontTx/>
              <a:buChar char="-"/>
            </a:pPr>
            <a:r>
              <a:rPr lang="tr-TR" sz="2900" dirty="0">
                <a:solidFill>
                  <a:srgbClr val="FFC000"/>
                </a:solidFill>
              </a:rPr>
              <a:t>Tüketicilere yönelik </a:t>
            </a:r>
            <a:r>
              <a:rPr lang="tr-TR" sz="2900" dirty="0"/>
              <a:t>satış tutundurma faaliyetleri örnek ürün dağıtımı, kupon, para iadeleri, yarışmalar, çekilişler gibi dolaysız uygulamalar ve paketleme, mağaza içi gösteriler, armağan dağıtımı, hediye pulları, fiyat indirimleri gibi uygulamalar şeklinde </a:t>
            </a:r>
            <a:r>
              <a:rPr lang="tr-TR" sz="2900" dirty="0">
                <a:solidFill>
                  <a:srgbClr val="FFC000"/>
                </a:solidFill>
              </a:rPr>
              <a:t>perakendeciler aracılığıyla </a:t>
            </a:r>
            <a:r>
              <a:rPr lang="tr-TR" sz="2900" dirty="0"/>
              <a:t>yapılan uygulamaları kapsarken </a:t>
            </a:r>
            <a:r>
              <a:rPr lang="tr-TR" sz="2900" dirty="0">
                <a:solidFill>
                  <a:srgbClr val="FFC000"/>
                </a:solidFill>
              </a:rPr>
              <a:t>aracı kuruluşlara yönelik </a:t>
            </a:r>
            <a:r>
              <a:rPr lang="tr-TR" sz="2900" dirty="0"/>
              <a:t>uygulamalar satış noktası malzemeleri, fuar ve sergiler, yarışmalar, hediyeler, bayi toplantıları gibi uygulamaları kapsar.</a:t>
            </a:r>
          </a:p>
          <a:p>
            <a:endParaRPr lang="tr-TR" sz="2600" b="1" dirty="0"/>
          </a:p>
          <a:p>
            <a:endParaRPr lang="tr-TR" dirty="0"/>
          </a:p>
        </p:txBody>
      </p:sp>
    </p:spTree>
    <p:extLst>
      <p:ext uri="{BB962C8B-B14F-4D97-AF65-F5344CB8AC3E}">
        <p14:creationId xmlns:p14="http://schemas.microsoft.com/office/powerpoint/2010/main" val="1700435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346" y="1844824"/>
            <a:ext cx="7765322" cy="3946376"/>
          </a:xfrm>
        </p:spPr>
        <p:txBody>
          <a:bodyPr>
            <a:normAutofit/>
          </a:bodyPr>
          <a:lstStyle/>
          <a:p>
            <a:pPr marL="0" indent="0" algn="just">
              <a:buNone/>
            </a:pPr>
            <a:r>
              <a:rPr lang="tr-TR" dirty="0"/>
              <a:t>-</a:t>
            </a:r>
            <a:r>
              <a:rPr lang="tr-TR" b="1" dirty="0">
                <a:solidFill>
                  <a:srgbClr val="FFC000"/>
                </a:solidFill>
              </a:rPr>
              <a:t>Doğrudan Pazarlama</a:t>
            </a:r>
            <a:r>
              <a:rPr lang="tr-TR" b="1" dirty="0"/>
              <a:t>(Erdoğan, 2012: 10): </a:t>
            </a:r>
            <a:r>
              <a:rPr lang="tr-TR" dirty="0"/>
              <a:t>Doğrudan pazarlamada işletmeler bir değişim ilişkisi yaratmak ya da cevap alabilmek amacıyla tüketiciler ile doğrudan ya da bireysel bir şekilde, </a:t>
            </a:r>
            <a:r>
              <a:rPr lang="tr-TR" dirty="0">
                <a:solidFill>
                  <a:srgbClr val="FFC000"/>
                </a:solidFill>
              </a:rPr>
              <a:t>posta, telefon ve kişisel ziyaretler </a:t>
            </a:r>
            <a:r>
              <a:rPr lang="tr-TR" dirty="0"/>
              <a:t>şeklinde iletişim kurar.</a:t>
            </a:r>
          </a:p>
          <a:p>
            <a:pPr marL="0" indent="0" algn="just">
              <a:buNone/>
            </a:pPr>
            <a:r>
              <a:rPr lang="tr-TR" dirty="0"/>
              <a:t>Doğrudan pazarlama, örgütlerin değişim ilişkisi kurmak için belirlediği hedef kitlenin, hemen ve doğrudan işletmeye yönelik tepki vererek ilişki kurmasına olanak veren bir pazarlama iletişimi faaliyetidir.</a:t>
            </a:r>
          </a:p>
        </p:txBody>
      </p:sp>
    </p:spTree>
    <p:extLst>
      <p:ext uri="{BB962C8B-B14F-4D97-AF65-F5344CB8AC3E}">
        <p14:creationId xmlns:p14="http://schemas.microsoft.com/office/powerpoint/2010/main" val="629731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346" y="1628800"/>
            <a:ext cx="7765322" cy="4162400"/>
          </a:xfrm>
        </p:spPr>
        <p:txBody>
          <a:bodyPr>
            <a:normAutofit/>
          </a:bodyPr>
          <a:lstStyle/>
          <a:p>
            <a:pPr algn="just">
              <a:buFontTx/>
              <a:buChar char="-"/>
            </a:pPr>
            <a:r>
              <a:rPr lang="tr-TR" b="1" dirty="0">
                <a:solidFill>
                  <a:srgbClr val="FFC000"/>
                </a:solidFill>
              </a:rPr>
              <a:t>Sponsorluk</a:t>
            </a:r>
            <a:r>
              <a:rPr lang="tr-TR" b="1" dirty="0"/>
              <a:t> (Erdoğan, 2012:10-11): </a:t>
            </a:r>
            <a:r>
              <a:rPr lang="tr-TR" dirty="0"/>
              <a:t>Sponsorluk, parasal ya da diğer bir yol ile bir aktiviteye (</a:t>
            </a:r>
            <a:r>
              <a:rPr lang="tr-TR" dirty="0" err="1"/>
              <a:t>örn</a:t>
            </a:r>
            <a:r>
              <a:rPr lang="tr-TR" dirty="0"/>
              <a:t>: spor müsabakaları, sanatsal etkinlikler vb.), bir organizasyona (</a:t>
            </a:r>
            <a:r>
              <a:rPr lang="tr-TR" dirty="0" err="1"/>
              <a:t>örn</a:t>
            </a:r>
            <a:r>
              <a:rPr lang="tr-TR" dirty="0"/>
              <a:t>: Basketbol Milli Takımı) ya da bir programa ticari bir amaç doğrultusunda yatırım yapılması şeklinde tanımlanmıştır. </a:t>
            </a:r>
          </a:p>
          <a:p>
            <a:pPr algn="just">
              <a:buFontTx/>
              <a:buChar char="-"/>
            </a:pPr>
            <a:r>
              <a:rPr lang="tr-TR" dirty="0"/>
              <a:t>Sponsorluk </a:t>
            </a:r>
            <a:r>
              <a:rPr lang="tr-TR" dirty="0">
                <a:solidFill>
                  <a:srgbClr val="FFC000"/>
                </a:solidFill>
              </a:rPr>
              <a:t>tüketicilerin zihninde firma ya da marka ile hedef kitlenin oldukça önem verdiği özel olay ya da organizasyon arasında bir bağlantı</a:t>
            </a:r>
            <a:r>
              <a:rPr lang="tr-TR" dirty="0"/>
              <a:t> yaratmayı hedefler.</a:t>
            </a:r>
          </a:p>
        </p:txBody>
      </p:sp>
    </p:spTree>
    <p:extLst>
      <p:ext uri="{BB962C8B-B14F-4D97-AF65-F5344CB8AC3E}">
        <p14:creationId xmlns:p14="http://schemas.microsoft.com/office/powerpoint/2010/main" val="1306212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346" y="1772816"/>
            <a:ext cx="7765322" cy="4018384"/>
          </a:xfrm>
        </p:spPr>
        <p:txBody>
          <a:bodyPr>
            <a:normAutofit/>
          </a:bodyPr>
          <a:lstStyle/>
          <a:p>
            <a:pPr algn="just">
              <a:buFontTx/>
              <a:buChar char="-"/>
            </a:pPr>
            <a:r>
              <a:rPr lang="tr-TR" b="1" dirty="0">
                <a:solidFill>
                  <a:srgbClr val="FFC000"/>
                </a:solidFill>
              </a:rPr>
              <a:t>Sergi ve Fuarlar</a:t>
            </a:r>
            <a:r>
              <a:rPr lang="tr-TR" b="1" dirty="0"/>
              <a:t>(Erdoğan, 2012: 11): </a:t>
            </a:r>
            <a:r>
              <a:rPr lang="tr-TR" dirty="0"/>
              <a:t>Sergi ve fuarlar, </a:t>
            </a:r>
            <a:r>
              <a:rPr lang="tr-TR" dirty="0">
                <a:solidFill>
                  <a:srgbClr val="FFC000"/>
                </a:solidFill>
              </a:rPr>
              <a:t>tüm bir pazarın tek bir çatı altında toplandığı yerleri </a:t>
            </a:r>
            <a:r>
              <a:rPr lang="tr-TR" dirty="0"/>
              <a:t>ifade etmektedir. </a:t>
            </a:r>
          </a:p>
          <a:p>
            <a:pPr algn="just">
              <a:buFontTx/>
              <a:buChar char="-"/>
            </a:pPr>
            <a:r>
              <a:rPr lang="tr-TR" dirty="0"/>
              <a:t>Bu çatı altında satıcılar, alıcılar ve rakipler </a:t>
            </a:r>
            <a:r>
              <a:rPr lang="tr-TR" dirty="0">
                <a:solidFill>
                  <a:srgbClr val="FFC000"/>
                </a:solidFill>
              </a:rPr>
              <a:t>yılın herhangi bir zaman diliminde birkaç günlüğüne bir araya gelmektedirler.</a:t>
            </a:r>
          </a:p>
          <a:p>
            <a:pPr algn="just">
              <a:buFontTx/>
              <a:buChar char="-"/>
            </a:pPr>
            <a:r>
              <a:rPr lang="tr-TR" dirty="0"/>
              <a:t>Sergi ve fuarlarda, ürün ve hizmetlerin sergilenme, gösterilme ve test edilmesine ve yüz yüze temasın sağlanmasına imkân yaratılır.</a:t>
            </a:r>
          </a:p>
        </p:txBody>
      </p:sp>
    </p:spTree>
    <p:extLst>
      <p:ext uri="{BB962C8B-B14F-4D97-AF65-F5344CB8AC3E}">
        <p14:creationId xmlns:p14="http://schemas.microsoft.com/office/powerpoint/2010/main" val="635223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346" y="1268760"/>
            <a:ext cx="7765322" cy="4522440"/>
          </a:xfrm>
        </p:spPr>
        <p:txBody>
          <a:bodyPr>
            <a:normAutofit/>
          </a:bodyPr>
          <a:lstStyle/>
          <a:p>
            <a:pPr algn="just">
              <a:buFontTx/>
              <a:buChar char="-"/>
            </a:pPr>
            <a:r>
              <a:rPr lang="tr-TR" b="1" dirty="0">
                <a:solidFill>
                  <a:srgbClr val="FFC000"/>
                </a:solidFill>
              </a:rPr>
              <a:t>Dijital İletişim</a:t>
            </a:r>
            <a:r>
              <a:rPr lang="tr-TR" b="1" dirty="0"/>
              <a:t>(Erdoğan, 2012: 11-12): </a:t>
            </a:r>
            <a:r>
              <a:rPr lang="tr-TR" dirty="0"/>
              <a:t>Pazarlamanın en önemli konularından biri olan iletişim doğru mesajların sunulması ve mesajların doğru alınması açısından hayati önem taşır. </a:t>
            </a:r>
          </a:p>
          <a:p>
            <a:pPr algn="just">
              <a:buFontTx/>
              <a:buChar char="-"/>
            </a:pPr>
            <a:r>
              <a:rPr lang="tr-TR" dirty="0"/>
              <a:t>İnternetin ve mobil araçların hayatımıza girmesiyle dijital pazarlama tüm pazarlama faaliyetlerini etkilemiş ve bu yeni araçlardan yararlanmak pazarlama iletişimi açısından kaçınılmaz olmuştur. </a:t>
            </a:r>
          </a:p>
          <a:p>
            <a:pPr algn="just">
              <a:buFontTx/>
              <a:buChar char="-"/>
            </a:pPr>
            <a:r>
              <a:rPr lang="tr-TR" b="1" dirty="0">
                <a:solidFill>
                  <a:srgbClr val="FFC000"/>
                </a:solidFill>
              </a:rPr>
              <a:t>Dijital pazarlama </a:t>
            </a:r>
            <a:r>
              <a:rPr lang="tr-TR" dirty="0"/>
              <a:t>unsurları sosyal medya pazarlama, mobil pazarlama, eposta pazarlama, ücretli ve ücretsiz arama motoru pazarlamasını kapsamaktadır.</a:t>
            </a:r>
          </a:p>
        </p:txBody>
      </p:sp>
    </p:spTree>
    <p:extLst>
      <p:ext uri="{BB962C8B-B14F-4D97-AF65-F5344CB8AC3E}">
        <p14:creationId xmlns:p14="http://schemas.microsoft.com/office/powerpoint/2010/main" val="3124624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KAYNAKLAR</a:t>
            </a:r>
          </a:p>
        </p:txBody>
      </p:sp>
      <p:sp>
        <p:nvSpPr>
          <p:cNvPr id="3" name="İçerik Yer Tutucusu 2"/>
          <p:cNvSpPr>
            <a:spLocks noGrp="1"/>
          </p:cNvSpPr>
          <p:nvPr>
            <p:ph idx="1"/>
          </p:nvPr>
        </p:nvSpPr>
        <p:spPr/>
        <p:txBody>
          <a:bodyPr/>
          <a:lstStyle/>
          <a:p>
            <a:pPr marL="0" indent="0">
              <a:buNone/>
            </a:pPr>
            <a:r>
              <a:rPr lang="tr-TR" dirty="0"/>
              <a:t>BİR, A. A. (1988) Reklam ve Reklam Stratejisine Giriş. </a:t>
            </a:r>
            <a:r>
              <a:rPr lang="tr-TR" dirty="0" err="1"/>
              <a:t>Ed</a:t>
            </a:r>
            <a:r>
              <a:rPr lang="tr-TR" dirty="0"/>
              <a:t>: BİR, A. A. &amp; MAVİŞ, F., </a:t>
            </a:r>
            <a:r>
              <a:rPr lang="tr-TR" i="1" dirty="0"/>
              <a:t>Dünyada ve Türkiye'de Reklamcılık Reklamın Gücü</a:t>
            </a:r>
            <a:r>
              <a:rPr lang="tr-TR" dirty="0"/>
              <a:t>, Ankara: Bilgi Yayınevi, </a:t>
            </a:r>
            <a:r>
              <a:rPr lang="tr-TR" dirty="0" err="1"/>
              <a:t>ss</a:t>
            </a:r>
            <a:r>
              <a:rPr lang="tr-TR" dirty="0"/>
              <a:t> 13-16.</a:t>
            </a:r>
          </a:p>
          <a:p>
            <a:pPr marL="0" indent="0">
              <a:buNone/>
            </a:pPr>
            <a:r>
              <a:rPr lang="tr-TR" dirty="0"/>
              <a:t>Erdoğan, B. Z. (2012). Pazarlama İletişimi Kavramı ve Ögeleri. Ed. Y. Odabaşı, </a:t>
            </a:r>
            <a:r>
              <a:rPr lang="tr-TR" i="1" dirty="0"/>
              <a:t>Pazarlama İletişimi</a:t>
            </a:r>
            <a:r>
              <a:rPr lang="tr-TR" dirty="0"/>
              <a:t>, Anadolu Üniversitesi AÖF Yayın No: 1807, Eskişehir.</a:t>
            </a:r>
          </a:p>
          <a:p>
            <a:pPr marL="0" indent="0">
              <a:buNone/>
            </a:pPr>
            <a:endParaRPr lang="tr-TR" dirty="0"/>
          </a:p>
          <a:p>
            <a:endParaRPr lang="tr-TR" dirty="0"/>
          </a:p>
        </p:txBody>
      </p:sp>
    </p:spTree>
    <p:extLst>
      <p:ext uri="{BB962C8B-B14F-4D97-AF65-F5344CB8AC3E}">
        <p14:creationId xmlns:p14="http://schemas.microsoft.com/office/powerpoint/2010/main" val="3611401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Pazarlama </a:t>
            </a:r>
            <a:r>
              <a:rPr lang="tr-TR" dirty="0" err="1"/>
              <a:t>İletİşİm</a:t>
            </a:r>
            <a:r>
              <a:rPr lang="tr-TR" dirty="0"/>
              <a:t> </a:t>
            </a:r>
            <a:r>
              <a:rPr lang="tr-TR" dirty="0" err="1"/>
              <a:t>KarmasI</a:t>
            </a:r>
            <a:r>
              <a:rPr lang="tr-TR" dirty="0"/>
              <a:t> </a:t>
            </a:r>
            <a:br>
              <a:rPr lang="tr-TR" dirty="0"/>
            </a:br>
            <a:r>
              <a:rPr lang="tr-TR" dirty="0"/>
              <a:t>(Erdoğan, 2012: 7-8)</a:t>
            </a:r>
          </a:p>
        </p:txBody>
      </p:sp>
      <p:sp>
        <p:nvSpPr>
          <p:cNvPr id="3" name="İçerik Yer Tutucusu 2"/>
          <p:cNvSpPr>
            <a:spLocks noGrp="1"/>
          </p:cNvSpPr>
          <p:nvPr>
            <p:ph idx="1"/>
          </p:nvPr>
        </p:nvSpPr>
        <p:spPr>
          <a:xfrm>
            <a:off x="395536" y="2204864"/>
            <a:ext cx="8208912" cy="3720287"/>
          </a:xfrm>
        </p:spPr>
        <p:txBody>
          <a:bodyPr>
            <a:noAutofit/>
          </a:bodyPr>
          <a:lstStyle/>
          <a:p>
            <a:pPr marL="0" indent="0" algn="just">
              <a:buNone/>
            </a:pPr>
            <a:r>
              <a:rPr lang="tr-TR" dirty="0"/>
              <a:t>Pazarlama karmasında yer alan pazarlama iletişimi, kendisi de bir karma olarak alt elemanlara sahiptir. </a:t>
            </a:r>
          </a:p>
          <a:p>
            <a:pPr marL="0" indent="0" algn="just">
              <a:buNone/>
            </a:pPr>
            <a:r>
              <a:rPr lang="tr-TR" dirty="0"/>
              <a:t>Pazarlama iletişimi karması oluşturulurken dikkate alınması gereken daha önceki slaytlarda da bahsettiğimiz iki tip strateji vardır; </a:t>
            </a:r>
            <a:r>
              <a:rPr lang="tr-TR" dirty="0">
                <a:solidFill>
                  <a:srgbClr val="FFC000"/>
                </a:solidFill>
              </a:rPr>
              <a:t>itme ve çekme stratejisidir. </a:t>
            </a:r>
          </a:p>
          <a:p>
            <a:pPr marL="0" indent="0" algn="just">
              <a:buNone/>
            </a:pPr>
            <a:r>
              <a:rPr lang="tr-TR" dirty="0"/>
              <a:t>Her bir strateji için oluşturulacak karmada göz önünde bulundurulacak hususlar farklılık göstermektedir. </a:t>
            </a:r>
          </a:p>
        </p:txBody>
      </p:sp>
    </p:spTree>
    <p:extLst>
      <p:ext uri="{BB962C8B-B14F-4D97-AF65-F5344CB8AC3E}">
        <p14:creationId xmlns:p14="http://schemas.microsoft.com/office/powerpoint/2010/main" val="3001641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Pazarlama </a:t>
            </a:r>
            <a:r>
              <a:rPr lang="tr-TR" dirty="0" err="1"/>
              <a:t>İletİşİm</a:t>
            </a:r>
            <a:r>
              <a:rPr lang="tr-TR" dirty="0"/>
              <a:t> </a:t>
            </a:r>
            <a:r>
              <a:rPr lang="tr-TR" dirty="0" err="1"/>
              <a:t>KarmasI</a:t>
            </a:r>
            <a:r>
              <a:rPr lang="tr-TR" dirty="0"/>
              <a:t> </a:t>
            </a:r>
            <a:br>
              <a:rPr lang="tr-TR" dirty="0"/>
            </a:br>
            <a:r>
              <a:rPr lang="tr-TR" dirty="0"/>
              <a:t>(Erdoğan, 2012: 7-8)</a:t>
            </a:r>
          </a:p>
        </p:txBody>
      </p:sp>
      <p:sp>
        <p:nvSpPr>
          <p:cNvPr id="3" name="İçerik Yer Tutucusu 2"/>
          <p:cNvSpPr>
            <a:spLocks noGrp="1"/>
          </p:cNvSpPr>
          <p:nvPr>
            <p:ph idx="1"/>
          </p:nvPr>
        </p:nvSpPr>
        <p:spPr>
          <a:xfrm>
            <a:off x="395536" y="2132856"/>
            <a:ext cx="8208912" cy="3792295"/>
          </a:xfrm>
        </p:spPr>
        <p:txBody>
          <a:bodyPr>
            <a:noAutofit/>
          </a:bodyPr>
          <a:lstStyle/>
          <a:p>
            <a:pPr marL="0" indent="0" algn="just">
              <a:buNone/>
            </a:pPr>
            <a:r>
              <a:rPr lang="tr-TR" dirty="0"/>
              <a:t> Yine daha önce bahsedildiği üzere </a:t>
            </a:r>
            <a:r>
              <a:rPr lang="tr-TR" dirty="0">
                <a:solidFill>
                  <a:srgbClr val="FFC000"/>
                </a:solidFill>
              </a:rPr>
              <a:t>itme stratejisi dağıtım kanalları vasıtasıyla markaların nihai tüketicilere ulaştırılmasını </a:t>
            </a:r>
            <a:r>
              <a:rPr lang="tr-TR" dirty="0"/>
              <a:t>ifade eder.</a:t>
            </a:r>
          </a:p>
          <a:p>
            <a:pPr marL="0" indent="0" algn="just">
              <a:buNone/>
            </a:pPr>
            <a:r>
              <a:rPr lang="tr-TR" dirty="0"/>
              <a:t>İşletme kanal üyelerini markanın nihai tüketicilere ulaştırılması ve sunulması yönünde özellikle kişisel satış ve işletmelere yönelik satış tutundurmadan oluşan pazarlama iletişimi faaliyetlerinde bulunulur.</a:t>
            </a:r>
          </a:p>
          <a:p>
            <a:pPr marL="0" indent="0" algn="just">
              <a:buNone/>
            </a:pPr>
            <a:r>
              <a:rPr lang="tr-TR" dirty="0"/>
              <a:t>Yine bahsedilen işletmenin </a:t>
            </a:r>
            <a:r>
              <a:rPr lang="tr-TR" dirty="0">
                <a:solidFill>
                  <a:srgbClr val="FFC000"/>
                </a:solidFill>
              </a:rPr>
              <a:t>çekme stratejisini kullanarak nihai tüketicileri özellikle reklam ve tüketicilere yönelik satış tutundurmadan oluşan</a:t>
            </a:r>
            <a:r>
              <a:rPr lang="tr-TR" dirty="0"/>
              <a:t> pazarlama iletişimi faaliyetlerini kullanarak da ürünün satın alınmasını teşvik etmesi söz konusudur.</a:t>
            </a:r>
          </a:p>
        </p:txBody>
      </p:sp>
    </p:spTree>
    <p:extLst>
      <p:ext uri="{BB962C8B-B14F-4D97-AF65-F5344CB8AC3E}">
        <p14:creationId xmlns:p14="http://schemas.microsoft.com/office/powerpoint/2010/main" val="1215972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duotone>
              <a:prstClr val="black"/>
              <a:schemeClr val="accent1">
                <a:tint val="45000"/>
                <a:satMod val="400000"/>
              </a:schemeClr>
            </a:duoton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115616" y="1628800"/>
            <a:ext cx="6840760"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etin kutusu 3"/>
          <p:cNvSpPr txBox="1"/>
          <p:nvPr/>
        </p:nvSpPr>
        <p:spPr>
          <a:xfrm>
            <a:off x="1115616" y="4797152"/>
            <a:ext cx="7344816" cy="369332"/>
          </a:xfrm>
          <a:prstGeom prst="rect">
            <a:avLst/>
          </a:prstGeom>
          <a:noFill/>
        </p:spPr>
        <p:txBody>
          <a:bodyPr wrap="square" rtlCol="0">
            <a:spAutoFit/>
          </a:bodyPr>
          <a:lstStyle/>
          <a:p>
            <a:r>
              <a:rPr lang="tr-TR" dirty="0"/>
              <a:t>Pazarlama iletişim karması/Tutundurma karması(Erdoğan, 2012: 7)</a:t>
            </a:r>
          </a:p>
        </p:txBody>
      </p:sp>
    </p:spTree>
    <p:extLst>
      <p:ext uri="{BB962C8B-B14F-4D97-AF65-F5344CB8AC3E}">
        <p14:creationId xmlns:p14="http://schemas.microsoft.com/office/powerpoint/2010/main" val="1541369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9339" y="273879"/>
            <a:ext cx="7765321" cy="1326321"/>
          </a:xfrm>
        </p:spPr>
        <p:txBody>
          <a:bodyPr>
            <a:noAutofit/>
          </a:bodyPr>
          <a:lstStyle/>
          <a:p>
            <a:r>
              <a:rPr lang="tr-TR" sz="3200" dirty="0"/>
              <a:t>AIDA </a:t>
            </a:r>
            <a:r>
              <a:rPr lang="tr-TR" sz="3200" dirty="0" err="1"/>
              <a:t>Modelİ</a:t>
            </a:r>
            <a:r>
              <a:rPr lang="tr-TR" sz="3200" dirty="0"/>
              <a:t> ve Pazarlama </a:t>
            </a:r>
            <a:r>
              <a:rPr lang="tr-TR" sz="3200" dirty="0" err="1"/>
              <a:t>İletİşİm</a:t>
            </a:r>
            <a:r>
              <a:rPr lang="tr-TR" sz="3200" dirty="0"/>
              <a:t> </a:t>
            </a:r>
            <a:r>
              <a:rPr lang="tr-TR" sz="3200" dirty="0" err="1"/>
              <a:t>KarmasINDA</a:t>
            </a:r>
            <a:r>
              <a:rPr lang="tr-TR" sz="3200" dirty="0"/>
              <a:t> </a:t>
            </a:r>
            <a:r>
              <a:rPr lang="tr-TR" sz="3200" dirty="0" err="1"/>
              <a:t>KullanImI</a:t>
            </a:r>
            <a:r>
              <a:rPr lang="tr-TR" sz="3200" dirty="0"/>
              <a:t> (Erdoğan, 2012: 8)</a:t>
            </a:r>
          </a:p>
        </p:txBody>
      </p:sp>
      <p:sp>
        <p:nvSpPr>
          <p:cNvPr id="3" name="İçerik Yer Tutucusu 2"/>
          <p:cNvSpPr>
            <a:spLocks noGrp="1"/>
          </p:cNvSpPr>
          <p:nvPr>
            <p:ph idx="1"/>
          </p:nvPr>
        </p:nvSpPr>
        <p:spPr>
          <a:xfrm>
            <a:off x="5076056" y="1600200"/>
            <a:ext cx="3888432" cy="4205063"/>
          </a:xfrm>
        </p:spPr>
        <p:txBody>
          <a:bodyPr>
            <a:noAutofit/>
          </a:bodyPr>
          <a:lstStyle/>
          <a:p>
            <a:pPr marL="0" indent="0" algn="just">
              <a:buNone/>
            </a:pPr>
            <a:r>
              <a:rPr lang="tr-TR" dirty="0"/>
              <a:t>Daha önceki haftalarda belirtildiği üzere benimsenme bağlamında hedef kitlelerde yaratılmak istenen etki, her bir pazarlama iletişimi karması elemanının farklı etkiler yaratması ve </a:t>
            </a:r>
            <a:r>
              <a:rPr lang="tr-TR" dirty="0">
                <a:solidFill>
                  <a:srgbClr val="FFC000"/>
                </a:solidFill>
              </a:rPr>
              <a:t>tüketicilerin her bir uyarıcı etkiye farklı tepkiler verebilmesi </a:t>
            </a:r>
            <a:r>
              <a:rPr lang="tr-TR" dirty="0"/>
              <a:t>durumunu göz önünde bulundurarak birbiriyle </a:t>
            </a:r>
            <a:r>
              <a:rPr lang="tr-TR" dirty="0">
                <a:solidFill>
                  <a:srgbClr val="FFC000"/>
                </a:solidFill>
              </a:rPr>
              <a:t>sinerji yaratan ideal bir pazarlama iletişimi karmasına</a:t>
            </a:r>
            <a:r>
              <a:rPr lang="tr-TR" dirty="0"/>
              <a:t> ulaşmak gerekmektedir. </a:t>
            </a:r>
          </a:p>
        </p:txBody>
      </p:sp>
      <p:pic>
        <p:nvPicPr>
          <p:cNvPr id="2050" name="Picture 2"/>
          <p:cNvPicPr>
            <a:picLocks noChangeAspect="1" noChangeArrowheads="1"/>
          </p:cNvPicPr>
          <p:nvPr/>
        </p:nvPicPr>
        <p:blipFill>
          <a:blip r:embed="rId2">
            <a:duotone>
              <a:prstClr val="black"/>
              <a:schemeClr val="accent1">
                <a:tint val="45000"/>
                <a:satMod val="400000"/>
              </a:schemeClr>
            </a:duoton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47791" y="1828182"/>
            <a:ext cx="4784249" cy="4841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0514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9339" y="273879"/>
            <a:ext cx="7765321" cy="1326321"/>
          </a:xfrm>
        </p:spPr>
        <p:txBody>
          <a:bodyPr>
            <a:noAutofit/>
          </a:bodyPr>
          <a:lstStyle/>
          <a:p>
            <a:r>
              <a:rPr lang="tr-TR" sz="3200" dirty="0"/>
              <a:t>AIDA </a:t>
            </a:r>
            <a:r>
              <a:rPr lang="tr-TR" sz="3200" dirty="0" err="1"/>
              <a:t>Modelİ</a:t>
            </a:r>
            <a:r>
              <a:rPr lang="tr-TR" sz="3200" dirty="0"/>
              <a:t> ve Pazarlama </a:t>
            </a:r>
            <a:r>
              <a:rPr lang="tr-TR" sz="3200" dirty="0" err="1"/>
              <a:t>İletİşİm</a:t>
            </a:r>
            <a:r>
              <a:rPr lang="tr-TR" sz="3200" dirty="0"/>
              <a:t> </a:t>
            </a:r>
            <a:r>
              <a:rPr lang="tr-TR" sz="3200" dirty="0" err="1"/>
              <a:t>KarmasINDA</a:t>
            </a:r>
            <a:r>
              <a:rPr lang="tr-TR" sz="3200" dirty="0"/>
              <a:t> </a:t>
            </a:r>
            <a:r>
              <a:rPr lang="tr-TR" sz="3200" dirty="0" err="1"/>
              <a:t>KullanImI</a:t>
            </a:r>
            <a:r>
              <a:rPr lang="tr-TR" sz="3200" dirty="0"/>
              <a:t> (Erdoğan, 2012: 8)</a:t>
            </a:r>
          </a:p>
        </p:txBody>
      </p:sp>
      <p:sp>
        <p:nvSpPr>
          <p:cNvPr id="3" name="İçerik Yer Tutucusu 2"/>
          <p:cNvSpPr>
            <a:spLocks noGrp="1"/>
          </p:cNvSpPr>
          <p:nvPr>
            <p:ph idx="1"/>
          </p:nvPr>
        </p:nvSpPr>
        <p:spPr>
          <a:xfrm>
            <a:off x="5076056" y="2043337"/>
            <a:ext cx="3888432" cy="3761926"/>
          </a:xfrm>
        </p:spPr>
        <p:txBody>
          <a:bodyPr>
            <a:noAutofit/>
          </a:bodyPr>
          <a:lstStyle/>
          <a:p>
            <a:pPr marL="0" indent="0" algn="just">
              <a:buNone/>
            </a:pPr>
            <a:r>
              <a:rPr lang="tr-TR" dirty="0"/>
              <a:t>Bu noktada dikkat edilmesi gereken diğer husus işletmenin uyguladığı </a:t>
            </a:r>
            <a:r>
              <a:rPr lang="tr-TR" dirty="0">
                <a:solidFill>
                  <a:srgbClr val="FFC000"/>
                </a:solidFill>
              </a:rPr>
              <a:t>pazarlama stratejisidir. </a:t>
            </a:r>
          </a:p>
          <a:p>
            <a:pPr marL="0" indent="0" algn="just">
              <a:buNone/>
            </a:pPr>
            <a:r>
              <a:rPr lang="tr-TR" dirty="0"/>
              <a:t>Etki, amaç ve hedeflere bağlı olarak pazarlama iletişimi elemanlarının AIDA modeli paralelinde etkinliklerindeki farklılığı görebilmek mümkündür.</a:t>
            </a:r>
          </a:p>
        </p:txBody>
      </p:sp>
      <p:pic>
        <p:nvPicPr>
          <p:cNvPr id="2050" name="Picture 2"/>
          <p:cNvPicPr>
            <a:picLocks noChangeAspect="1" noChangeArrowheads="1"/>
          </p:cNvPicPr>
          <p:nvPr/>
        </p:nvPicPr>
        <p:blipFill>
          <a:blip r:embed="rId2">
            <a:duotone>
              <a:prstClr val="black"/>
              <a:schemeClr val="accent1">
                <a:tint val="45000"/>
                <a:satMod val="400000"/>
              </a:schemeClr>
            </a:duoton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47791" y="2043337"/>
            <a:ext cx="4784249" cy="3989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7483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346" y="1916832"/>
            <a:ext cx="7765322" cy="3874368"/>
          </a:xfrm>
        </p:spPr>
        <p:txBody>
          <a:bodyPr>
            <a:normAutofit/>
          </a:bodyPr>
          <a:lstStyle/>
          <a:p>
            <a:pPr marL="0" indent="0" algn="just">
              <a:buNone/>
            </a:pPr>
            <a:r>
              <a:rPr lang="tr-TR" dirty="0"/>
              <a:t>AIDA modeline göre arzu edilen hedef kitleye ilişkin tepki tanımlandıktan sonra iletişim sürecinin gönderen unsuru etkin bir mesaj geliştirmelidir. </a:t>
            </a:r>
          </a:p>
          <a:p>
            <a:pPr marL="0" indent="0" algn="just">
              <a:buNone/>
            </a:pPr>
            <a:r>
              <a:rPr lang="tr-TR" dirty="0"/>
              <a:t>İdeal bir mesajda </a:t>
            </a:r>
            <a:r>
              <a:rPr lang="tr-TR" dirty="0">
                <a:solidFill>
                  <a:srgbClr val="FFC000"/>
                </a:solidFill>
              </a:rPr>
              <a:t>Dikkat çekmeli, İlgiyi kendinde tutmalı, istek uyandırmalı ve Davranış olarak kendini göstermelidir. </a:t>
            </a:r>
          </a:p>
          <a:p>
            <a:pPr marL="0" indent="0" algn="just">
              <a:buNone/>
            </a:pPr>
            <a:r>
              <a:rPr lang="tr-TR" dirty="0"/>
              <a:t>Pratikte çok az mesaj tüketiciyi farkındalıktan öteye taşıyıp satın almaya götürürken AIDA modeli iyi bir mesajın arzu edilen kalitede oluşturulmasına imkân tanımaktadır. </a:t>
            </a:r>
          </a:p>
          <a:p>
            <a:pPr marL="0" indent="0" algn="just">
              <a:buNone/>
            </a:pPr>
            <a:r>
              <a:rPr lang="tr-TR" dirty="0">
                <a:solidFill>
                  <a:srgbClr val="FFC000"/>
                </a:solidFill>
              </a:rPr>
              <a:t>Reklam mesajlarının oluşturulmasında bu modelden faydalanılır.</a:t>
            </a:r>
          </a:p>
          <a:p>
            <a:endParaRPr lang="tr-TR" dirty="0"/>
          </a:p>
        </p:txBody>
      </p:sp>
    </p:spTree>
    <p:extLst>
      <p:ext uri="{BB962C8B-B14F-4D97-AF65-F5344CB8AC3E}">
        <p14:creationId xmlns:p14="http://schemas.microsoft.com/office/powerpoint/2010/main" val="2699831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Pazarlama </a:t>
            </a:r>
            <a:r>
              <a:rPr lang="tr-TR" dirty="0" err="1"/>
              <a:t>İletİşİm</a:t>
            </a:r>
            <a:r>
              <a:rPr lang="tr-TR" dirty="0"/>
              <a:t> </a:t>
            </a:r>
            <a:r>
              <a:rPr lang="tr-TR" dirty="0" err="1"/>
              <a:t>KarmasI</a:t>
            </a:r>
            <a:r>
              <a:rPr lang="tr-TR" dirty="0"/>
              <a:t> </a:t>
            </a:r>
            <a:r>
              <a:rPr lang="tr-TR" dirty="0" err="1"/>
              <a:t>Bİleşenlerİ</a:t>
            </a:r>
            <a:r>
              <a:rPr lang="tr-TR" dirty="0"/>
              <a:t> </a:t>
            </a:r>
          </a:p>
        </p:txBody>
      </p:sp>
      <p:sp>
        <p:nvSpPr>
          <p:cNvPr id="3" name="İçerik Yer Tutucusu 2"/>
          <p:cNvSpPr>
            <a:spLocks noGrp="1"/>
          </p:cNvSpPr>
          <p:nvPr>
            <p:ph idx="1"/>
          </p:nvPr>
        </p:nvSpPr>
        <p:spPr>
          <a:xfrm>
            <a:off x="715254" y="2348880"/>
            <a:ext cx="7765322" cy="3119072"/>
          </a:xfrm>
        </p:spPr>
        <p:txBody>
          <a:bodyPr>
            <a:noAutofit/>
          </a:bodyPr>
          <a:lstStyle/>
          <a:p>
            <a:pPr algn="just">
              <a:buFontTx/>
              <a:buChar char="-"/>
            </a:pPr>
            <a:r>
              <a:rPr lang="tr-TR" b="1" dirty="0">
                <a:solidFill>
                  <a:srgbClr val="FFC000"/>
                </a:solidFill>
              </a:rPr>
              <a:t>Reklam: </a:t>
            </a:r>
            <a:r>
              <a:rPr lang="tr-TR" dirty="0"/>
              <a:t>Pazarlama iletişimi faaliyetlerinin en görünen elemanı tartışmasız reklamdır ve toplum genelinde tüm iletişim faaliyetleri reklam olarak adlandırılmaktadır(Erdoğan, 2012: 8).</a:t>
            </a:r>
          </a:p>
          <a:p>
            <a:pPr algn="just">
              <a:buFontTx/>
              <a:buChar char="-"/>
            </a:pPr>
            <a:r>
              <a:rPr lang="tr-TR" dirty="0"/>
              <a:t> Amerikan Pazarlama Birliği’nin ilk yaptığı tanıma göre </a:t>
            </a:r>
            <a:r>
              <a:rPr lang="tr-TR" b="1" dirty="0"/>
              <a:t>reklam</a:t>
            </a:r>
            <a:r>
              <a:rPr lang="tr-TR" dirty="0"/>
              <a:t>; </a:t>
            </a:r>
            <a:r>
              <a:rPr lang="tr-TR" dirty="0">
                <a:solidFill>
                  <a:srgbClr val="FFC000"/>
                </a:solidFill>
              </a:rPr>
              <a:t>herhangi bir mal ya da hizmetin, ya da fikrin bedeli ödenerek kişisel olmayan bir biçimde yapılan tanıtım faaliyetine </a:t>
            </a:r>
            <a:r>
              <a:rPr lang="tr-TR" dirty="0"/>
              <a:t>denir (Bir, 1988: 13). </a:t>
            </a:r>
          </a:p>
        </p:txBody>
      </p:sp>
    </p:spTree>
    <p:extLst>
      <p:ext uri="{BB962C8B-B14F-4D97-AF65-F5344CB8AC3E}">
        <p14:creationId xmlns:p14="http://schemas.microsoft.com/office/powerpoint/2010/main" val="3377534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Pazarlama </a:t>
            </a:r>
            <a:r>
              <a:rPr lang="tr-TR" dirty="0" err="1"/>
              <a:t>İletİşİm</a:t>
            </a:r>
            <a:r>
              <a:rPr lang="tr-TR" dirty="0"/>
              <a:t> </a:t>
            </a:r>
            <a:r>
              <a:rPr lang="tr-TR" dirty="0" err="1"/>
              <a:t>KarmasI</a:t>
            </a:r>
            <a:r>
              <a:rPr lang="tr-TR" dirty="0"/>
              <a:t> </a:t>
            </a:r>
            <a:r>
              <a:rPr lang="tr-TR" dirty="0" err="1"/>
              <a:t>Bİleşenlerİ</a:t>
            </a:r>
            <a:r>
              <a:rPr lang="tr-TR" dirty="0"/>
              <a:t> </a:t>
            </a:r>
          </a:p>
        </p:txBody>
      </p:sp>
      <p:sp>
        <p:nvSpPr>
          <p:cNvPr id="3" name="İçerik Yer Tutucusu 2"/>
          <p:cNvSpPr>
            <a:spLocks noGrp="1"/>
          </p:cNvSpPr>
          <p:nvPr>
            <p:ph idx="1"/>
          </p:nvPr>
        </p:nvSpPr>
        <p:spPr>
          <a:xfrm>
            <a:off x="715254" y="2276872"/>
            <a:ext cx="7765322" cy="3191080"/>
          </a:xfrm>
        </p:spPr>
        <p:txBody>
          <a:bodyPr>
            <a:noAutofit/>
          </a:bodyPr>
          <a:lstStyle/>
          <a:p>
            <a:pPr marL="0" indent="0" algn="just">
              <a:buNone/>
            </a:pPr>
            <a:r>
              <a:rPr lang="tr-TR" dirty="0"/>
              <a:t>Ancak bu tanımın güncel hali </a:t>
            </a:r>
            <a:r>
              <a:rPr lang="tr-TR" dirty="0">
                <a:solidFill>
                  <a:srgbClr val="FFC000"/>
                </a:solidFill>
              </a:rPr>
              <a:t>belirli bir işletme ya da organizasyonun duyuru ya da ikna edici mesajlarını, kitle </a:t>
            </a:r>
            <a:r>
              <a:rPr lang="es-ES" dirty="0">
                <a:solidFill>
                  <a:srgbClr val="FFC000"/>
                </a:solidFill>
              </a:rPr>
              <a:t>ileti</a:t>
            </a:r>
            <a:r>
              <a:rPr lang="tr-TR" dirty="0">
                <a:solidFill>
                  <a:srgbClr val="FFC000"/>
                </a:solidFill>
              </a:rPr>
              <a:t>ş</a:t>
            </a:r>
            <a:r>
              <a:rPr lang="es-ES" dirty="0">
                <a:solidFill>
                  <a:srgbClr val="FFC000"/>
                </a:solidFill>
              </a:rPr>
              <a:t>im araçlar</a:t>
            </a:r>
            <a:r>
              <a:rPr lang="tr-TR" dirty="0">
                <a:solidFill>
                  <a:srgbClr val="FFC000"/>
                </a:solidFill>
              </a:rPr>
              <a:t>ı</a:t>
            </a:r>
            <a:r>
              <a:rPr lang="es-ES" dirty="0">
                <a:solidFill>
                  <a:srgbClr val="FFC000"/>
                </a:solidFill>
              </a:rPr>
              <a:t>nda sat</a:t>
            </a:r>
            <a:r>
              <a:rPr lang="tr-TR" dirty="0">
                <a:solidFill>
                  <a:srgbClr val="FFC000"/>
                </a:solidFill>
              </a:rPr>
              <a:t>ı</a:t>
            </a:r>
            <a:r>
              <a:rPr lang="es-ES" dirty="0">
                <a:solidFill>
                  <a:srgbClr val="FFC000"/>
                </a:solidFill>
              </a:rPr>
              <a:t>n al</a:t>
            </a:r>
            <a:r>
              <a:rPr lang="tr-TR" dirty="0">
                <a:solidFill>
                  <a:srgbClr val="FFC000"/>
                </a:solidFill>
              </a:rPr>
              <a:t>ı</a:t>
            </a:r>
            <a:r>
              <a:rPr lang="es-ES" dirty="0">
                <a:solidFill>
                  <a:srgbClr val="FFC000"/>
                </a:solidFill>
              </a:rPr>
              <a:t>nan ya da kendilerine ba</a:t>
            </a:r>
            <a:r>
              <a:rPr lang="tr-TR" dirty="0" err="1">
                <a:solidFill>
                  <a:srgbClr val="FFC000"/>
                </a:solidFill>
              </a:rPr>
              <a:t>ğış</a:t>
            </a:r>
            <a:r>
              <a:rPr lang="es-ES" dirty="0">
                <a:solidFill>
                  <a:srgbClr val="FFC000"/>
                </a:solidFill>
              </a:rPr>
              <a:t>lanan yer ya da zamana</a:t>
            </a:r>
            <a:r>
              <a:rPr lang="tr-TR" dirty="0">
                <a:solidFill>
                  <a:srgbClr val="FFC000"/>
                </a:solidFill>
              </a:rPr>
              <a:t> yerleştirmesi </a:t>
            </a:r>
            <a:r>
              <a:rPr lang="tr-TR" dirty="0"/>
              <a:t>şeklindedir(Erdoğan, 2012: 8). </a:t>
            </a:r>
          </a:p>
          <a:p>
            <a:pPr marL="0" indent="0" algn="just">
              <a:buNone/>
            </a:pPr>
            <a:r>
              <a:rPr lang="tr-TR" dirty="0"/>
              <a:t>Bu güncellemenin sebebi zamanla ve </a:t>
            </a:r>
            <a:r>
              <a:rPr lang="tr-TR" dirty="0">
                <a:solidFill>
                  <a:srgbClr val="FFC000"/>
                </a:solidFill>
              </a:rPr>
              <a:t>teknolojinin etkisiyle </a:t>
            </a:r>
            <a:r>
              <a:rPr lang="tr-TR" dirty="0"/>
              <a:t>reklam işinde meydana gelen değişimlerle ilişkilidir. </a:t>
            </a:r>
          </a:p>
          <a:p>
            <a:pPr marL="0" indent="0" algn="just">
              <a:buNone/>
            </a:pPr>
            <a:r>
              <a:rPr lang="tr-TR" dirty="0"/>
              <a:t>Reklam, genelde işletmeye «kâr ya da satış sağlamak» amacıyla değil, satışı kolaylaştırmaya yönelik iletişimi sağlamak için yapılmaktadır(Bir, 1088: 14). </a:t>
            </a:r>
          </a:p>
        </p:txBody>
      </p:sp>
    </p:spTree>
    <p:extLst>
      <p:ext uri="{BB962C8B-B14F-4D97-AF65-F5344CB8AC3E}">
        <p14:creationId xmlns:p14="http://schemas.microsoft.com/office/powerpoint/2010/main" val="2298634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Mavi">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473</TotalTime>
  <Words>1178</Words>
  <Application>Microsoft Office PowerPoint</Application>
  <PresentationFormat>Ekran Gösterisi (4:3)</PresentationFormat>
  <Paragraphs>50</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Bookman Old Style</vt:lpstr>
      <vt:lpstr>Rockwell</vt:lpstr>
      <vt:lpstr>Damask</vt:lpstr>
      <vt:lpstr>Pazarlama İletİşİm KarmasI ve Bİleşenlerİ</vt:lpstr>
      <vt:lpstr>Pazarlama İletİşİm KarmasI  (Erdoğan, 2012: 7-8)</vt:lpstr>
      <vt:lpstr>Pazarlama İletİşİm KarmasI  (Erdoğan, 2012: 7-8)</vt:lpstr>
      <vt:lpstr>PowerPoint Sunusu</vt:lpstr>
      <vt:lpstr>AIDA Modelİ ve Pazarlama İletİşİm KarmasINDA KullanImI (Erdoğan, 2012: 8)</vt:lpstr>
      <vt:lpstr>AIDA Modelİ ve Pazarlama İletİşİm KarmasINDA KullanImI (Erdoğan, 2012: 8)</vt:lpstr>
      <vt:lpstr>PowerPoint Sunusu</vt:lpstr>
      <vt:lpstr>Pazarlama İletİşİm KarmasI Bİleşenlerİ </vt:lpstr>
      <vt:lpstr>Pazarlama İletİşİm KarmasI Bİleşenlerİ </vt:lpstr>
      <vt:lpstr>PowerPoint Sunusu</vt:lpstr>
      <vt:lpstr>PowerPoint Sunusu</vt:lpstr>
      <vt:lpstr>PowerPoint Sunusu</vt:lpstr>
      <vt:lpstr>PowerPoint Sunusu</vt:lpstr>
      <vt:lpstr>PowerPoint Sunusu</vt:lpstr>
      <vt:lpstr>PowerPoint Sunusu</vt:lpstr>
      <vt:lpstr>PowerPoint Sunusu</vt:lpstr>
      <vt:lpstr>KAYNAKLAR</vt:lpstr>
    </vt:vector>
  </TitlesOfParts>
  <Company>Progressive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Pazarlama İletişim Karması ve Bileşenleri</dc:title>
  <dc:creator>TÜLİN ÇAKIR</dc:creator>
  <cp:lastModifiedBy>Tunahan Hazar Göksel</cp:lastModifiedBy>
  <cp:revision>21</cp:revision>
  <dcterms:created xsi:type="dcterms:W3CDTF">2020-05-31T03:38:05Z</dcterms:created>
  <dcterms:modified xsi:type="dcterms:W3CDTF">2023-03-18T12:28:13Z</dcterms:modified>
</cp:coreProperties>
</file>