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5"/>
  </p:notesMasterIdLst>
  <p:sldIdLst>
    <p:sldId id="256" r:id="rId2"/>
    <p:sldId id="257" r:id="rId3"/>
    <p:sldId id="258" r:id="rId4"/>
    <p:sldId id="262" r:id="rId5"/>
    <p:sldId id="263" r:id="rId6"/>
    <p:sldId id="264" r:id="rId7"/>
    <p:sldId id="265" r:id="rId8"/>
    <p:sldId id="266" r:id="rId9"/>
    <p:sldId id="267" r:id="rId10"/>
    <p:sldId id="268" r:id="rId11"/>
    <p:sldId id="281" r:id="rId12"/>
    <p:sldId id="282" r:id="rId13"/>
    <p:sldId id="271" r:id="rId14"/>
    <p:sldId id="283" r:id="rId15"/>
    <p:sldId id="272" r:id="rId16"/>
    <p:sldId id="273" r:id="rId17"/>
    <p:sldId id="274" r:id="rId18"/>
    <p:sldId id="275" r:id="rId19"/>
    <p:sldId id="284" r:id="rId20"/>
    <p:sldId id="279" r:id="rId21"/>
    <p:sldId id="285" r:id="rId22"/>
    <p:sldId id="276" r:id="rId23"/>
    <p:sldId id="269" r:id="rId2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AA3C924-400D-4A4D-957A-498DB8BAB0BE}" type="datetimeFigureOut">
              <a:rPr lang="tr-TR" smtClean="0"/>
              <a:t>6.03.2023</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3143EFA-3AC4-4F24-9538-C7FFAD518CBC}" type="slidenum">
              <a:rPr lang="tr-TR" smtClean="0"/>
              <a:t>‹#›</a:t>
            </a:fld>
            <a:endParaRPr lang="tr-TR"/>
          </a:p>
        </p:txBody>
      </p:sp>
    </p:spTree>
    <p:extLst>
      <p:ext uri="{BB962C8B-B14F-4D97-AF65-F5344CB8AC3E}">
        <p14:creationId xmlns:p14="http://schemas.microsoft.com/office/powerpoint/2010/main" val="10268235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7163CBE5-A326-4E3C-B612-0530C473A946}" type="slidenum">
              <a:rPr lang="tr-TR" smtClean="0"/>
              <a:t>17</a:t>
            </a:fld>
            <a:endParaRPr lang="tr-TR"/>
          </a:p>
        </p:txBody>
      </p:sp>
    </p:spTree>
    <p:extLst>
      <p:ext uri="{BB962C8B-B14F-4D97-AF65-F5344CB8AC3E}">
        <p14:creationId xmlns:p14="http://schemas.microsoft.com/office/powerpoint/2010/main" val="27278294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347" y="1122363"/>
            <a:ext cx="7773308" cy="2387600"/>
          </a:xfrm>
        </p:spPr>
        <p:txBody>
          <a:bodyPr anchor="b">
            <a:normAutofit/>
          </a:bodyPr>
          <a:lstStyle>
            <a:lvl1pPr algn="ctr">
              <a:defRPr sz="4800"/>
            </a:lvl1pPr>
          </a:lstStyle>
          <a:p>
            <a:r>
              <a:rPr lang="tr-TR"/>
              <a:t>Asıl başlık stilini düzenlemek için tıklayın</a:t>
            </a:r>
            <a:endParaRPr lang="en-US" dirty="0"/>
          </a:p>
        </p:txBody>
      </p:sp>
      <p:sp>
        <p:nvSpPr>
          <p:cNvPr id="3" name="Subtitle 2"/>
          <p:cNvSpPr>
            <a:spLocks noGrp="1"/>
          </p:cNvSpPr>
          <p:nvPr>
            <p:ph type="subTitle" idx="1"/>
          </p:nvPr>
        </p:nvSpPr>
        <p:spPr>
          <a:xfrm>
            <a:off x="685347" y="3602038"/>
            <a:ext cx="7773308"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2F804935-0868-41DF-A5E2-966FC34FDB5A}" type="datetimeFigureOut">
              <a:rPr lang="tr-TR" smtClean="0"/>
              <a:t>6.03.2023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C16C834-58C6-49F0-BED3-0286D381412F}" type="slidenum">
              <a:rPr lang="tr-TR" smtClean="0"/>
              <a:t>‹#›</a:t>
            </a:fld>
            <a:endParaRPr lang="tr-TR"/>
          </a:p>
        </p:txBody>
      </p:sp>
    </p:spTree>
    <p:extLst>
      <p:ext uri="{BB962C8B-B14F-4D97-AF65-F5344CB8AC3E}">
        <p14:creationId xmlns:p14="http://schemas.microsoft.com/office/powerpoint/2010/main" val="39547921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685355" y="4289373"/>
            <a:ext cx="7775673" cy="819355"/>
          </a:xfrm>
        </p:spPr>
        <p:txBody>
          <a:bodyPr anchor="b">
            <a:normAutofit/>
          </a:bodyPr>
          <a:lstStyle>
            <a:lvl1pPr>
              <a:defRPr sz="28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685355" y="621322"/>
            <a:ext cx="7775673"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685346" y="5108728"/>
            <a:ext cx="7774499"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2F804935-0868-41DF-A5E2-966FC34FDB5A}" type="datetimeFigureOut">
              <a:rPr lang="tr-TR" smtClean="0"/>
              <a:t>6.03.2023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C16C834-58C6-49F0-BED3-0286D381412F}" type="slidenum">
              <a:rPr lang="tr-TR" smtClean="0"/>
              <a:t>‹#›</a:t>
            </a:fld>
            <a:endParaRPr lang="tr-TR"/>
          </a:p>
        </p:txBody>
      </p:sp>
    </p:spTree>
    <p:extLst>
      <p:ext uri="{BB962C8B-B14F-4D97-AF65-F5344CB8AC3E}">
        <p14:creationId xmlns:p14="http://schemas.microsoft.com/office/powerpoint/2010/main" val="29028587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85346" y="609601"/>
            <a:ext cx="7765322" cy="3424859"/>
          </a:xfrm>
        </p:spPr>
        <p:txBody>
          <a:bodyPr anchor="ctr"/>
          <a:lstStyle>
            <a:lvl1pPr>
              <a:defRPr sz="320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685347" y="4204820"/>
            <a:ext cx="776532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2F804935-0868-41DF-A5E2-966FC34FDB5A}" type="datetimeFigureOut">
              <a:rPr lang="tr-TR" smtClean="0"/>
              <a:t>6.03.2023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C16C834-58C6-49F0-BED3-0286D381412F}" type="slidenum">
              <a:rPr lang="tr-TR" smtClean="0"/>
              <a:t>‹#›</a:t>
            </a:fld>
            <a:endParaRPr lang="tr-TR"/>
          </a:p>
        </p:txBody>
      </p:sp>
    </p:spTree>
    <p:extLst>
      <p:ext uri="{BB962C8B-B14F-4D97-AF65-F5344CB8AC3E}">
        <p14:creationId xmlns:p14="http://schemas.microsoft.com/office/powerpoint/2010/main" val="16010722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084659" y="609600"/>
            <a:ext cx="6977064" cy="2992904"/>
          </a:xfrm>
        </p:spPr>
        <p:txBody>
          <a:bodyPr anchor="ctr"/>
          <a:lstStyle>
            <a:lvl1pPr>
              <a:defRPr sz="3200"/>
            </a:lvl1pPr>
          </a:lstStyle>
          <a:p>
            <a:r>
              <a:rPr lang="tr-TR"/>
              <a:t>Asıl başlık stilini düzenlemek için tıklayın</a:t>
            </a:r>
            <a:endParaRPr lang="en-US" dirty="0"/>
          </a:p>
        </p:txBody>
      </p:sp>
      <p:sp>
        <p:nvSpPr>
          <p:cNvPr id="12" name="Text Placeholder 3"/>
          <p:cNvSpPr>
            <a:spLocks noGrp="1"/>
          </p:cNvSpPr>
          <p:nvPr>
            <p:ph type="body" sz="half" idx="13"/>
          </p:nvPr>
        </p:nvSpPr>
        <p:spPr>
          <a:xfrm>
            <a:off x="1290484" y="3610032"/>
            <a:ext cx="6564224"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4" name="Text Placeholder 3"/>
          <p:cNvSpPr>
            <a:spLocks noGrp="1"/>
          </p:cNvSpPr>
          <p:nvPr>
            <p:ph type="body" sz="half" idx="2"/>
          </p:nvPr>
        </p:nvSpPr>
        <p:spPr>
          <a:xfrm>
            <a:off x="685345" y="4204821"/>
            <a:ext cx="776532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2F804935-0868-41DF-A5E2-966FC34FDB5A}" type="datetimeFigureOut">
              <a:rPr lang="tr-TR" smtClean="0"/>
              <a:t>6.03.2023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C16C834-58C6-49F0-BED3-0286D381412F}" type="slidenum">
              <a:rPr lang="tr-TR" smtClean="0"/>
              <a:t>‹#›</a:t>
            </a:fld>
            <a:endParaRPr lang="tr-TR"/>
          </a:p>
        </p:txBody>
      </p:sp>
      <p:sp>
        <p:nvSpPr>
          <p:cNvPr id="10" name="TextBox 9"/>
          <p:cNvSpPr txBox="1"/>
          <p:nvPr/>
        </p:nvSpPr>
        <p:spPr>
          <a:xfrm>
            <a:off x="505245" y="641749"/>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7946721" y="3073376"/>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6555634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85355" y="2126943"/>
            <a:ext cx="7766495" cy="2511835"/>
          </a:xfrm>
        </p:spPr>
        <p:txBody>
          <a:bodyPr anchor="b"/>
          <a:lstStyle>
            <a:lvl1pPr>
              <a:defRPr sz="320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685346" y="4650556"/>
            <a:ext cx="776532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2F804935-0868-41DF-A5E2-966FC34FDB5A}" type="datetimeFigureOut">
              <a:rPr lang="tr-TR" smtClean="0"/>
              <a:t>6.03.2023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C16C834-58C6-49F0-BED3-0286D381412F}" type="slidenum">
              <a:rPr lang="tr-TR" smtClean="0"/>
              <a:t>‹#›</a:t>
            </a:fld>
            <a:endParaRPr lang="tr-TR"/>
          </a:p>
        </p:txBody>
      </p:sp>
    </p:spTree>
    <p:extLst>
      <p:ext uri="{BB962C8B-B14F-4D97-AF65-F5344CB8AC3E}">
        <p14:creationId xmlns:p14="http://schemas.microsoft.com/office/powerpoint/2010/main" val="19178830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15" name="Title 1"/>
          <p:cNvSpPr>
            <a:spLocks noGrp="1"/>
          </p:cNvSpPr>
          <p:nvPr>
            <p:ph type="title"/>
          </p:nvPr>
        </p:nvSpPr>
        <p:spPr>
          <a:xfrm>
            <a:off x="685345" y="609601"/>
            <a:ext cx="7765322" cy="1325563"/>
          </a:xfrm>
        </p:spPr>
        <p:txBody>
          <a:bodyPr/>
          <a:lstStyle/>
          <a:p>
            <a:r>
              <a:rPr lang="tr-TR"/>
              <a:t>Asıl başlık stilini düzenlemek için tıklayın</a:t>
            </a:r>
            <a:endParaRPr lang="en-US" dirty="0"/>
          </a:p>
        </p:txBody>
      </p:sp>
      <p:sp>
        <p:nvSpPr>
          <p:cNvPr id="7" name="Text Placeholder 2"/>
          <p:cNvSpPr>
            <a:spLocks noGrp="1"/>
          </p:cNvSpPr>
          <p:nvPr>
            <p:ph type="body" idx="1"/>
          </p:nvPr>
        </p:nvSpPr>
        <p:spPr>
          <a:xfrm>
            <a:off x="685346" y="2088320"/>
            <a:ext cx="2474217"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8" name="Text Placeholder 3"/>
          <p:cNvSpPr>
            <a:spLocks noGrp="1"/>
          </p:cNvSpPr>
          <p:nvPr>
            <p:ph type="body" sz="half" idx="15"/>
          </p:nvPr>
        </p:nvSpPr>
        <p:spPr>
          <a:xfrm>
            <a:off x="685346" y="2911624"/>
            <a:ext cx="2474217"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9" name="Text Placeholder 4"/>
          <p:cNvSpPr>
            <a:spLocks noGrp="1"/>
          </p:cNvSpPr>
          <p:nvPr>
            <p:ph type="body" sz="quarter" idx="3"/>
          </p:nvPr>
        </p:nvSpPr>
        <p:spPr>
          <a:xfrm>
            <a:off x="3333658" y="2088320"/>
            <a:ext cx="2473919"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0" name="Text Placeholder 3"/>
          <p:cNvSpPr>
            <a:spLocks noGrp="1"/>
          </p:cNvSpPr>
          <p:nvPr>
            <p:ph type="body" sz="half" idx="16"/>
          </p:nvPr>
        </p:nvSpPr>
        <p:spPr>
          <a:xfrm>
            <a:off x="3333659" y="2911624"/>
            <a:ext cx="247486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11" name="Text Placeholder 4"/>
          <p:cNvSpPr>
            <a:spLocks noGrp="1"/>
          </p:cNvSpPr>
          <p:nvPr>
            <p:ph type="body" sz="quarter" idx="13"/>
          </p:nvPr>
        </p:nvSpPr>
        <p:spPr>
          <a:xfrm>
            <a:off x="5979974" y="2088320"/>
            <a:ext cx="246840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2" name="Text Placeholder 3"/>
          <p:cNvSpPr>
            <a:spLocks noGrp="1"/>
          </p:cNvSpPr>
          <p:nvPr>
            <p:ph type="body" sz="half" idx="17"/>
          </p:nvPr>
        </p:nvSpPr>
        <p:spPr>
          <a:xfrm>
            <a:off x="5982260" y="2911624"/>
            <a:ext cx="2468408"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3" name="Date Placeholder 2"/>
          <p:cNvSpPr>
            <a:spLocks noGrp="1"/>
          </p:cNvSpPr>
          <p:nvPr>
            <p:ph type="dt" sz="half" idx="10"/>
          </p:nvPr>
        </p:nvSpPr>
        <p:spPr/>
        <p:txBody>
          <a:bodyPr/>
          <a:lstStyle/>
          <a:p>
            <a:fld id="{2F804935-0868-41DF-A5E2-966FC34FDB5A}" type="datetimeFigureOut">
              <a:rPr lang="tr-TR" smtClean="0"/>
              <a:t>6.03.2023</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BC16C834-58C6-49F0-BED3-0286D381412F}" type="slidenum">
              <a:rPr lang="tr-TR" smtClean="0"/>
              <a:t>‹#›</a:t>
            </a:fld>
            <a:endParaRPr lang="tr-TR"/>
          </a:p>
        </p:txBody>
      </p:sp>
    </p:spTree>
    <p:extLst>
      <p:ext uri="{BB962C8B-B14F-4D97-AF65-F5344CB8AC3E}">
        <p14:creationId xmlns:p14="http://schemas.microsoft.com/office/powerpoint/2010/main" val="10826360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30" name="Title 1"/>
          <p:cNvSpPr>
            <a:spLocks noGrp="1"/>
          </p:cNvSpPr>
          <p:nvPr>
            <p:ph type="title"/>
          </p:nvPr>
        </p:nvSpPr>
        <p:spPr>
          <a:xfrm>
            <a:off x="685346" y="609601"/>
            <a:ext cx="7765322" cy="1325563"/>
          </a:xfrm>
        </p:spPr>
        <p:txBody>
          <a:bodyPr/>
          <a:lstStyle/>
          <a:p>
            <a:r>
              <a:rPr lang="tr-TR"/>
              <a:t>Asıl başlık stilini düzenlemek için tıklayın</a:t>
            </a:r>
            <a:endParaRPr lang="en-US" dirty="0"/>
          </a:p>
        </p:txBody>
      </p:sp>
      <p:sp>
        <p:nvSpPr>
          <p:cNvPr id="19" name="Text Placeholder 2"/>
          <p:cNvSpPr>
            <a:spLocks noGrp="1"/>
          </p:cNvSpPr>
          <p:nvPr>
            <p:ph type="body" idx="1"/>
          </p:nvPr>
        </p:nvSpPr>
        <p:spPr>
          <a:xfrm>
            <a:off x="685347" y="3989147"/>
            <a:ext cx="2474216"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20" name="Picture Placeholder 2"/>
          <p:cNvSpPr>
            <a:spLocks noGrp="1" noChangeAspect="1"/>
          </p:cNvSpPr>
          <p:nvPr>
            <p:ph type="pic" idx="15"/>
          </p:nvPr>
        </p:nvSpPr>
        <p:spPr>
          <a:xfrm>
            <a:off x="819015" y="2092235"/>
            <a:ext cx="2205038"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1" name="Text Placeholder 3"/>
          <p:cNvSpPr>
            <a:spLocks noGrp="1"/>
          </p:cNvSpPr>
          <p:nvPr>
            <p:ph type="body" sz="half" idx="18"/>
          </p:nvPr>
        </p:nvSpPr>
        <p:spPr>
          <a:xfrm>
            <a:off x="685347" y="4565409"/>
            <a:ext cx="2474216" cy="1225792"/>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22" name="Text Placeholder 4"/>
          <p:cNvSpPr>
            <a:spLocks noGrp="1"/>
          </p:cNvSpPr>
          <p:nvPr>
            <p:ph type="body" sz="quarter" idx="3"/>
          </p:nvPr>
        </p:nvSpPr>
        <p:spPr>
          <a:xfrm>
            <a:off x="3332026" y="3989147"/>
            <a:ext cx="2474237"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23" name="Picture Placeholder 2"/>
          <p:cNvSpPr>
            <a:spLocks noGrp="1" noChangeAspect="1"/>
          </p:cNvSpPr>
          <p:nvPr>
            <p:ph type="pic" idx="21"/>
          </p:nvPr>
        </p:nvSpPr>
        <p:spPr>
          <a:xfrm>
            <a:off x="3426747" y="2092235"/>
            <a:ext cx="2197894"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4" name="Text Placeholder 3"/>
          <p:cNvSpPr>
            <a:spLocks noGrp="1"/>
          </p:cNvSpPr>
          <p:nvPr>
            <p:ph type="body" sz="half" idx="19"/>
          </p:nvPr>
        </p:nvSpPr>
        <p:spPr>
          <a:xfrm>
            <a:off x="3331011" y="4565408"/>
            <a:ext cx="2475252" cy="1225792"/>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25" name="Text Placeholder 4"/>
          <p:cNvSpPr>
            <a:spLocks noGrp="1"/>
          </p:cNvSpPr>
          <p:nvPr>
            <p:ph type="body" sz="quarter" idx="13"/>
          </p:nvPr>
        </p:nvSpPr>
        <p:spPr>
          <a:xfrm>
            <a:off x="5980067" y="3989147"/>
            <a:ext cx="246742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26" name="Picture Placeholder 2"/>
          <p:cNvSpPr>
            <a:spLocks noGrp="1" noChangeAspect="1"/>
          </p:cNvSpPr>
          <p:nvPr>
            <p:ph type="pic" idx="22"/>
          </p:nvPr>
        </p:nvSpPr>
        <p:spPr>
          <a:xfrm>
            <a:off x="6114603" y="2092235"/>
            <a:ext cx="219908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7" name="Text Placeholder 3"/>
          <p:cNvSpPr>
            <a:spLocks noGrp="1"/>
          </p:cNvSpPr>
          <p:nvPr>
            <p:ph type="body" sz="half" idx="20"/>
          </p:nvPr>
        </p:nvSpPr>
        <p:spPr>
          <a:xfrm>
            <a:off x="5979973" y="4565410"/>
            <a:ext cx="2470694" cy="122579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3" name="Date Placeholder 2"/>
          <p:cNvSpPr>
            <a:spLocks noGrp="1"/>
          </p:cNvSpPr>
          <p:nvPr>
            <p:ph type="dt" sz="half" idx="10"/>
          </p:nvPr>
        </p:nvSpPr>
        <p:spPr/>
        <p:txBody>
          <a:bodyPr/>
          <a:lstStyle/>
          <a:p>
            <a:fld id="{2F804935-0868-41DF-A5E2-966FC34FDB5A}" type="datetimeFigureOut">
              <a:rPr lang="tr-TR" smtClean="0"/>
              <a:t>6.03.2023</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BC16C834-58C6-49F0-BED3-0286D381412F}" type="slidenum">
              <a:rPr lang="tr-TR" smtClean="0"/>
              <a:t>‹#›</a:t>
            </a:fld>
            <a:endParaRPr lang="tr-TR"/>
          </a:p>
        </p:txBody>
      </p:sp>
    </p:spTree>
    <p:extLst>
      <p:ext uri="{BB962C8B-B14F-4D97-AF65-F5344CB8AC3E}">
        <p14:creationId xmlns:p14="http://schemas.microsoft.com/office/powerpoint/2010/main" val="2675689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2F804935-0868-41DF-A5E2-966FC34FDB5A}" type="datetimeFigureOut">
              <a:rPr lang="tr-TR" smtClean="0"/>
              <a:t>6.03.2023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C16C834-58C6-49F0-BED3-0286D381412F}" type="slidenum">
              <a:rPr lang="tr-TR" smtClean="0"/>
              <a:t>‹#›</a:t>
            </a:fld>
            <a:endParaRPr lang="tr-TR"/>
          </a:p>
        </p:txBody>
      </p:sp>
    </p:spTree>
    <p:extLst>
      <p:ext uri="{BB962C8B-B14F-4D97-AF65-F5344CB8AC3E}">
        <p14:creationId xmlns:p14="http://schemas.microsoft.com/office/powerpoint/2010/main" val="301188782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609600"/>
            <a:ext cx="1906993" cy="5181601"/>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685346" y="609600"/>
            <a:ext cx="5744029" cy="5181601"/>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2F804935-0868-41DF-A5E2-966FC34FDB5A}" type="datetimeFigureOut">
              <a:rPr lang="tr-TR" smtClean="0"/>
              <a:t>6.03.2023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C16C834-58C6-49F0-BED3-0286D381412F}" type="slidenum">
              <a:rPr lang="tr-TR" smtClean="0"/>
              <a:t>‹#›</a:t>
            </a:fld>
            <a:endParaRPr lang="tr-TR"/>
          </a:p>
        </p:txBody>
      </p:sp>
    </p:spTree>
    <p:extLst>
      <p:ext uri="{BB962C8B-B14F-4D97-AF65-F5344CB8AC3E}">
        <p14:creationId xmlns:p14="http://schemas.microsoft.com/office/powerpoint/2010/main" val="16341469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2F804935-0868-41DF-A5E2-966FC34FDB5A}" type="datetimeFigureOut">
              <a:rPr lang="tr-TR" smtClean="0"/>
              <a:t>6.03.2023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C16C834-58C6-49F0-BED3-0286D381412F}" type="slidenum">
              <a:rPr lang="tr-TR" smtClean="0"/>
              <a:t>‹#›</a:t>
            </a:fld>
            <a:endParaRPr lang="tr-TR"/>
          </a:p>
        </p:txBody>
      </p:sp>
    </p:spTree>
    <p:extLst>
      <p:ext uri="{BB962C8B-B14F-4D97-AF65-F5344CB8AC3E}">
        <p14:creationId xmlns:p14="http://schemas.microsoft.com/office/powerpoint/2010/main" val="15557060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921933" y="657227"/>
            <a:ext cx="7300134" cy="2852737"/>
          </a:xfrm>
        </p:spPr>
        <p:txBody>
          <a:bodyPr anchor="b">
            <a:normAutofit/>
          </a:bodyPr>
          <a:lstStyle>
            <a:lvl1pPr>
              <a:defRPr sz="34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921933" y="3602039"/>
            <a:ext cx="7300134"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2F804935-0868-41DF-A5E2-966FC34FDB5A}" type="datetimeFigureOut">
              <a:rPr lang="tr-TR" smtClean="0"/>
              <a:t>6.03.2023</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C16C834-58C6-49F0-BED3-0286D381412F}" type="slidenum">
              <a:rPr lang="tr-TR" smtClean="0"/>
              <a:t>‹#›</a:t>
            </a:fld>
            <a:endParaRPr lang="tr-TR"/>
          </a:p>
        </p:txBody>
      </p:sp>
    </p:spTree>
    <p:extLst>
      <p:ext uri="{BB962C8B-B14F-4D97-AF65-F5344CB8AC3E}">
        <p14:creationId xmlns:p14="http://schemas.microsoft.com/office/powerpoint/2010/main" val="32027944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685347" y="609601"/>
            <a:ext cx="7765321" cy="1326321"/>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685346" y="2088320"/>
            <a:ext cx="3829503" cy="3702881"/>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30052" y="2088320"/>
            <a:ext cx="3820616" cy="3702881"/>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2F804935-0868-41DF-A5E2-966FC34FDB5A}" type="datetimeFigureOut">
              <a:rPr lang="tr-TR" smtClean="0"/>
              <a:t>6.03.2023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C16C834-58C6-49F0-BED3-0286D381412F}" type="slidenum">
              <a:rPr lang="tr-TR" smtClean="0"/>
              <a:t>‹#›</a:t>
            </a:fld>
            <a:endParaRPr lang="tr-TR"/>
          </a:p>
        </p:txBody>
      </p:sp>
    </p:spTree>
    <p:extLst>
      <p:ext uri="{BB962C8B-B14F-4D97-AF65-F5344CB8AC3E}">
        <p14:creationId xmlns:p14="http://schemas.microsoft.com/office/powerpoint/2010/main" val="1782779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685347" y="609601"/>
            <a:ext cx="7765321" cy="1325563"/>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915427" y="2088320"/>
            <a:ext cx="3600326"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685346" y="2912232"/>
            <a:ext cx="3830406" cy="287896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859230" y="2088320"/>
            <a:ext cx="3591437"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4629150" y="2912232"/>
            <a:ext cx="3821518" cy="287896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2F804935-0868-41DF-A5E2-966FC34FDB5A}" type="datetimeFigureOut">
              <a:rPr lang="tr-TR" smtClean="0"/>
              <a:t>6.03.2023</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C16C834-58C6-49F0-BED3-0286D381412F}" type="slidenum">
              <a:rPr lang="tr-TR" smtClean="0"/>
              <a:t>‹#›</a:t>
            </a:fld>
            <a:endParaRPr lang="tr-TR"/>
          </a:p>
        </p:txBody>
      </p:sp>
    </p:spTree>
    <p:extLst>
      <p:ext uri="{BB962C8B-B14F-4D97-AF65-F5344CB8AC3E}">
        <p14:creationId xmlns:p14="http://schemas.microsoft.com/office/powerpoint/2010/main" val="25728512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2F804935-0868-41DF-A5E2-966FC34FDB5A}" type="datetimeFigureOut">
              <a:rPr lang="tr-TR" smtClean="0"/>
              <a:t>6.03.2023</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BC16C834-58C6-49F0-BED3-0286D381412F}" type="slidenum">
              <a:rPr lang="tr-TR" smtClean="0"/>
              <a:t>‹#›</a:t>
            </a:fld>
            <a:endParaRPr lang="tr-TR"/>
          </a:p>
        </p:txBody>
      </p:sp>
    </p:spTree>
    <p:extLst>
      <p:ext uri="{BB962C8B-B14F-4D97-AF65-F5344CB8AC3E}">
        <p14:creationId xmlns:p14="http://schemas.microsoft.com/office/powerpoint/2010/main" val="32099792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804935-0868-41DF-A5E2-966FC34FDB5A}" type="datetimeFigureOut">
              <a:rPr lang="tr-TR" smtClean="0"/>
              <a:t>6.03.2023</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C16C834-58C6-49F0-BED3-0286D381412F}" type="slidenum">
              <a:rPr lang="tr-TR" smtClean="0"/>
              <a:t>‹#›</a:t>
            </a:fld>
            <a:endParaRPr lang="tr-TR"/>
          </a:p>
        </p:txBody>
      </p:sp>
    </p:spTree>
    <p:extLst>
      <p:ext uri="{BB962C8B-B14F-4D97-AF65-F5344CB8AC3E}">
        <p14:creationId xmlns:p14="http://schemas.microsoft.com/office/powerpoint/2010/main" val="4380074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87921" y="609600"/>
            <a:ext cx="2949178" cy="2362200"/>
          </a:xfrm>
        </p:spPr>
        <p:txBody>
          <a:bodyPr anchor="b">
            <a:normAutofit/>
          </a:bodyPr>
          <a:lstStyle>
            <a:lvl1pPr>
              <a:defRPr sz="2800"/>
            </a:lvl1pPr>
          </a:lstStyle>
          <a:p>
            <a:r>
              <a:rPr lang="tr-TR"/>
              <a:t>Asıl başlık stilini düzenlemek için tıklayın</a:t>
            </a:r>
            <a:endParaRPr lang="en-US" dirty="0"/>
          </a:p>
        </p:txBody>
      </p:sp>
      <p:sp>
        <p:nvSpPr>
          <p:cNvPr id="3" name="Content Placeholder 2"/>
          <p:cNvSpPr>
            <a:spLocks noGrp="1"/>
          </p:cNvSpPr>
          <p:nvPr>
            <p:ph idx="1"/>
          </p:nvPr>
        </p:nvSpPr>
        <p:spPr>
          <a:xfrm>
            <a:off x="3808548" y="609600"/>
            <a:ext cx="4642119" cy="5181600"/>
          </a:xfrm>
        </p:spPr>
        <p:txBody>
          <a:bodyPr anchor="ct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87921" y="2971801"/>
            <a:ext cx="2949178"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2F804935-0868-41DF-A5E2-966FC34FDB5A}" type="datetimeFigureOut">
              <a:rPr lang="tr-TR" smtClean="0"/>
              <a:t>6.03.2023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C16C834-58C6-49F0-BED3-0286D381412F}" type="slidenum">
              <a:rPr lang="tr-TR" smtClean="0"/>
              <a:t>‹#›</a:t>
            </a:fld>
            <a:endParaRPr lang="tr-TR"/>
          </a:p>
        </p:txBody>
      </p:sp>
    </p:spTree>
    <p:extLst>
      <p:ext uri="{BB962C8B-B14F-4D97-AF65-F5344CB8AC3E}">
        <p14:creationId xmlns:p14="http://schemas.microsoft.com/office/powerpoint/2010/main" val="14512203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87921" y="609600"/>
            <a:ext cx="4167603" cy="2362200"/>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5249932" y="758881"/>
            <a:ext cx="2966938"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685346" y="2971800"/>
            <a:ext cx="4171242"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2F804935-0868-41DF-A5E2-966FC34FDB5A}" type="datetimeFigureOut">
              <a:rPr lang="tr-TR" smtClean="0"/>
              <a:t>6.03.2023</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C16C834-58C6-49F0-BED3-0286D381412F}" type="slidenum">
              <a:rPr lang="tr-TR" smtClean="0"/>
              <a:t>‹#›</a:t>
            </a:fld>
            <a:endParaRPr lang="tr-TR"/>
          </a:p>
        </p:txBody>
      </p:sp>
    </p:spTree>
    <p:extLst>
      <p:ext uri="{BB962C8B-B14F-4D97-AF65-F5344CB8AC3E}">
        <p14:creationId xmlns:p14="http://schemas.microsoft.com/office/powerpoint/2010/main" val="42721122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347" y="609601"/>
            <a:ext cx="7765321" cy="1326321"/>
          </a:xfrm>
          <a:prstGeom prst="rect">
            <a:avLst/>
          </a:prstGeom>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685346" y="2096064"/>
            <a:ext cx="7765322" cy="3695136"/>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5759052" y="5883276"/>
            <a:ext cx="20574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2F804935-0868-41DF-A5E2-966FC34FDB5A}" type="datetimeFigureOut">
              <a:rPr lang="tr-TR" smtClean="0"/>
              <a:t>6.03.2023</a:t>
            </a:fld>
            <a:endParaRPr lang="tr-TR"/>
          </a:p>
        </p:txBody>
      </p:sp>
      <p:sp>
        <p:nvSpPr>
          <p:cNvPr id="5" name="Footer Placeholder 4"/>
          <p:cNvSpPr>
            <a:spLocks noGrp="1"/>
          </p:cNvSpPr>
          <p:nvPr>
            <p:ph type="ftr" sz="quarter" idx="3"/>
          </p:nvPr>
        </p:nvSpPr>
        <p:spPr>
          <a:xfrm>
            <a:off x="685346" y="5883276"/>
            <a:ext cx="5004649"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7885509" y="5883276"/>
            <a:ext cx="565159"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BC16C834-58C6-49F0-BED3-0286D381412F}" type="slidenum">
              <a:rPr lang="tr-TR" smtClean="0"/>
              <a:t>‹#›</a:t>
            </a:fld>
            <a:endParaRPr lang="tr-TR"/>
          </a:p>
        </p:txBody>
      </p:sp>
    </p:spTree>
    <p:extLst>
      <p:ext uri="{BB962C8B-B14F-4D97-AF65-F5344CB8AC3E}">
        <p14:creationId xmlns:p14="http://schemas.microsoft.com/office/powerpoint/2010/main" val="2181572333"/>
      </p:ext>
    </p:extLst>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microsoft.com/office/2007/relationships/hdphoto" Target="../media/hdphoto1.wdp"/></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normAutofit fontScale="90000"/>
          </a:bodyPr>
          <a:lstStyle/>
          <a:p>
            <a:r>
              <a:rPr lang="tr-TR" dirty="0" err="1"/>
              <a:t>Tüketİcİ</a:t>
            </a:r>
            <a:r>
              <a:rPr lang="tr-TR" dirty="0"/>
              <a:t> </a:t>
            </a:r>
            <a:r>
              <a:rPr lang="tr-TR" dirty="0" err="1"/>
              <a:t>DavranIşlarI</a:t>
            </a:r>
            <a:r>
              <a:rPr lang="tr-TR" dirty="0"/>
              <a:t> İle Pazarlama </a:t>
            </a:r>
            <a:r>
              <a:rPr lang="tr-TR" dirty="0" err="1"/>
              <a:t>İletİşİmİ</a:t>
            </a:r>
            <a:r>
              <a:rPr lang="tr-TR" dirty="0"/>
              <a:t> </a:t>
            </a:r>
            <a:r>
              <a:rPr lang="tr-TR" dirty="0" err="1"/>
              <a:t>ArasIndakİ</a:t>
            </a:r>
            <a:r>
              <a:rPr lang="tr-TR" dirty="0"/>
              <a:t> </a:t>
            </a:r>
            <a:r>
              <a:rPr lang="tr-TR" dirty="0" err="1"/>
              <a:t>İlİşkİ</a:t>
            </a:r>
            <a:endParaRPr lang="tr-TR" dirty="0"/>
          </a:p>
        </p:txBody>
      </p:sp>
      <p:sp>
        <p:nvSpPr>
          <p:cNvPr id="4" name="Alt Başlık 2"/>
          <p:cNvSpPr>
            <a:spLocks noGrp="1"/>
          </p:cNvSpPr>
          <p:nvPr>
            <p:ph type="subTitle" idx="1"/>
          </p:nvPr>
        </p:nvSpPr>
        <p:spPr/>
        <p:txBody>
          <a:bodyPr rtlCol="0">
            <a:normAutofit/>
          </a:bodyPr>
          <a:lstStyle/>
          <a:p>
            <a:pPr fontAlgn="auto">
              <a:spcAft>
                <a:spcPts val="0"/>
              </a:spcAft>
              <a:buFont typeface="Arial" panose="020B0604020202020204" pitchFamily="34" charset="0"/>
              <a:buNone/>
              <a:defRPr/>
            </a:pPr>
            <a:r>
              <a:rPr lang="tr-TR" dirty="0"/>
              <a:t>Pazarlama İletişim Teknikleri-3. Hafta</a:t>
            </a:r>
          </a:p>
        </p:txBody>
      </p:sp>
    </p:spTree>
    <p:extLst>
      <p:ext uri="{BB962C8B-B14F-4D97-AF65-F5344CB8AC3E}">
        <p14:creationId xmlns:p14="http://schemas.microsoft.com/office/powerpoint/2010/main" val="39724618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a:t>5. Aşama: </a:t>
            </a:r>
            <a:r>
              <a:rPr lang="tr-TR" dirty="0" err="1"/>
              <a:t>Benİmseme</a:t>
            </a:r>
            <a:r>
              <a:rPr lang="tr-TR" dirty="0"/>
              <a:t> </a:t>
            </a:r>
            <a:br>
              <a:rPr lang="tr-TR" dirty="0"/>
            </a:br>
            <a:r>
              <a:rPr lang="tr-TR" dirty="0"/>
              <a:t>(</a:t>
            </a:r>
            <a:r>
              <a:rPr lang="tr-TR" dirty="0" err="1"/>
              <a:t>CemalcIlar</a:t>
            </a:r>
            <a:r>
              <a:rPr lang="tr-TR" dirty="0"/>
              <a:t>, 1999: 250)</a:t>
            </a:r>
          </a:p>
        </p:txBody>
      </p:sp>
      <p:sp>
        <p:nvSpPr>
          <p:cNvPr id="3" name="İçerik Yer Tutucusu 2"/>
          <p:cNvSpPr>
            <a:spLocks noGrp="1"/>
          </p:cNvSpPr>
          <p:nvPr>
            <p:ph idx="1"/>
          </p:nvPr>
        </p:nvSpPr>
        <p:spPr>
          <a:xfrm>
            <a:off x="706906" y="2132856"/>
            <a:ext cx="7765322" cy="3462964"/>
          </a:xfrm>
        </p:spPr>
        <p:txBody>
          <a:bodyPr>
            <a:noAutofit/>
          </a:bodyPr>
          <a:lstStyle/>
          <a:p>
            <a:pPr marL="0" indent="0" algn="just">
              <a:buNone/>
            </a:pPr>
            <a:r>
              <a:rPr lang="tr-TR" dirty="0"/>
              <a:t>Bütün bahsedilen aşamalar sonucunda ürünü deneyen tüketici, üründen memnun kalırsa ürünü benimser. </a:t>
            </a:r>
          </a:p>
          <a:p>
            <a:pPr marL="0" indent="0" algn="just">
              <a:buNone/>
            </a:pPr>
            <a:r>
              <a:rPr lang="tr-TR" dirty="0"/>
              <a:t>Ancak ürünü benimseme sürecine giren bir tüketicinin, sonuçta kesinlikle malı benimseyeceği sanılmamalıdır. </a:t>
            </a:r>
          </a:p>
          <a:p>
            <a:pPr marL="0" indent="0" algn="just">
              <a:buNone/>
            </a:pPr>
            <a:r>
              <a:rPr lang="tr-TR" dirty="0"/>
              <a:t>Çünkü tüketiciyi etkileyen pek çok faktör vardır. Bu faktörlerin kimisi iç yani psikolojik, bazıları da dış yani çevresel faktörlerdir.</a:t>
            </a:r>
          </a:p>
          <a:p>
            <a:pPr marL="0" indent="0" algn="just">
              <a:buNone/>
            </a:pPr>
            <a:r>
              <a:rPr lang="tr-TR" dirty="0"/>
              <a:t>Bir anlamda tüketicinin karar verme sürecindeki etken faktörler süreci belirler. </a:t>
            </a:r>
          </a:p>
        </p:txBody>
      </p:sp>
    </p:spTree>
    <p:extLst>
      <p:ext uri="{BB962C8B-B14F-4D97-AF65-F5344CB8AC3E}">
        <p14:creationId xmlns:p14="http://schemas.microsoft.com/office/powerpoint/2010/main" val="5518537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a:t>5. Aşama: </a:t>
            </a:r>
            <a:r>
              <a:rPr lang="tr-TR" dirty="0" err="1"/>
              <a:t>Benİmseme</a:t>
            </a:r>
            <a:r>
              <a:rPr lang="tr-TR" dirty="0"/>
              <a:t> </a:t>
            </a:r>
            <a:br>
              <a:rPr lang="tr-TR" dirty="0"/>
            </a:br>
            <a:r>
              <a:rPr lang="tr-TR" dirty="0"/>
              <a:t>(</a:t>
            </a:r>
            <a:r>
              <a:rPr lang="tr-TR" dirty="0" err="1"/>
              <a:t>CemalcIlar</a:t>
            </a:r>
            <a:r>
              <a:rPr lang="tr-TR" dirty="0"/>
              <a:t>, 1999: 250)</a:t>
            </a:r>
          </a:p>
        </p:txBody>
      </p:sp>
      <p:sp>
        <p:nvSpPr>
          <p:cNvPr id="3" name="İçerik Yer Tutucusu 2"/>
          <p:cNvSpPr>
            <a:spLocks noGrp="1"/>
          </p:cNvSpPr>
          <p:nvPr>
            <p:ph idx="1"/>
          </p:nvPr>
        </p:nvSpPr>
        <p:spPr>
          <a:xfrm>
            <a:off x="706906" y="2348880"/>
            <a:ext cx="7765322" cy="3246940"/>
          </a:xfrm>
        </p:spPr>
        <p:txBody>
          <a:bodyPr>
            <a:noAutofit/>
          </a:bodyPr>
          <a:lstStyle/>
          <a:p>
            <a:pPr marL="0" indent="0" algn="just">
              <a:buNone/>
            </a:pPr>
            <a:r>
              <a:rPr lang="tr-TR" dirty="0"/>
              <a:t>Dolayısıyla tüketicilerin bilgi verilerek ve inandırılarak, davranışlarını etkileme ve ürünü benimsetme pazarlama iletişim çabaları ile sağlanabilmektedir. </a:t>
            </a:r>
          </a:p>
          <a:p>
            <a:pPr marL="0" indent="0" algn="just">
              <a:buNone/>
            </a:pPr>
            <a:r>
              <a:rPr lang="tr-TR" dirty="0"/>
              <a:t>Bunun için hedeflenen tüketicilerin çok iyi analiz edilmesi ve onlara uygun mesajların hazırlanarak bu bilgilendirme ve ikna sürecinin işletilmesi gerekmektedir. </a:t>
            </a:r>
          </a:p>
          <a:p>
            <a:pPr marL="0" indent="0" algn="just">
              <a:buNone/>
            </a:pPr>
            <a:r>
              <a:rPr lang="tr-TR" dirty="0"/>
              <a:t>Ayrıca pazarlamacılar tarafından tüketicilerin üründen duydukları doygunluk hatırlatılarak da, benimseme kararları kendilerine sanki onaylattırılır. </a:t>
            </a:r>
          </a:p>
        </p:txBody>
      </p:sp>
    </p:spTree>
    <p:extLst>
      <p:ext uri="{BB962C8B-B14F-4D97-AF65-F5344CB8AC3E}">
        <p14:creationId xmlns:p14="http://schemas.microsoft.com/office/powerpoint/2010/main" val="37833688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a:t>5. Aşama: </a:t>
            </a:r>
            <a:r>
              <a:rPr lang="tr-TR" dirty="0" err="1"/>
              <a:t>Benİmseme</a:t>
            </a:r>
            <a:r>
              <a:rPr lang="tr-TR" dirty="0"/>
              <a:t> </a:t>
            </a:r>
            <a:br>
              <a:rPr lang="tr-TR" dirty="0"/>
            </a:br>
            <a:r>
              <a:rPr lang="tr-TR" dirty="0"/>
              <a:t>(</a:t>
            </a:r>
            <a:r>
              <a:rPr lang="tr-TR" dirty="0" err="1"/>
              <a:t>CemalcIlar</a:t>
            </a:r>
            <a:r>
              <a:rPr lang="tr-TR" dirty="0"/>
              <a:t>, 1999: 250)</a:t>
            </a:r>
          </a:p>
        </p:txBody>
      </p:sp>
      <p:sp>
        <p:nvSpPr>
          <p:cNvPr id="3" name="İçerik Yer Tutucusu 2"/>
          <p:cNvSpPr>
            <a:spLocks noGrp="1"/>
          </p:cNvSpPr>
          <p:nvPr>
            <p:ph idx="1"/>
          </p:nvPr>
        </p:nvSpPr>
        <p:spPr>
          <a:xfrm>
            <a:off x="706906" y="2636912"/>
            <a:ext cx="7765322" cy="2958908"/>
          </a:xfrm>
        </p:spPr>
        <p:txBody>
          <a:bodyPr>
            <a:noAutofit/>
          </a:bodyPr>
          <a:lstStyle/>
          <a:p>
            <a:pPr marL="0" indent="0" algn="just">
              <a:buNone/>
            </a:pPr>
            <a:r>
              <a:rPr lang="tr-TR" dirty="0"/>
              <a:t>Bütün bu tüketicinin üzerindeki etkiler bir hiyerarşi içerisinde gerçekleştirilmeye çalışılmaktadır. </a:t>
            </a:r>
          </a:p>
          <a:p>
            <a:pPr marL="0" indent="0" algn="just">
              <a:buNone/>
            </a:pPr>
            <a:r>
              <a:rPr lang="tr-TR" dirty="0"/>
              <a:t>AIDA olarak adlandırılan ve pazarlama iletişim uygulamalarında kullanılan model, önümüzdeki hafta ele alınacaktır. </a:t>
            </a:r>
          </a:p>
        </p:txBody>
      </p:sp>
    </p:spTree>
    <p:extLst>
      <p:ext uri="{BB962C8B-B14F-4D97-AF65-F5344CB8AC3E}">
        <p14:creationId xmlns:p14="http://schemas.microsoft.com/office/powerpoint/2010/main" val="21738506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t>Pazar Bölümlemede </a:t>
            </a:r>
            <a:br>
              <a:rPr lang="tr-TR" b="1" dirty="0"/>
            </a:br>
            <a:r>
              <a:rPr lang="tr-TR" b="1" dirty="0" err="1"/>
              <a:t>Tüketİcİ</a:t>
            </a:r>
            <a:r>
              <a:rPr lang="tr-TR" b="1" dirty="0"/>
              <a:t> </a:t>
            </a:r>
            <a:r>
              <a:rPr lang="tr-TR" b="1" dirty="0" err="1"/>
              <a:t>DavranIşlarIndan</a:t>
            </a:r>
            <a:r>
              <a:rPr lang="tr-TR" b="1" dirty="0"/>
              <a:t> Yararlanma</a:t>
            </a:r>
          </a:p>
        </p:txBody>
      </p:sp>
      <p:sp>
        <p:nvSpPr>
          <p:cNvPr id="3" name="İçerik Yer Tutucusu 2"/>
          <p:cNvSpPr>
            <a:spLocks noGrp="1"/>
          </p:cNvSpPr>
          <p:nvPr>
            <p:ph idx="1"/>
          </p:nvPr>
        </p:nvSpPr>
        <p:spPr>
          <a:xfrm>
            <a:off x="685346" y="2780928"/>
            <a:ext cx="7765322" cy="3010272"/>
          </a:xfrm>
        </p:spPr>
        <p:txBody>
          <a:bodyPr>
            <a:normAutofit/>
          </a:bodyPr>
          <a:lstStyle/>
          <a:p>
            <a:pPr marL="0" indent="0" algn="just">
              <a:buNone/>
            </a:pPr>
            <a:r>
              <a:rPr lang="tr-TR" dirty="0"/>
              <a:t>Bir pazarın birçok bölümden meydana geldiğini ve pazar bölümlemenin tüketiciye yönelik olarak demografik, medya tercihi, coğrafik yerleşim, yaşam biçimi gibi birçok özelliğine göre yapılabildiğini biliyoruz(Cemalcılar, 1999: 36; Eroğlu, 2012: 13). </a:t>
            </a:r>
          </a:p>
        </p:txBody>
      </p:sp>
    </p:spTree>
    <p:extLst>
      <p:ext uri="{BB962C8B-B14F-4D97-AF65-F5344CB8AC3E}">
        <p14:creationId xmlns:p14="http://schemas.microsoft.com/office/powerpoint/2010/main" val="32779954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b="1" dirty="0"/>
              <a:t>Pazar Bölümlemede </a:t>
            </a:r>
            <a:br>
              <a:rPr lang="tr-TR" b="1" dirty="0"/>
            </a:br>
            <a:r>
              <a:rPr lang="tr-TR" b="1" dirty="0" err="1"/>
              <a:t>Tüketİcİ</a:t>
            </a:r>
            <a:r>
              <a:rPr lang="tr-TR" b="1" dirty="0"/>
              <a:t> </a:t>
            </a:r>
            <a:r>
              <a:rPr lang="tr-TR" b="1" dirty="0" err="1"/>
              <a:t>DavranIşlarIndan</a:t>
            </a:r>
            <a:r>
              <a:rPr lang="tr-TR" b="1" dirty="0"/>
              <a:t> Yararlanma</a:t>
            </a:r>
          </a:p>
        </p:txBody>
      </p:sp>
      <p:sp>
        <p:nvSpPr>
          <p:cNvPr id="3" name="İçerik Yer Tutucusu 2"/>
          <p:cNvSpPr>
            <a:spLocks noGrp="1"/>
          </p:cNvSpPr>
          <p:nvPr>
            <p:ph idx="1"/>
          </p:nvPr>
        </p:nvSpPr>
        <p:spPr>
          <a:xfrm>
            <a:off x="685346" y="2276872"/>
            <a:ext cx="7765322" cy="3514328"/>
          </a:xfrm>
        </p:spPr>
        <p:txBody>
          <a:bodyPr>
            <a:normAutofit/>
          </a:bodyPr>
          <a:lstStyle/>
          <a:p>
            <a:pPr marL="0" indent="0" algn="just">
              <a:buNone/>
            </a:pPr>
            <a:r>
              <a:rPr lang="tr-TR" dirty="0"/>
              <a:t>Ancak işletmeler açısından pazar bölümlendirme, benzer istek ve gereksinimlere sahip olan tüketicilerin bir araya toplanması ve pazarlama yönetimlerinin oluşturulan pazar bölümleri üzerinde daha iyi odaklanabilmesi açısından önem arz etmektedir(Özel, 2019: 33). </a:t>
            </a:r>
          </a:p>
          <a:p>
            <a:pPr marL="0" indent="0" algn="just">
              <a:buNone/>
            </a:pPr>
            <a:r>
              <a:rPr lang="tr-TR" dirty="0"/>
              <a:t>Tüketici ise pazarlama sisteminin anlaşılması en zor ve en karmaşık elemanı olarak pazarlama yöneticilerinin özellikle önem verdiği konulardan biridir(İslamoğlu ve Altunışık, 2010: 18). </a:t>
            </a:r>
          </a:p>
        </p:txBody>
      </p:sp>
    </p:spTree>
    <p:extLst>
      <p:ext uri="{BB962C8B-B14F-4D97-AF65-F5344CB8AC3E}">
        <p14:creationId xmlns:p14="http://schemas.microsoft.com/office/powerpoint/2010/main" val="32622624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Pazar </a:t>
            </a:r>
            <a:r>
              <a:rPr lang="tr-TR" dirty="0" err="1"/>
              <a:t>Bölümlendİrme</a:t>
            </a:r>
            <a:r>
              <a:rPr lang="tr-TR" dirty="0"/>
              <a:t> </a:t>
            </a:r>
            <a:r>
              <a:rPr lang="tr-TR" dirty="0" err="1"/>
              <a:t>Nedİr</a:t>
            </a:r>
            <a:r>
              <a:rPr lang="tr-TR" dirty="0"/>
              <a:t>?</a:t>
            </a:r>
          </a:p>
        </p:txBody>
      </p:sp>
      <p:sp>
        <p:nvSpPr>
          <p:cNvPr id="3" name="İçerik Yer Tutucusu 2"/>
          <p:cNvSpPr>
            <a:spLocks noGrp="1"/>
          </p:cNvSpPr>
          <p:nvPr>
            <p:ph idx="1"/>
          </p:nvPr>
        </p:nvSpPr>
        <p:spPr>
          <a:xfrm>
            <a:off x="685346" y="2708920"/>
            <a:ext cx="7765322" cy="3082280"/>
          </a:xfrm>
        </p:spPr>
        <p:txBody>
          <a:bodyPr/>
          <a:lstStyle/>
          <a:p>
            <a:pPr marL="0" indent="0" algn="just">
              <a:buNone/>
            </a:pPr>
            <a:r>
              <a:rPr lang="tr-TR" dirty="0"/>
              <a:t>B</a:t>
            </a:r>
            <a:r>
              <a:rPr lang="es-ES" dirty="0"/>
              <a:t>elirli bir malın ya da hizmetin</a:t>
            </a:r>
            <a:r>
              <a:rPr lang="tr-TR" dirty="0"/>
              <a:t> pazarının, çok farklı gereksinimlere ve tercihlere sahip tüketici gruplarından oluşur ve bu gruplara “</a:t>
            </a:r>
            <a:r>
              <a:rPr lang="tr-TR" b="1" dirty="0"/>
              <a:t>pazar bölümleri</a:t>
            </a:r>
            <a:r>
              <a:rPr lang="tr-TR" dirty="0"/>
              <a:t>” adı verilmektedir(Özel, 2019: 34).</a:t>
            </a:r>
          </a:p>
        </p:txBody>
      </p:sp>
    </p:spTree>
    <p:extLst>
      <p:ext uri="{BB962C8B-B14F-4D97-AF65-F5344CB8AC3E}">
        <p14:creationId xmlns:p14="http://schemas.microsoft.com/office/powerpoint/2010/main" val="8625616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b="1" dirty="0"/>
              <a:t>Pazar </a:t>
            </a:r>
            <a:r>
              <a:rPr lang="tr-TR" b="1" dirty="0" err="1"/>
              <a:t>Bölümlendİrmede</a:t>
            </a:r>
            <a:r>
              <a:rPr lang="tr-TR" b="1" dirty="0"/>
              <a:t> </a:t>
            </a:r>
            <a:r>
              <a:rPr lang="tr-TR" b="1" dirty="0" err="1"/>
              <a:t>KullanIlan</a:t>
            </a:r>
            <a:r>
              <a:rPr lang="tr-TR" b="1" dirty="0"/>
              <a:t> </a:t>
            </a:r>
            <a:r>
              <a:rPr lang="tr-TR" b="1" dirty="0" err="1"/>
              <a:t>Değİşkenler</a:t>
            </a:r>
            <a:endParaRPr lang="tr-TR" dirty="0"/>
          </a:p>
        </p:txBody>
      </p:sp>
      <p:sp>
        <p:nvSpPr>
          <p:cNvPr id="3" name="İçerik Yer Tutucusu 2"/>
          <p:cNvSpPr>
            <a:spLocks noGrp="1"/>
          </p:cNvSpPr>
          <p:nvPr>
            <p:ph idx="1"/>
          </p:nvPr>
        </p:nvSpPr>
        <p:spPr>
          <a:xfrm>
            <a:off x="685346" y="1935922"/>
            <a:ext cx="7765322" cy="3855278"/>
          </a:xfrm>
        </p:spPr>
        <p:txBody>
          <a:bodyPr>
            <a:noAutofit/>
          </a:bodyPr>
          <a:lstStyle/>
          <a:p>
            <a:pPr marL="0" indent="0" algn="just">
              <a:buNone/>
            </a:pPr>
            <a:r>
              <a:rPr lang="tr-TR" dirty="0"/>
              <a:t>Pazarın bölümlendirilmesinde kullanılan değişkenler bir bakış açısıyla “</a:t>
            </a:r>
            <a:r>
              <a:rPr lang="tr-TR" b="1" dirty="0"/>
              <a:t>tüketicilerle ilgili</a:t>
            </a:r>
            <a:r>
              <a:rPr lang="tr-TR" dirty="0"/>
              <a:t>” ve “</a:t>
            </a:r>
            <a:r>
              <a:rPr lang="tr-TR" b="1" dirty="0"/>
              <a:t>ürün ile ilgili</a:t>
            </a:r>
            <a:r>
              <a:rPr lang="tr-TR" dirty="0"/>
              <a:t>” olmak üzere iki grupta incelenip; tüketicilere ilişkin bölümlendirme değişkenleri; demografik değişkenler (yaş, cinsiyet, aile yaşam dönemi, medeni durum, din), sosyoekonomik değişkenler (gelir, eğitim durumu, meslek, toplumsal sınıf), coğrafik değişkenler (ülke, şehir), kişilik, güdüler ve yaşam tarzına ilişkin değişkenler iken, ürüne ilişkin değişkenler ise satın alma davranışı (markaya bağımlılık durumu), satın almanın zamanı (yeni başlayanlar, ara sıra satın alanlar, sıklıkla satın alanlar), üründen beklenen yarar, ürünü kullanım durumu (çok ya da az kullananlar) ve ürüne karşı olan tutum (tüketicilerin algıları) yer almaktadır.(Özel, 2019: 38).</a:t>
            </a:r>
          </a:p>
        </p:txBody>
      </p:sp>
    </p:spTree>
    <p:extLst>
      <p:ext uri="{BB962C8B-B14F-4D97-AF65-F5344CB8AC3E}">
        <p14:creationId xmlns:p14="http://schemas.microsoft.com/office/powerpoint/2010/main" val="14445853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duotone>
              <a:prstClr val="black"/>
              <a:srgbClr val="D9C3A5">
                <a:tint val="50000"/>
                <a:satMod val="180000"/>
              </a:srgbClr>
            </a:duotone>
            <a:extLst>
              <a:ext uri="{BEBA8EAE-BF5A-486C-A8C5-ECC9F3942E4B}">
                <a14:imgProps xmlns:a14="http://schemas.microsoft.com/office/drawing/2010/main">
                  <a14:imgLayer r:embed="rId4">
                    <a14:imgEffect>
                      <a14:sharpenSoften amount="50000"/>
                    </a14:imgEffect>
                  </a14:imgLayer>
                </a14:imgProps>
              </a:ext>
              <a:ext uri="{28A0092B-C50C-407E-A947-70E740481C1C}">
                <a14:useLocalDpi xmlns:a14="http://schemas.microsoft.com/office/drawing/2010/main" val="0"/>
              </a:ext>
            </a:extLst>
          </a:blip>
          <a:srcRect/>
          <a:stretch>
            <a:fillRect/>
          </a:stretch>
        </p:blipFill>
        <p:spPr bwMode="auto">
          <a:xfrm>
            <a:off x="107504" y="188640"/>
            <a:ext cx="8928992" cy="64807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856633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a:t>KonumlandIrma</a:t>
            </a:r>
            <a:r>
              <a:rPr lang="tr-TR" dirty="0"/>
              <a:t> </a:t>
            </a:r>
            <a:r>
              <a:rPr lang="tr-TR" dirty="0" err="1"/>
              <a:t>Stratejİlerİ</a:t>
            </a:r>
            <a:endParaRPr lang="tr-TR" dirty="0"/>
          </a:p>
        </p:txBody>
      </p:sp>
      <p:sp>
        <p:nvSpPr>
          <p:cNvPr id="3" name="İçerik Yer Tutucusu 2"/>
          <p:cNvSpPr>
            <a:spLocks noGrp="1"/>
          </p:cNvSpPr>
          <p:nvPr>
            <p:ph idx="1"/>
          </p:nvPr>
        </p:nvSpPr>
        <p:spPr>
          <a:xfrm>
            <a:off x="323528" y="2204864"/>
            <a:ext cx="8496944" cy="4118233"/>
          </a:xfrm>
        </p:spPr>
        <p:txBody>
          <a:bodyPr>
            <a:noAutofit/>
          </a:bodyPr>
          <a:lstStyle/>
          <a:p>
            <a:pPr marL="0" indent="0" algn="just">
              <a:buNone/>
            </a:pPr>
            <a:r>
              <a:rPr lang="tr-TR" dirty="0"/>
              <a:t>Konumlandırma, tüketicilerin belleğinde rakip işletmelerin ürünlerine kıyasla bir değer yaratma anlamına gelir(Özel, 2019: 44). Her bir pazar bölümüne uygun konumlandırma gerçekleştirmede genelde beş strateji söz konusudur(Velioğlu, 2012: 95-96): </a:t>
            </a:r>
          </a:p>
          <a:p>
            <a:pPr marL="0" indent="0" algn="just">
              <a:buNone/>
            </a:pPr>
            <a:r>
              <a:rPr lang="tr-TR" dirty="0"/>
              <a:t>•</a:t>
            </a:r>
            <a:r>
              <a:rPr lang="tr-TR" b="1" dirty="0"/>
              <a:t>Ürün Niteliğine Göre Konumlandırma: </a:t>
            </a:r>
            <a:r>
              <a:rPr lang="tr-TR" dirty="0"/>
              <a:t>Ürünün bir ya da birkaç özelliğine dayalı konumlandırılmasıdır. Örneğin Volvo, “Güvenilir olma” </a:t>
            </a:r>
            <a:r>
              <a:rPr lang="tr-TR" dirty="0" err="1"/>
              <a:t>özellliğine</a:t>
            </a:r>
            <a:r>
              <a:rPr lang="tr-TR" dirty="0"/>
              <a:t> vurgu yapılarak zihinlerde önemli yer elde etmiştir. Benzer şekilde </a:t>
            </a:r>
            <a:r>
              <a:rPr lang="tr-TR" dirty="0" err="1"/>
              <a:t>Uno</a:t>
            </a:r>
            <a:r>
              <a:rPr lang="tr-TR" dirty="0"/>
              <a:t> ekmeğin “el değmeden hazırlanan ekmek” mesajı ürün niteliğine göre konumlandırmada başarılı örneklerdendir. </a:t>
            </a:r>
          </a:p>
        </p:txBody>
      </p:sp>
    </p:spTree>
    <p:extLst>
      <p:ext uri="{BB962C8B-B14F-4D97-AF65-F5344CB8AC3E}">
        <p14:creationId xmlns:p14="http://schemas.microsoft.com/office/powerpoint/2010/main" val="23384818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a:t>KonumlandIrma</a:t>
            </a:r>
            <a:r>
              <a:rPr lang="tr-TR" dirty="0"/>
              <a:t> </a:t>
            </a:r>
            <a:r>
              <a:rPr lang="tr-TR" dirty="0" err="1"/>
              <a:t>Stratejİlerİ</a:t>
            </a:r>
            <a:endParaRPr lang="tr-TR" dirty="0"/>
          </a:p>
        </p:txBody>
      </p:sp>
      <p:sp>
        <p:nvSpPr>
          <p:cNvPr id="3" name="İçerik Yer Tutucusu 2"/>
          <p:cNvSpPr>
            <a:spLocks noGrp="1"/>
          </p:cNvSpPr>
          <p:nvPr>
            <p:ph idx="1"/>
          </p:nvPr>
        </p:nvSpPr>
        <p:spPr>
          <a:xfrm>
            <a:off x="323528" y="1935922"/>
            <a:ext cx="8496944" cy="4387175"/>
          </a:xfrm>
        </p:spPr>
        <p:txBody>
          <a:bodyPr>
            <a:noAutofit/>
          </a:bodyPr>
          <a:lstStyle/>
          <a:p>
            <a:pPr marL="0" indent="0" algn="just">
              <a:buNone/>
            </a:pPr>
            <a:r>
              <a:rPr lang="tr-TR" dirty="0"/>
              <a:t>•</a:t>
            </a:r>
            <a:r>
              <a:rPr lang="tr-TR" b="1" dirty="0"/>
              <a:t>Ürünün Sağladığı Yarara Göre Konumlandırma: </a:t>
            </a:r>
            <a:r>
              <a:rPr lang="tr-TR" dirty="0"/>
              <a:t>Tüketiciler için bir ürünü satın alma amacı, üründen beklenen faydadır. </a:t>
            </a:r>
          </a:p>
          <a:p>
            <a:pPr marL="0" indent="0" algn="just">
              <a:buNone/>
            </a:pPr>
            <a:r>
              <a:rPr lang="tr-TR" dirty="0"/>
              <a:t>Ürün niteliğine göre konumlandırma ile ürünün sağladığı faydaya göre konumlandırmanın birbiri yerine kullanıldığı yanlış uygulamalar görülebilmektedir. </a:t>
            </a:r>
          </a:p>
          <a:p>
            <a:pPr marL="0" indent="0" algn="just">
              <a:buNone/>
            </a:pPr>
            <a:r>
              <a:rPr lang="tr-TR" dirty="0"/>
              <a:t>Örneğin, “</a:t>
            </a:r>
            <a:r>
              <a:rPr lang="tr-TR" dirty="0" err="1"/>
              <a:t>floridli</a:t>
            </a:r>
            <a:r>
              <a:rPr lang="tr-TR" dirty="0"/>
              <a:t> diş macunu” mesajı ürün niteliğine göre konumlandırmaya özgü iken “</a:t>
            </a:r>
            <a:r>
              <a:rPr lang="tr-TR" dirty="0" err="1"/>
              <a:t>floridli</a:t>
            </a:r>
            <a:r>
              <a:rPr lang="tr-TR" dirty="0"/>
              <a:t> diş macununun diş çürüklerini önleyeceği” mesajı, ürünün yararına göre konumlandırmadır. Ayrıca </a:t>
            </a:r>
            <a:r>
              <a:rPr lang="tr-TR" dirty="0" err="1"/>
              <a:t>Sensodyne</a:t>
            </a:r>
            <a:r>
              <a:rPr lang="tr-TR" dirty="0"/>
              <a:t> markalı diş macunu, “diş etlerini iyileştirme” yönünde tek bir yarara odaklanarak bu konuda önemli bir başarı sağlamış örneklerdendir. </a:t>
            </a:r>
          </a:p>
        </p:txBody>
      </p:sp>
    </p:spTree>
    <p:extLst>
      <p:ext uri="{BB962C8B-B14F-4D97-AF65-F5344CB8AC3E}">
        <p14:creationId xmlns:p14="http://schemas.microsoft.com/office/powerpoint/2010/main" val="24303750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a:t>Tüketİm</a:t>
            </a:r>
            <a:r>
              <a:rPr lang="tr-TR" dirty="0"/>
              <a:t> Olgusu</a:t>
            </a:r>
          </a:p>
        </p:txBody>
      </p:sp>
      <p:sp>
        <p:nvSpPr>
          <p:cNvPr id="3" name="İçerik Yer Tutucusu 2"/>
          <p:cNvSpPr>
            <a:spLocks noGrp="1"/>
          </p:cNvSpPr>
          <p:nvPr>
            <p:ph idx="1"/>
          </p:nvPr>
        </p:nvSpPr>
        <p:spPr>
          <a:xfrm>
            <a:off x="685346" y="1772817"/>
            <a:ext cx="8063118" cy="4475582"/>
          </a:xfrm>
        </p:spPr>
        <p:txBody>
          <a:bodyPr>
            <a:normAutofit/>
          </a:bodyPr>
          <a:lstStyle/>
          <a:p>
            <a:pPr marL="0" indent="0" algn="just">
              <a:buNone/>
            </a:pPr>
            <a:r>
              <a:rPr lang="tr-TR" dirty="0"/>
              <a:t>Olgu olarak tüketim, ekonomik sistemlerin tümünde ve pazarın oluşumunun varlık nedenidir.  </a:t>
            </a:r>
          </a:p>
          <a:p>
            <a:pPr marL="0" indent="0" algn="just">
              <a:buNone/>
            </a:pPr>
            <a:r>
              <a:rPr lang="tr-TR" dirty="0"/>
              <a:t>Öyle ki bu olgu, insan ihtiyaçlarına göre şekil almaktadır. </a:t>
            </a:r>
          </a:p>
          <a:p>
            <a:pPr marL="0" indent="0" algn="just">
              <a:buNone/>
            </a:pPr>
            <a:r>
              <a:rPr lang="tr-TR" dirty="0"/>
              <a:t>Bu sebeple insan ihtiyaçları, istekleri ve arzuları tüketim olgusunun artalanında yer alan önemli bir itici güçtür. </a:t>
            </a:r>
          </a:p>
          <a:p>
            <a:pPr marL="0" indent="0" algn="just">
              <a:buNone/>
            </a:pPr>
            <a:r>
              <a:rPr lang="tr-TR" dirty="0"/>
              <a:t>Tüketimin olmadığı bir dünyada üretimden bahsedilmesi nasıl anlamsız ise bu üretimin gerçekleştirildiği koşulları belirleyen ve günümüzün baş aktörleri olan işletmelerden, pazarlardan, ekonomik sistemlerden ve politik sistemlerden bahsedilmesi de anlamsız olacaktır (</a:t>
            </a:r>
            <a:r>
              <a:rPr lang="tr-TR" dirty="0" err="1"/>
              <a:t>İslamoğlu&amp;Altunışık</a:t>
            </a:r>
            <a:r>
              <a:rPr lang="tr-TR" dirty="0"/>
              <a:t>, 2010: 3).</a:t>
            </a:r>
          </a:p>
          <a:p>
            <a:pPr marL="0" indent="0">
              <a:buNone/>
            </a:pPr>
            <a:endParaRPr lang="tr-TR" dirty="0"/>
          </a:p>
        </p:txBody>
      </p:sp>
    </p:spTree>
    <p:extLst>
      <p:ext uri="{BB962C8B-B14F-4D97-AF65-F5344CB8AC3E}">
        <p14:creationId xmlns:p14="http://schemas.microsoft.com/office/powerpoint/2010/main" val="29879926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0B15BAA-146B-4AA9-B480-6094FC6FFC3F}"/>
              </a:ext>
            </a:extLst>
          </p:cNvPr>
          <p:cNvSpPr>
            <a:spLocks noGrp="1"/>
          </p:cNvSpPr>
          <p:nvPr>
            <p:ph idx="1"/>
          </p:nvPr>
        </p:nvSpPr>
        <p:spPr>
          <a:xfrm>
            <a:off x="689339" y="1196752"/>
            <a:ext cx="7765322" cy="4018384"/>
          </a:xfrm>
        </p:spPr>
        <p:txBody>
          <a:bodyPr>
            <a:noAutofit/>
          </a:bodyPr>
          <a:lstStyle/>
          <a:p>
            <a:pPr marL="0" indent="0" algn="just">
              <a:buNone/>
            </a:pPr>
            <a:r>
              <a:rPr lang="tr-TR" dirty="0"/>
              <a:t>•</a:t>
            </a:r>
            <a:r>
              <a:rPr lang="tr-TR" b="1" dirty="0"/>
              <a:t>Kullanıma Göre Konumlandırma: </a:t>
            </a:r>
            <a:r>
              <a:rPr lang="tr-TR" dirty="0"/>
              <a:t>Bu stratejide ürün, farklı kullanım biçimlerine göre konumlandırılır. </a:t>
            </a:r>
          </a:p>
          <a:p>
            <a:pPr marL="0" indent="0" algn="just">
              <a:buNone/>
            </a:pPr>
            <a:r>
              <a:rPr lang="tr-TR" dirty="0"/>
              <a:t>Örneğin, kabartma tozunun hem pasta ve böreklerde, hem de buzdolaplarının kokusunu giderme amaçlı kullanımını ortaya koymak gibi. </a:t>
            </a:r>
          </a:p>
          <a:p>
            <a:pPr marL="0" indent="0" algn="just">
              <a:buNone/>
            </a:pPr>
            <a:r>
              <a:rPr lang="tr-TR" dirty="0"/>
              <a:t>Ancak kullanıma göre konumlandırma stratejisinde, ürünün kullanım açısından sayıca artması beraberinde konumlandırmada etkinliği azaltıcı bir durum yaratabilir. </a:t>
            </a:r>
          </a:p>
          <a:p>
            <a:pPr marL="0" indent="0" algn="just">
              <a:buNone/>
            </a:pPr>
            <a:r>
              <a:rPr lang="tr-TR" dirty="0"/>
              <a:t>Ürünün çoklu kullanım alanlarının olması durumunda, bu alanların birbirlerini bütünleyici yönlerinin vurgulanması ve mümkün olduğunca sınırlı sayıda özelliğe odaklanılması önem taşır. </a:t>
            </a:r>
          </a:p>
        </p:txBody>
      </p:sp>
    </p:spTree>
    <p:extLst>
      <p:ext uri="{BB962C8B-B14F-4D97-AF65-F5344CB8AC3E}">
        <p14:creationId xmlns:p14="http://schemas.microsoft.com/office/powerpoint/2010/main" val="40249163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0B15BAA-146B-4AA9-B480-6094FC6FFC3F}"/>
              </a:ext>
            </a:extLst>
          </p:cNvPr>
          <p:cNvSpPr>
            <a:spLocks noGrp="1"/>
          </p:cNvSpPr>
          <p:nvPr>
            <p:ph idx="1"/>
          </p:nvPr>
        </p:nvSpPr>
        <p:spPr>
          <a:xfrm>
            <a:off x="689339" y="1268760"/>
            <a:ext cx="7765322" cy="3946376"/>
          </a:xfrm>
        </p:spPr>
        <p:txBody>
          <a:bodyPr>
            <a:noAutofit/>
          </a:bodyPr>
          <a:lstStyle/>
          <a:p>
            <a:pPr marL="0" indent="0" algn="just">
              <a:buNone/>
            </a:pPr>
            <a:r>
              <a:rPr lang="tr-TR" dirty="0"/>
              <a:t>•</a:t>
            </a:r>
            <a:r>
              <a:rPr lang="tr-TR" b="1" dirty="0"/>
              <a:t>Ürün Kullanıcılarına Göre Konumlandırma: </a:t>
            </a:r>
            <a:r>
              <a:rPr lang="tr-TR" dirty="0"/>
              <a:t>Bu stratejide ürün kullanıcıları temelinde konumlandırma gerçekleştirilir. Örneğin, </a:t>
            </a:r>
            <a:r>
              <a:rPr lang="tr-TR" dirty="0" err="1"/>
              <a:t>Marlboro</a:t>
            </a:r>
            <a:r>
              <a:rPr lang="tr-TR" dirty="0"/>
              <a:t>, </a:t>
            </a:r>
            <a:r>
              <a:rPr lang="tr-TR" dirty="0" err="1"/>
              <a:t>Camel</a:t>
            </a:r>
            <a:r>
              <a:rPr lang="tr-TR" dirty="0"/>
              <a:t> ve Winston gibi sigara markalarının hedef pazarını erkekler oluştururken, </a:t>
            </a:r>
            <a:r>
              <a:rPr lang="tr-TR" dirty="0" err="1"/>
              <a:t>More</a:t>
            </a:r>
            <a:r>
              <a:rPr lang="tr-TR" dirty="0"/>
              <a:t> markalı sigaranın (uzun, ince ve kahverengi) kadınlara yönelik konumlandırılmasıdır. </a:t>
            </a:r>
          </a:p>
          <a:p>
            <a:pPr marL="0" indent="0" algn="just">
              <a:buNone/>
            </a:pPr>
            <a:r>
              <a:rPr lang="tr-TR" dirty="0"/>
              <a:t>•</a:t>
            </a:r>
            <a:r>
              <a:rPr lang="tr-TR" b="1" i="1" dirty="0"/>
              <a:t>Rakiplere Göre Konumlandırma: </a:t>
            </a:r>
            <a:r>
              <a:rPr lang="tr-TR" dirty="0"/>
              <a:t>Uygulamada sıklıkla kullanılan konumlandırma, firmanın kendi ürününü rakip ürünlerle karşılaştırılması ve ürünün farklılaşan üstün yönlerini ortaya koymasına dayanır. Örneğin, Ace markalı çamaşır suyunun, rakip çamaşır suları ile karşılaştırılarak “daha çok beyazlatma ve daha az yıpratma” yönü ile rakiplerinden farklılığının vurgulanması gibi. </a:t>
            </a:r>
          </a:p>
        </p:txBody>
      </p:sp>
    </p:spTree>
    <p:extLst>
      <p:ext uri="{BB962C8B-B14F-4D97-AF65-F5344CB8AC3E}">
        <p14:creationId xmlns:p14="http://schemas.microsoft.com/office/powerpoint/2010/main" val="26853528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r>
              <a:rPr lang="tr-TR" sz="3200" dirty="0"/>
              <a:t>Pazarlama </a:t>
            </a:r>
            <a:r>
              <a:rPr lang="tr-TR" sz="3200" dirty="0" err="1"/>
              <a:t>İletİşİmİ</a:t>
            </a:r>
            <a:r>
              <a:rPr lang="tr-TR" sz="3200" dirty="0"/>
              <a:t> </a:t>
            </a:r>
            <a:r>
              <a:rPr lang="tr-TR" sz="3200" dirty="0" err="1"/>
              <a:t>AçIsIndan</a:t>
            </a:r>
            <a:r>
              <a:rPr lang="tr-TR" sz="3200" dirty="0"/>
              <a:t> </a:t>
            </a:r>
            <a:r>
              <a:rPr lang="tr-TR" sz="3200" dirty="0" err="1"/>
              <a:t>KonumlandIrma</a:t>
            </a:r>
            <a:r>
              <a:rPr lang="tr-TR" sz="3200" dirty="0"/>
              <a:t> </a:t>
            </a:r>
            <a:r>
              <a:rPr lang="tr-TR" sz="3200" dirty="0" err="1"/>
              <a:t>Stratejİlerİne</a:t>
            </a:r>
            <a:r>
              <a:rPr lang="tr-TR" sz="3200" dirty="0"/>
              <a:t> Göre Mesaj Oluşturmada </a:t>
            </a:r>
            <a:r>
              <a:rPr lang="tr-TR" sz="3200" dirty="0" err="1"/>
              <a:t>Tüketİcİ</a:t>
            </a:r>
            <a:r>
              <a:rPr lang="tr-TR" sz="3200" dirty="0"/>
              <a:t> </a:t>
            </a:r>
            <a:r>
              <a:rPr lang="tr-TR" sz="3200" dirty="0" err="1"/>
              <a:t>DavranIşlarInIn</a:t>
            </a:r>
            <a:r>
              <a:rPr lang="tr-TR" sz="3200" dirty="0"/>
              <a:t> Rolü</a:t>
            </a:r>
          </a:p>
        </p:txBody>
      </p:sp>
      <p:sp>
        <p:nvSpPr>
          <p:cNvPr id="3" name="İçerik Yer Tutucusu 2"/>
          <p:cNvSpPr>
            <a:spLocks noGrp="1"/>
          </p:cNvSpPr>
          <p:nvPr>
            <p:ph idx="1"/>
          </p:nvPr>
        </p:nvSpPr>
        <p:spPr>
          <a:xfrm>
            <a:off x="685347" y="2546160"/>
            <a:ext cx="7765322" cy="3695136"/>
          </a:xfrm>
        </p:spPr>
        <p:txBody>
          <a:bodyPr>
            <a:noAutofit/>
          </a:bodyPr>
          <a:lstStyle/>
          <a:p>
            <a:pPr marL="0" indent="0" algn="just">
              <a:buNone/>
            </a:pPr>
            <a:r>
              <a:rPr lang="tr-TR" dirty="0"/>
              <a:t>Bundan önceki slaytlarda da belirtildiği üzere tüketicilere göre belirlenen pazar bölümleri ve hedef pazarla birlikte konumlandırma stratejilerinde ve bu stratejilerin kullanılacağı pazarlama iletişim çabalarında hangi tüketici kesiminin hangi özelliklerine göre mesajların hazırlanacağının belirlenmesi açısından tüketici davranışlarının bilinmesi önemlidir. Ayrıca çoğu markanın kişiliği oluşturulurken de, hitap edilecek kesimin özelliklerinden faydalanılarak marka kişilik özellikleri ve ona göre marka inşası gerçekleştirilmektedir. Bütün bu çabaların olabilmesi için hitap edeceğiniz kesimi çok iyi tanımanız ve takip etmeniz gerekmektedir.</a:t>
            </a:r>
          </a:p>
        </p:txBody>
      </p:sp>
    </p:spTree>
    <p:extLst>
      <p:ext uri="{BB962C8B-B14F-4D97-AF65-F5344CB8AC3E}">
        <p14:creationId xmlns:p14="http://schemas.microsoft.com/office/powerpoint/2010/main" val="6150497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755576" y="24943"/>
            <a:ext cx="7765321" cy="1326321"/>
          </a:xfrm>
        </p:spPr>
        <p:txBody>
          <a:bodyPr/>
          <a:lstStyle/>
          <a:p>
            <a:r>
              <a:rPr lang="tr-TR" dirty="0"/>
              <a:t>KAYNAKLAR</a:t>
            </a:r>
          </a:p>
        </p:txBody>
      </p:sp>
      <p:sp>
        <p:nvSpPr>
          <p:cNvPr id="3" name="İçerik Yer Tutucusu 2"/>
          <p:cNvSpPr>
            <a:spLocks noGrp="1"/>
          </p:cNvSpPr>
          <p:nvPr>
            <p:ph idx="1"/>
          </p:nvPr>
        </p:nvSpPr>
        <p:spPr>
          <a:xfrm>
            <a:off x="827584" y="908720"/>
            <a:ext cx="7765322" cy="3695136"/>
          </a:xfrm>
        </p:spPr>
        <p:txBody>
          <a:bodyPr>
            <a:noAutofit/>
          </a:bodyPr>
          <a:lstStyle/>
          <a:p>
            <a:pPr marL="0" indent="0" algn="just">
              <a:buNone/>
              <a:defRPr/>
            </a:pPr>
            <a:r>
              <a:rPr lang="tr-TR" sz="1800" dirty="0"/>
              <a:t>Eroğlu, E. (2012) Tüketici Davranışı Kavramı ve Özellikleri, </a:t>
            </a:r>
            <a:r>
              <a:rPr lang="tr-TR" sz="1800" b="1" dirty="0"/>
              <a:t>Tüketici Davranışı</a:t>
            </a:r>
            <a:r>
              <a:rPr lang="tr-TR" sz="1800" i="1" dirty="0"/>
              <a:t>, </a:t>
            </a:r>
            <a:r>
              <a:rPr lang="tr-TR" sz="1800" dirty="0"/>
              <a:t>Ed. Odabaşı, Y. Anadolu </a:t>
            </a:r>
            <a:r>
              <a:rPr lang="tr-TR" sz="1800" dirty="0" err="1"/>
              <a:t>Üni</a:t>
            </a:r>
            <a:r>
              <a:rPr lang="tr-TR" sz="1800" dirty="0"/>
              <a:t>. AÖF Yayın No: 1572, Eskişehir.</a:t>
            </a:r>
          </a:p>
          <a:p>
            <a:pPr marL="0" indent="0" algn="just">
              <a:buNone/>
              <a:defRPr/>
            </a:pPr>
            <a:r>
              <a:rPr lang="tr-TR" sz="1800" dirty="0"/>
              <a:t>İslamoğlu, A. H. &amp;</a:t>
            </a:r>
            <a:r>
              <a:rPr lang="tr-TR" sz="1800" dirty="0" err="1"/>
              <a:t>Altunışık</a:t>
            </a:r>
            <a:r>
              <a:rPr lang="tr-TR" sz="1800" dirty="0"/>
              <a:t>, R. (2010) </a:t>
            </a:r>
            <a:r>
              <a:rPr lang="tr-TR" sz="1800" b="1" dirty="0"/>
              <a:t>Tüketici Davranışları, </a:t>
            </a:r>
            <a:r>
              <a:rPr lang="tr-TR" sz="1800" dirty="0"/>
              <a:t>3. B., İstanbul: Beta Basım A.Ş. ISBN: 978-605-377-219-4.</a:t>
            </a:r>
          </a:p>
          <a:p>
            <a:pPr marL="0" indent="0" algn="just">
              <a:buNone/>
            </a:pPr>
            <a:r>
              <a:rPr lang="tr-TR" sz="1800" dirty="0"/>
              <a:t>Koç, E. (2012) </a:t>
            </a:r>
            <a:r>
              <a:rPr lang="tr-TR" sz="1800" b="1" dirty="0"/>
              <a:t>Tüketici Davranışı ve Pazarlama Stratejileri-Global ve Yerel Yaklaşım</a:t>
            </a:r>
            <a:r>
              <a:rPr lang="tr-TR" sz="1800" b="1" i="1" dirty="0"/>
              <a:t>,</a:t>
            </a:r>
            <a:r>
              <a:rPr lang="tr-TR" sz="1800" dirty="0"/>
              <a:t> 4.B., Ankara: Seçkin Yayıncılık San. ve Tic. A.Ş., ISBN: 978-975-02-1885-9.</a:t>
            </a:r>
          </a:p>
          <a:p>
            <a:pPr marL="0" indent="0" algn="just">
              <a:buNone/>
            </a:pPr>
            <a:r>
              <a:rPr lang="tr-TR" sz="1800" dirty="0"/>
              <a:t>Özel, Ç. H. (2019). Tüketici Davranışının Pazarlamadaki Yeri ve Önemi. Ed. E. O. Aksöz, </a:t>
            </a:r>
            <a:r>
              <a:rPr lang="tr-TR" sz="1800" b="1" dirty="0"/>
              <a:t>Tüketici Davranışları, </a:t>
            </a:r>
            <a:r>
              <a:rPr lang="tr-TR" sz="1800" dirty="0"/>
              <a:t>Anadolu Üniversitesi AÖF Yayın No: 2701, Eskişehir.</a:t>
            </a:r>
          </a:p>
          <a:p>
            <a:pPr marL="0" indent="0" algn="just">
              <a:buNone/>
            </a:pPr>
            <a:r>
              <a:rPr lang="tr-TR" sz="1800" dirty="0"/>
              <a:t>Velioğlu, M. N. (2012). Reklam ve Tüketiciler. Ed. F. </a:t>
            </a:r>
            <a:r>
              <a:rPr lang="tr-TR" sz="1800" dirty="0" err="1"/>
              <a:t>Uztuğ</a:t>
            </a:r>
            <a:r>
              <a:rPr lang="tr-TR" sz="1800" dirty="0"/>
              <a:t> ve N.S. Sever, </a:t>
            </a:r>
            <a:r>
              <a:rPr lang="tr-TR" sz="1800" b="1" dirty="0"/>
              <a:t>Reklamcılık</a:t>
            </a:r>
            <a:r>
              <a:rPr lang="tr-TR" sz="1800" i="1" dirty="0"/>
              <a:t>, </a:t>
            </a:r>
            <a:r>
              <a:rPr lang="tr-TR" sz="1800" dirty="0"/>
              <a:t>Anadolu Üniversitesi AÖF Yayın No: 1618, Eskişehir.</a:t>
            </a:r>
          </a:p>
          <a:p>
            <a:pPr marL="0" indent="0" algn="just">
              <a:buNone/>
              <a:defRPr/>
            </a:pPr>
            <a:r>
              <a:rPr lang="tr-TR" sz="1800" dirty="0"/>
              <a:t>_________ (2012) Dergiler Bayide Satmıyor. </a:t>
            </a:r>
            <a:r>
              <a:rPr lang="tr-TR" sz="1800" dirty="0" err="1"/>
              <a:t>MediaCat</a:t>
            </a:r>
            <a:r>
              <a:rPr lang="tr-TR" sz="1800" dirty="0"/>
              <a:t>, Eylül, s66.</a:t>
            </a:r>
          </a:p>
          <a:p>
            <a:pPr marL="0" indent="0" algn="just">
              <a:buNone/>
              <a:defRPr/>
            </a:pPr>
            <a:r>
              <a:rPr lang="tr-TR" sz="1800" dirty="0"/>
              <a:t>_________ (2012) </a:t>
            </a:r>
            <a:r>
              <a:rPr lang="tr-TR" sz="1800" dirty="0" err="1"/>
              <a:t>Digiboard</a:t>
            </a:r>
            <a:r>
              <a:rPr lang="tr-TR" sz="1800" dirty="0"/>
              <a:t> Yeni Perakende </a:t>
            </a:r>
            <a:r>
              <a:rPr lang="tr-TR" sz="1800" dirty="0" err="1"/>
              <a:t>Network’ü</a:t>
            </a:r>
            <a:r>
              <a:rPr lang="tr-TR" sz="1800" dirty="0"/>
              <a:t> ile Migros ve </a:t>
            </a:r>
            <a:r>
              <a:rPr lang="tr-TR" sz="1800" dirty="0" err="1"/>
              <a:t>Macrocenter’larda</a:t>
            </a:r>
            <a:r>
              <a:rPr lang="tr-TR" sz="1800" dirty="0"/>
              <a:t>. </a:t>
            </a:r>
            <a:r>
              <a:rPr lang="tr-TR" sz="1800" dirty="0" err="1"/>
              <a:t>MediaCat</a:t>
            </a:r>
            <a:r>
              <a:rPr lang="tr-TR" sz="1800" dirty="0"/>
              <a:t>, Şubat, 96-97.</a:t>
            </a:r>
          </a:p>
          <a:p>
            <a:pPr marL="0" indent="0">
              <a:buNone/>
            </a:pPr>
            <a:endParaRPr lang="tr-TR" sz="1400" dirty="0"/>
          </a:p>
          <a:p>
            <a:pPr marL="0" indent="0">
              <a:buNone/>
            </a:pPr>
            <a:endParaRPr lang="tr-TR" sz="1400" dirty="0"/>
          </a:p>
          <a:p>
            <a:pPr marL="0" indent="0">
              <a:buNone/>
              <a:defRPr/>
            </a:pPr>
            <a:endParaRPr lang="tr-TR" sz="1400" dirty="0"/>
          </a:p>
          <a:p>
            <a:endParaRPr lang="tr-TR" sz="1400" dirty="0"/>
          </a:p>
        </p:txBody>
      </p:sp>
    </p:spTree>
    <p:extLst>
      <p:ext uri="{BB962C8B-B14F-4D97-AF65-F5344CB8AC3E}">
        <p14:creationId xmlns:p14="http://schemas.microsoft.com/office/powerpoint/2010/main" val="21989010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a:t>Tüketİcİ</a:t>
            </a:r>
            <a:r>
              <a:rPr lang="tr-TR" dirty="0"/>
              <a:t> </a:t>
            </a:r>
            <a:r>
              <a:rPr lang="tr-TR" dirty="0" err="1"/>
              <a:t>Kİmdİr</a:t>
            </a:r>
            <a:r>
              <a:rPr lang="tr-TR" dirty="0"/>
              <a:t>?</a:t>
            </a:r>
          </a:p>
        </p:txBody>
      </p:sp>
      <p:sp>
        <p:nvSpPr>
          <p:cNvPr id="3" name="İçerik Yer Tutucusu 2"/>
          <p:cNvSpPr>
            <a:spLocks noGrp="1"/>
          </p:cNvSpPr>
          <p:nvPr>
            <p:ph idx="1"/>
          </p:nvPr>
        </p:nvSpPr>
        <p:spPr>
          <a:xfrm>
            <a:off x="251521" y="1935922"/>
            <a:ext cx="4836260" cy="3855278"/>
          </a:xfrm>
        </p:spPr>
        <p:txBody>
          <a:bodyPr>
            <a:normAutofit lnSpcReduction="10000"/>
          </a:bodyPr>
          <a:lstStyle/>
          <a:p>
            <a:pPr marL="0" indent="0" algn="just">
              <a:buNone/>
            </a:pPr>
            <a:r>
              <a:rPr lang="tr-TR" dirty="0">
                <a:latin typeface="+mn-lt"/>
                <a:cs typeface="+mn-cs"/>
              </a:rPr>
              <a:t>Kişisel ya da ailesinin arzu, istek ve ihtiyaçları için pazarlama bileşenlerini satın alan ya da satın alma kapasitesinde olan gerçek kişilere tüketici denir (</a:t>
            </a:r>
            <a:r>
              <a:rPr lang="tr-TR" dirty="0" err="1">
                <a:latin typeface="+mn-lt"/>
                <a:cs typeface="+mn-cs"/>
              </a:rPr>
              <a:t>İslamoğlu&amp;Altunışık</a:t>
            </a:r>
            <a:r>
              <a:rPr lang="tr-TR" dirty="0">
                <a:latin typeface="+mn-lt"/>
                <a:cs typeface="+mn-cs"/>
              </a:rPr>
              <a:t>, 2010: 5 ).</a:t>
            </a:r>
          </a:p>
          <a:p>
            <a:pPr marL="0" indent="0">
              <a:buNone/>
            </a:pPr>
            <a:r>
              <a:rPr lang="tr-TR" dirty="0">
                <a:latin typeface="+mn-lt"/>
                <a:cs typeface="+mn-cs"/>
              </a:rPr>
              <a:t>Bir işletmeden sürekli hizmet alan ya da devamlı aynı markayı satın alan tüketicidir (İslamoğlu &amp;Altunışık, 2010: 5).</a:t>
            </a:r>
          </a:p>
          <a:p>
            <a:pPr marL="0" indent="0">
              <a:buNone/>
            </a:pPr>
            <a:endParaRPr lang="tr-TR" dirty="0"/>
          </a:p>
        </p:txBody>
      </p:sp>
      <p:pic>
        <p:nvPicPr>
          <p:cNvPr id="4" name="Picture 7" descr="C:\Users\TÜLİN ÇAKIR\Desktop\DSC_0531.JPG">
            <a:extLst>
              <a:ext uri="{FF2B5EF4-FFF2-40B4-BE49-F238E27FC236}">
                <a16:creationId xmlns:a16="http://schemas.microsoft.com/office/drawing/2014/main" id="{EEE66EFC-02E0-358A-4DE8-4C884578629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11630" t="13611" r="19363" b="2"/>
          <a:stretch>
            <a:fillRect/>
          </a:stretch>
        </p:blipFill>
        <p:spPr bwMode="auto">
          <a:xfrm>
            <a:off x="5292080" y="1855886"/>
            <a:ext cx="3133327" cy="3935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470684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a:t>Tüketİcİ</a:t>
            </a:r>
            <a:r>
              <a:rPr lang="tr-TR" dirty="0"/>
              <a:t> </a:t>
            </a:r>
            <a:r>
              <a:rPr lang="tr-TR" dirty="0" err="1"/>
              <a:t>DavranIşI</a:t>
            </a:r>
            <a:endParaRPr lang="tr-TR" dirty="0"/>
          </a:p>
        </p:txBody>
      </p:sp>
      <p:sp>
        <p:nvSpPr>
          <p:cNvPr id="3" name="İçerik Yer Tutucusu 2"/>
          <p:cNvSpPr>
            <a:spLocks noGrp="1"/>
          </p:cNvSpPr>
          <p:nvPr>
            <p:ph idx="1"/>
          </p:nvPr>
        </p:nvSpPr>
        <p:spPr>
          <a:xfrm>
            <a:off x="376642" y="2780928"/>
            <a:ext cx="4504062" cy="3010272"/>
          </a:xfrm>
        </p:spPr>
        <p:txBody>
          <a:bodyPr/>
          <a:lstStyle/>
          <a:p>
            <a:pPr marL="0" indent="0">
              <a:buNone/>
            </a:pPr>
            <a:r>
              <a:rPr lang="tr-TR" dirty="0"/>
              <a:t>Tüketicilerin ihtiyaç ve isteklerini tatmin etmek için, tüketim sürecinde yürüttükleri davranışların tümüne tüketici davranışı denir (İslamoğlu &amp;</a:t>
            </a:r>
            <a:r>
              <a:rPr lang="tr-TR" dirty="0" err="1"/>
              <a:t>Altunışık</a:t>
            </a:r>
            <a:r>
              <a:rPr lang="tr-TR" dirty="0"/>
              <a:t>, 2010:7).</a:t>
            </a:r>
          </a:p>
          <a:p>
            <a:pPr marL="0" indent="0">
              <a:buNone/>
            </a:pPr>
            <a:endParaRPr lang="tr-TR" dirty="0"/>
          </a:p>
        </p:txBody>
      </p:sp>
      <p:pic>
        <p:nvPicPr>
          <p:cNvPr id="4" name="Picture 5" descr="C:\Users\TÜLİN ÇAKIR\Desktop\DSC_0537.JPG">
            <a:extLst>
              <a:ext uri="{FF2B5EF4-FFF2-40B4-BE49-F238E27FC236}">
                <a16:creationId xmlns:a16="http://schemas.microsoft.com/office/drawing/2014/main" id="{7D9CEA72-405E-7325-05EA-0DF0A6181E4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l="7233" t="11313"/>
          <a:stretch>
            <a:fillRect/>
          </a:stretch>
        </p:blipFill>
        <p:spPr bwMode="auto">
          <a:xfrm>
            <a:off x="4880704" y="1935922"/>
            <a:ext cx="3886654" cy="41573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466696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a:t>Pazarlama </a:t>
            </a:r>
            <a:r>
              <a:rPr lang="tr-TR" dirty="0" err="1"/>
              <a:t>İletİşİmİ</a:t>
            </a:r>
            <a:r>
              <a:rPr lang="tr-TR" dirty="0"/>
              <a:t> İle </a:t>
            </a:r>
            <a:r>
              <a:rPr lang="tr-TR" dirty="0" err="1"/>
              <a:t>Tüketİcİ</a:t>
            </a:r>
            <a:r>
              <a:rPr lang="tr-TR" dirty="0"/>
              <a:t> </a:t>
            </a:r>
            <a:r>
              <a:rPr lang="tr-TR" dirty="0" err="1"/>
              <a:t>DavranIşI</a:t>
            </a:r>
            <a:r>
              <a:rPr lang="tr-TR" dirty="0"/>
              <a:t> </a:t>
            </a:r>
            <a:r>
              <a:rPr lang="tr-TR" dirty="0" err="1"/>
              <a:t>ArasIndakİ</a:t>
            </a:r>
            <a:r>
              <a:rPr lang="tr-TR" dirty="0"/>
              <a:t> </a:t>
            </a:r>
            <a:r>
              <a:rPr lang="tr-TR" dirty="0" err="1"/>
              <a:t>İlİşkİ</a:t>
            </a:r>
            <a:endParaRPr lang="tr-TR" dirty="0"/>
          </a:p>
        </p:txBody>
      </p:sp>
      <p:sp>
        <p:nvSpPr>
          <p:cNvPr id="3" name="İçerik Yer Tutucusu 2"/>
          <p:cNvSpPr>
            <a:spLocks noGrp="1"/>
          </p:cNvSpPr>
          <p:nvPr>
            <p:ph idx="1"/>
          </p:nvPr>
        </p:nvSpPr>
        <p:spPr>
          <a:xfrm>
            <a:off x="685346" y="1935922"/>
            <a:ext cx="7765322" cy="3855278"/>
          </a:xfrm>
        </p:spPr>
        <p:txBody>
          <a:bodyPr>
            <a:noAutofit/>
          </a:bodyPr>
          <a:lstStyle/>
          <a:p>
            <a:pPr marL="0" indent="0" algn="just">
              <a:buNone/>
            </a:pPr>
            <a:r>
              <a:rPr lang="tr-TR" dirty="0"/>
              <a:t>Pazarlama iletişiminde mesajın etkinliği için ürünün benimsenme sürecinin göz önünde tutularak pazarlama yönetimlerince mesajın oluşturulması gerekir (Koç, 2012: 416). Özellikle yeni sürülen bir ürünün pazarda benimsenme süreci, çok aşamalı şekilde gerçekleşir ve bu mal benimseme sürecinin aşamaları şunlardır(</a:t>
            </a:r>
            <a:r>
              <a:rPr lang="tr-TR" dirty="0" err="1"/>
              <a:t>Cemalcılar</a:t>
            </a:r>
            <a:r>
              <a:rPr lang="tr-TR" dirty="0"/>
              <a:t>, 1999: 250);</a:t>
            </a:r>
          </a:p>
          <a:p>
            <a:pPr marL="0" indent="0">
              <a:buNone/>
            </a:pPr>
            <a:r>
              <a:rPr lang="tr-TR" dirty="0"/>
              <a:t>1- Haberdar olma</a:t>
            </a:r>
          </a:p>
          <a:p>
            <a:pPr marL="0" indent="0">
              <a:buNone/>
            </a:pPr>
            <a:r>
              <a:rPr lang="tr-TR" dirty="0"/>
              <a:t>2- İlgi duyma</a:t>
            </a:r>
          </a:p>
          <a:p>
            <a:pPr marL="0" indent="0">
              <a:buNone/>
            </a:pPr>
            <a:r>
              <a:rPr lang="tr-TR" dirty="0"/>
              <a:t>3- Değerleme</a:t>
            </a:r>
          </a:p>
          <a:p>
            <a:pPr marL="0" indent="0">
              <a:buNone/>
            </a:pPr>
            <a:r>
              <a:rPr lang="tr-TR" dirty="0"/>
              <a:t>4- Deneme</a:t>
            </a:r>
          </a:p>
          <a:p>
            <a:pPr marL="0" indent="0">
              <a:buNone/>
            </a:pPr>
            <a:r>
              <a:rPr lang="tr-TR" dirty="0"/>
              <a:t>5- Benimseme.</a:t>
            </a:r>
          </a:p>
        </p:txBody>
      </p:sp>
    </p:spTree>
    <p:extLst>
      <p:ext uri="{BB962C8B-B14F-4D97-AF65-F5344CB8AC3E}">
        <p14:creationId xmlns:p14="http://schemas.microsoft.com/office/powerpoint/2010/main" val="5805371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a:t>1. Aşama: Haberdar Olma </a:t>
            </a:r>
            <a:br>
              <a:rPr lang="tr-TR" dirty="0"/>
            </a:br>
            <a:r>
              <a:rPr lang="tr-TR" dirty="0"/>
              <a:t>(</a:t>
            </a:r>
            <a:r>
              <a:rPr lang="tr-TR" dirty="0" err="1"/>
              <a:t>CemalcIlar</a:t>
            </a:r>
            <a:r>
              <a:rPr lang="tr-TR" dirty="0"/>
              <a:t>, 1999: 250)</a:t>
            </a:r>
          </a:p>
        </p:txBody>
      </p:sp>
      <p:sp>
        <p:nvSpPr>
          <p:cNvPr id="3" name="İçerik Yer Tutucusu 2"/>
          <p:cNvSpPr>
            <a:spLocks noGrp="1"/>
          </p:cNvSpPr>
          <p:nvPr>
            <p:ph idx="1"/>
          </p:nvPr>
        </p:nvSpPr>
        <p:spPr>
          <a:xfrm>
            <a:off x="685346" y="2780928"/>
            <a:ext cx="7765322" cy="3010272"/>
          </a:xfrm>
        </p:spPr>
        <p:txBody>
          <a:bodyPr/>
          <a:lstStyle/>
          <a:p>
            <a:pPr marL="0" indent="0" algn="just">
              <a:buNone/>
            </a:pPr>
            <a:r>
              <a:rPr lang="tr-TR" dirty="0"/>
              <a:t>Bu aşamada, umulan tüketiciler ürünün var olduğundan haberdardır. Ancak, ürünle ilgili bilgileri yeterli düzeyde değildir. Kendiliğinden ürünle ilgili pek çok bilgi edinmeye de çalışmamaktadırlar. Bu sebeple yönlendirilirseler ikinci aşamaya geçebilirler.</a:t>
            </a:r>
          </a:p>
        </p:txBody>
      </p:sp>
    </p:spTree>
    <p:extLst>
      <p:ext uri="{BB962C8B-B14F-4D97-AF65-F5344CB8AC3E}">
        <p14:creationId xmlns:p14="http://schemas.microsoft.com/office/powerpoint/2010/main" val="8737633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a:t>2. Aşama: </a:t>
            </a:r>
            <a:r>
              <a:rPr lang="tr-TR" dirty="0" err="1"/>
              <a:t>İlgİ</a:t>
            </a:r>
            <a:r>
              <a:rPr lang="tr-TR" dirty="0"/>
              <a:t> Duyma </a:t>
            </a:r>
            <a:br>
              <a:rPr lang="tr-TR" dirty="0"/>
            </a:br>
            <a:r>
              <a:rPr lang="tr-TR" dirty="0"/>
              <a:t>(</a:t>
            </a:r>
            <a:r>
              <a:rPr lang="tr-TR" dirty="0" err="1"/>
              <a:t>CemalcIlar</a:t>
            </a:r>
            <a:r>
              <a:rPr lang="tr-TR" dirty="0"/>
              <a:t>, 1999: 250)</a:t>
            </a:r>
          </a:p>
        </p:txBody>
      </p:sp>
      <p:sp>
        <p:nvSpPr>
          <p:cNvPr id="3" name="İçerik Yer Tutucusu 2"/>
          <p:cNvSpPr>
            <a:spLocks noGrp="1"/>
          </p:cNvSpPr>
          <p:nvPr>
            <p:ph idx="1"/>
          </p:nvPr>
        </p:nvSpPr>
        <p:spPr>
          <a:xfrm>
            <a:off x="685346" y="2492896"/>
            <a:ext cx="7765322" cy="3298304"/>
          </a:xfrm>
        </p:spPr>
        <p:txBody>
          <a:bodyPr/>
          <a:lstStyle/>
          <a:p>
            <a:pPr marL="0" indent="0" algn="just">
              <a:buNone/>
            </a:pPr>
            <a:r>
              <a:rPr lang="tr-TR" dirty="0"/>
              <a:t>Yetersiz bilgiye sahip olan tüketicilere gönderilen mesajlarla ürüne yönlendirilmesi sonucunda yani üründen haberdar olmalarıyla birlikte yönlendirilmeleri sonucunda tüketiciler ürüne ilgi duyarlar. Başka deyişle ikinci aşamaya geçerler. İlgi duyan tüketiciler malların özellikleri, kullanış yeri ve biçimi, üstün ve sakıncalı yönleri, fiyatı, satış yeri, vb. konularda bilgi toplarlar.</a:t>
            </a:r>
          </a:p>
        </p:txBody>
      </p:sp>
    </p:spTree>
    <p:extLst>
      <p:ext uri="{BB962C8B-B14F-4D97-AF65-F5344CB8AC3E}">
        <p14:creationId xmlns:p14="http://schemas.microsoft.com/office/powerpoint/2010/main" val="28421982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a:t>3. Aşama: Değerleme </a:t>
            </a:r>
            <a:br>
              <a:rPr lang="tr-TR" dirty="0"/>
            </a:br>
            <a:r>
              <a:rPr lang="tr-TR" dirty="0"/>
              <a:t>(</a:t>
            </a:r>
            <a:r>
              <a:rPr lang="tr-TR" dirty="0" err="1"/>
              <a:t>CemalcIlar</a:t>
            </a:r>
            <a:r>
              <a:rPr lang="tr-TR" dirty="0"/>
              <a:t>, 1999: 250)</a:t>
            </a:r>
          </a:p>
        </p:txBody>
      </p:sp>
      <p:sp>
        <p:nvSpPr>
          <p:cNvPr id="3" name="İçerik Yer Tutucusu 2"/>
          <p:cNvSpPr>
            <a:spLocks noGrp="1"/>
          </p:cNvSpPr>
          <p:nvPr>
            <p:ph idx="1"/>
          </p:nvPr>
        </p:nvSpPr>
        <p:spPr>
          <a:xfrm>
            <a:off x="685346" y="2924944"/>
            <a:ext cx="7765322" cy="2866256"/>
          </a:xfrm>
        </p:spPr>
        <p:txBody>
          <a:bodyPr/>
          <a:lstStyle/>
          <a:p>
            <a:pPr marL="0" indent="0" algn="just">
              <a:buNone/>
            </a:pPr>
            <a:r>
              <a:rPr lang="tr-TR" dirty="0"/>
              <a:t>Tüketici ürünle ilgili topladığı bilgileri üçüncü aşamada, kendi ihtiyaçlarına ve isteklerine malın uygun olup olmadığına yönelik değerlemede bulunur. Eğer bu konuda olumlu bir sonuca varmış ise, malı denemek ister.</a:t>
            </a:r>
          </a:p>
        </p:txBody>
      </p:sp>
    </p:spTree>
    <p:extLst>
      <p:ext uri="{BB962C8B-B14F-4D97-AF65-F5344CB8AC3E}">
        <p14:creationId xmlns:p14="http://schemas.microsoft.com/office/powerpoint/2010/main" val="12475164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a:t>4. Aşama: Deneme </a:t>
            </a:r>
            <a:br>
              <a:rPr lang="tr-TR" dirty="0"/>
            </a:br>
            <a:r>
              <a:rPr lang="tr-TR" dirty="0"/>
              <a:t>(</a:t>
            </a:r>
            <a:r>
              <a:rPr lang="tr-TR" dirty="0" err="1"/>
              <a:t>CemalcIlar</a:t>
            </a:r>
            <a:r>
              <a:rPr lang="tr-TR" dirty="0"/>
              <a:t>, 1999: 250)</a:t>
            </a:r>
          </a:p>
        </p:txBody>
      </p:sp>
      <p:sp>
        <p:nvSpPr>
          <p:cNvPr id="3" name="İçerik Yer Tutucusu 2"/>
          <p:cNvSpPr>
            <a:spLocks noGrp="1"/>
          </p:cNvSpPr>
          <p:nvPr>
            <p:ph idx="1"/>
          </p:nvPr>
        </p:nvSpPr>
        <p:spPr>
          <a:xfrm>
            <a:off x="685346" y="2780928"/>
            <a:ext cx="7765322" cy="3010272"/>
          </a:xfrm>
        </p:spPr>
        <p:txBody>
          <a:bodyPr/>
          <a:lstStyle/>
          <a:p>
            <a:pPr marL="0" indent="0" algn="just">
              <a:buNone/>
            </a:pPr>
            <a:r>
              <a:rPr lang="tr-TR" dirty="0"/>
              <a:t>Değerleme sonucunda tüketici ürünü denemeye karar verdiğinde malı satın alır. Eğer mal çok pahalı ise ya da malı bulamazlar ise satın alıp deneyemedikleri için benimseme gerçekleşemez. Bu sebeple firmalar, tüketicilere deneme amaçlı küçük eşantiyon olarak ürünleri dağıtırlar ve bu yolla tüketicilerin ürünü denenmesi sağlanabilir. Ya da tüketici ürünü bir başkasından ödünç alarak kullanabilir. </a:t>
            </a:r>
          </a:p>
        </p:txBody>
      </p:sp>
    </p:spTree>
    <p:extLst>
      <p:ext uri="{BB962C8B-B14F-4D97-AF65-F5344CB8AC3E}">
        <p14:creationId xmlns:p14="http://schemas.microsoft.com/office/powerpoint/2010/main" val="53104000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Özel 3">
      <a:dk1>
        <a:srgbClr val="7F7F7F"/>
      </a:dk1>
      <a:lt1>
        <a:sysClr val="window" lastClr="FFFFFF"/>
      </a:lt1>
      <a:dk2>
        <a:srgbClr val="8F5778"/>
      </a:dk2>
      <a:lt2>
        <a:srgbClr val="D9A8D2"/>
      </a:lt2>
      <a:accent1>
        <a:srgbClr val="CE57AB"/>
      </a:accent1>
      <a:accent2>
        <a:srgbClr val="8E8EFD"/>
      </a:accent2>
      <a:accent3>
        <a:srgbClr val="7CBCE0"/>
      </a:accent3>
      <a:accent4>
        <a:srgbClr val="70BF9F"/>
      </a:accent4>
      <a:accent5>
        <a:srgbClr val="A5B960"/>
      </a:accent5>
      <a:accent6>
        <a:srgbClr val="D47A57"/>
      </a:accent6>
      <a:hlink>
        <a:srgbClr val="D164DE"/>
      </a:hlink>
      <a:folHlink>
        <a:srgbClr val="BE87C4"/>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D4FE1632-F131-47D3-A814-99E9CD025E20}"/>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Damask</Template>
  <TotalTime>144</TotalTime>
  <Words>1615</Words>
  <Application>Microsoft Office PowerPoint</Application>
  <PresentationFormat>Ekran Gösterisi (4:3)</PresentationFormat>
  <Paragraphs>74</Paragraphs>
  <Slides>23</Slides>
  <Notes>1</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23</vt:i4>
      </vt:variant>
    </vt:vector>
  </HeadingPairs>
  <TitlesOfParts>
    <vt:vector size="28" baseType="lpstr">
      <vt:lpstr>Arial</vt:lpstr>
      <vt:lpstr>Bookman Old Style</vt:lpstr>
      <vt:lpstr>Calibri</vt:lpstr>
      <vt:lpstr>Rockwell</vt:lpstr>
      <vt:lpstr>Damask</vt:lpstr>
      <vt:lpstr>Tüketİcİ DavranIşlarI İle Pazarlama İletİşİmİ ArasIndakİ İlİşkİ</vt:lpstr>
      <vt:lpstr>Tüketİm Olgusu</vt:lpstr>
      <vt:lpstr>Tüketİcİ Kİmdİr?</vt:lpstr>
      <vt:lpstr>Tüketİcİ DavranIşI</vt:lpstr>
      <vt:lpstr>Pazarlama İletİşİmİ İle Tüketİcİ DavranIşI ArasIndakİ İlİşkİ</vt:lpstr>
      <vt:lpstr>1. Aşama: Haberdar Olma  (CemalcIlar, 1999: 250)</vt:lpstr>
      <vt:lpstr>2. Aşama: İlgİ Duyma  (CemalcIlar, 1999: 250)</vt:lpstr>
      <vt:lpstr>3. Aşama: Değerleme  (CemalcIlar, 1999: 250)</vt:lpstr>
      <vt:lpstr>4. Aşama: Deneme  (CemalcIlar, 1999: 250)</vt:lpstr>
      <vt:lpstr>5. Aşama: Benİmseme  (CemalcIlar, 1999: 250)</vt:lpstr>
      <vt:lpstr>5. Aşama: Benİmseme  (CemalcIlar, 1999: 250)</vt:lpstr>
      <vt:lpstr>5. Aşama: Benİmseme  (CemalcIlar, 1999: 250)</vt:lpstr>
      <vt:lpstr>Pazar Bölümlemede  Tüketİcİ DavranIşlarIndan Yararlanma</vt:lpstr>
      <vt:lpstr>Pazar Bölümlemede  Tüketİcİ DavranIşlarIndan Yararlanma</vt:lpstr>
      <vt:lpstr>Pazar Bölümlendİrme Nedİr?</vt:lpstr>
      <vt:lpstr>Pazar Bölümlendİrmede KullanIlan Değİşkenler</vt:lpstr>
      <vt:lpstr>PowerPoint Sunusu</vt:lpstr>
      <vt:lpstr>KonumlandIrma Stratejİlerİ</vt:lpstr>
      <vt:lpstr>KonumlandIrma Stratejİlerİ</vt:lpstr>
      <vt:lpstr>PowerPoint Sunusu</vt:lpstr>
      <vt:lpstr>PowerPoint Sunusu</vt:lpstr>
      <vt:lpstr>Pazarlama İletİşİmİ AçIsIndan KonumlandIrma Stratejİlerİne Göre Mesaj Oluşturmada Tüketİcİ DavranIşlarInIn Rolü</vt:lpstr>
      <vt:lpstr>KAYNAKLAR</vt:lpstr>
    </vt:vector>
  </TitlesOfParts>
  <Company>Progressive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Tüketici Davranışları ile Pazarlama İletişimi Arasındaki İlişki</dc:title>
  <dc:creator>TÜLİN ÇAKIR</dc:creator>
  <cp:lastModifiedBy>Tunahan Hazar Göksel</cp:lastModifiedBy>
  <cp:revision>19</cp:revision>
  <dcterms:created xsi:type="dcterms:W3CDTF">2020-05-31T02:32:25Z</dcterms:created>
  <dcterms:modified xsi:type="dcterms:W3CDTF">2023-03-06T15:33:49Z</dcterms:modified>
</cp:coreProperties>
</file>