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72" r:id="rId4"/>
    <p:sldId id="259" r:id="rId5"/>
    <p:sldId id="294" r:id="rId6"/>
    <p:sldId id="261" r:id="rId7"/>
    <p:sldId id="263" r:id="rId8"/>
    <p:sldId id="262" r:id="rId9"/>
    <p:sldId id="264" r:id="rId10"/>
    <p:sldId id="265" r:id="rId11"/>
    <p:sldId id="290" r:id="rId12"/>
    <p:sldId id="269" r:id="rId13"/>
    <p:sldId id="291" r:id="rId14"/>
    <p:sldId id="266" r:id="rId15"/>
    <p:sldId id="267" r:id="rId16"/>
    <p:sldId id="292" r:id="rId17"/>
    <p:sldId id="268" r:id="rId18"/>
    <p:sldId id="270" r:id="rId19"/>
    <p:sldId id="293" r:id="rId20"/>
    <p:sldId id="271" r:id="rId21"/>
    <p:sldId id="288" r:id="rId22"/>
    <p:sldId id="289" r:id="rId23"/>
    <p:sldId id="26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892124B-1AFA-4611-924B-D6222541E3BE}" type="datetimeFigureOut">
              <a:rPr lang="tr-TR" smtClean="0"/>
              <a:t>25.02.2023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4500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3453529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87637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6630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884933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892124B-1AFA-4611-924B-D6222541E3BE}" type="datetimeFigureOut">
              <a:rPr lang="tr-TR" smtClean="0"/>
              <a:t>25.02.2023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3708080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892124B-1AFA-4611-924B-D6222541E3BE}" type="datetimeFigureOut">
              <a:rPr lang="tr-TR" smtClean="0"/>
              <a:t>25.02.2023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2648346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92124B-1AFA-4611-924B-D6222541E3BE}" type="datetimeFigureOut">
              <a:rPr lang="tr-TR" smtClean="0"/>
              <a:t>25.02.2023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242282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92124B-1AFA-4611-924B-D6222541E3BE}" type="datetimeFigureOut">
              <a:rPr lang="tr-TR" smtClean="0"/>
              <a:t>25.02.2023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78907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92124B-1AFA-4611-924B-D6222541E3BE}" type="datetimeFigureOut">
              <a:rPr lang="tr-TR" smtClean="0"/>
              <a:t>25.02.2023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6919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892124B-1AFA-4611-924B-D6222541E3BE}" type="datetimeFigureOut">
              <a:rPr lang="tr-TR" smtClean="0"/>
              <a:t>25.02.2023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59893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22144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346" y="2912232"/>
            <a:ext cx="3830406"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912232"/>
            <a:ext cx="3821518" cy="287896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892124B-1AFA-4611-924B-D6222541E3BE}" type="datetimeFigureOut">
              <a:rPr lang="tr-TR" smtClean="0"/>
              <a:t>25.02.2023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211951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892124B-1AFA-4611-924B-D6222541E3BE}" type="datetimeFigureOut">
              <a:rPr lang="tr-TR" smtClean="0"/>
              <a:t>25.02.2023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276448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2124B-1AFA-4611-924B-D6222541E3BE}" type="datetimeFigureOut">
              <a:rPr lang="tr-TR" smtClean="0"/>
              <a:t>25.02.2023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96004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tr-TR"/>
              <a:t>Asıl başlık stilini düzenlemek için tıklayın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1978462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892124B-1AFA-4611-924B-D6222541E3BE}" type="datetimeFigureOut">
              <a:rPr lang="tr-TR" smtClean="0"/>
              <a:t>25.02.2023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4E4D31-BE5E-4FCA-AAF1-8A216E428DA3}" type="slidenum">
              <a:rPr lang="tr-TR" smtClean="0"/>
              <a:t>‹#›</a:t>
            </a:fld>
            <a:endParaRPr lang="tr-TR"/>
          </a:p>
        </p:txBody>
      </p:sp>
    </p:spTree>
    <p:extLst>
      <p:ext uri="{BB962C8B-B14F-4D97-AF65-F5344CB8AC3E}">
        <p14:creationId xmlns:p14="http://schemas.microsoft.com/office/powerpoint/2010/main" val="325528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892124B-1AFA-4611-924B-D6222541E3BE}" type="datetimeFigureOut">
              <a:rPr lang="tr-TR" smtClean="0"/>
              <a:t>25.02.2023</a:t>
            </a:fld>
            <a:endParaRPr lang="tr-T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D4E4D31-BE5E-4FCA-AAF1-8A216E428DA3}" type="slidenum">
              <a:rPr lang="tr-TR" smtClean="0"/>
              <a:t>‹#›</a:t>
            </a:fld>
            <a:endParaRPr lang="tr-TR"/>
          </a:p>
        </p:txBody>
      </p:sp>
    </p:spTree>
    <p:extLst>
      <p:ext uri="{BB962C8B-B14F-4D97-AF65-F5344CB8AC3E}">
        <p14:creationId xmlns:p14="http://schemas.microsoft.com/office/powerpoint/2010/main" val="344082075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2.bp.blogspot.com/_TL2u0Xu8KDk/TFX-_4YfR9I/AAAAAAAAAY0/1RqVctHypGw/s1600/418476_com_communicationmodele.jpg" TargetMode="External"/><Relationship Id="rId1" Type="http://schemas.openxmlformats.org/officeDocument/2006/relationships/slideLayout" Target="../slideLayouts/slideLayout2.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2.bp.blogspot.com/_TL2u0Xu8KDk/TFX-_4YfR9I/AAAAAAAAAY0/1RqVctHypGw/s1600/418476_com_communicationmodele.jpg" TargetMode="External"/><Relationship Id="rId1" Type="http://schemas.openxmlformats.org/officeDocument/2006/relationships/slideLayout" Target="../slideLayouts/slideLayout2.xml"/><Relationship Id="rId4" Type="http://schemas.microsoft.com/office/2007/relationships/hdphoto" Target="../media/hdphoto9.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3.bp.blogspot.com/_jlFmFMmRoD4/TPsiAVqLgGI/AAAAAAAAAEM/Y0SdilEr6C4/s1600/Communicating.jpg"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erideimulkiye.com/wp-content/uploads/2011/02/duman-mk-copy.jpg" TargetMode="External"/><Relationship Id="rId1" Type="http://schemas.openxmlformats.org/officeDocument/2006/relationships/slideLayout" Target="../slideLayouts/slideLayout8.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122363"/>
            <a:ext cx="8640960" cy="2387600"/>
          </a:xfrm>
        </p:spPr>
        <p:txBody>
          <a:bodyPr>
            <a:normAutofit/>
          </a:bodyPr>
          <a:lstStyle/>
          <a:p>
            <a:r>
              <a:rPr lang="tr-TR" dirty="0" err="1"/>
              <a:t>İletİşİm</a:t>
            </a:r>
            <a:r>
              <a:rPr lang="tr-TR" dirty="0"/>
              <a:t> </a:t>
            </a:r>
            <a:br>
              <a:rPr lang="tr-TR" dirty="0"/>
            </a:br>
            <a:r>
              <a:rPr lang="tr-TR" dirty="0" err="1"/>
              <a:t>İletİşİm</a:t>
            </a:r>
            <a:r>
              <a:rPr lang="tr-TR" dirty="0"/>
              <a:t> Süreci </a:t>
            </a:r>
            <a:br>
              <a:rPr lang="tr-TR" dirty="0"/>
            </a:br>
            <a:r>
              <a:rPr lang="tr-TR" dirty="0"/>
              <a:t>ve Pazarlama</a:t>
            </a:r>
          </a:p>
        </p:txBody>
      </p:sp>
      <p:sp>
        <p:nvSpPr>
          <p:cNvPr id="3" name="Alt Başlık 2"/>
          <p:cNvSpPr>
            <a:spLocks noGrp="1"/>
          </p:cNvSpPr>
          <p:nvPr>
            <p:ph type="subTitle" idx="1"/>
          </p:nvPr>
        </p:nvSpPr>
        <p:spPr>
          <a:xfrm>
            <a:off x="827584" y="4653136"/>
            <a:ext cx="7773308" cy="1655762"/>
          </a:xfrm>
        </p:spPr>
        <p:txBody>
          <a:bodyPr/>
          <a:lstStyle/>
          <a:p>
            <a:r>
              <a:rPr lang="tr-TR" dirty="0"/>
              <a:t>Pazarlama İletişim Teknikleri-1. Hafta</a:t>
            </a:r>
          </a:p>
        </p:txBody>
      </p:sp>
    </p:spTree>
    <p:extLst>
      <p:ext uri="{BB962C8B-B14F-4D97-AF65-F5344CB8AC3E}">
        <p14:creationId xmlns:p14="http://schemas.microsoft.com/office/powerpoint/2010/main" val="201535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İletİ</a:t>
            </a:r>
            <a:r>
              <a:rPr lang="tr-TR" dirty="0"/>
              <a:t>/Mesaj</a:t>
            </a:r>
          </a:p>
        </p:txBody>
      </p:sp>
      <p:sp>
        <p:nvSpPr>
          <p:cNvPr id="3" name="İçerik Yer Tutucusu 2"/>
          <p:cNvSpPr>
            <a:spLocks noGrp="1"/>
          </p:cNvSpPr>
          <p:nvPr>
            <p:ph idx="1"/>
          </p:nvPr>
        </p:nvSpPr>
        <p:spPr>
          <a:xfrm>
            <a:off x="457200" y="2348879"/>
            <a:ext cx="5194920" cy="2664297"/>
          </a:xfrm>
        </p:spPr>
        <p:txBody>
          <a:bodyPr>
            <a:normAutofit fontScale="92500" lnSpcReduction="20000"/>
          </a:bodyPr>
          <a:lstStyle/>
          <a:p>
            <a:pPr marL="0" indent="0">
              <a:buNone/>
            </a:pPr>
            <a:r>
              <a:rPr lang="tr-TR" dirty="0"/>
              <a:t>Kaynağın gönderdiği ürüne denir(Altunay, 2011: 4). </a:t>
            </a:r>
          </a:p>
          <a:p>
            <a:pPr marL="0" indent="0">
              <a:buNone/>
            </a:pPr>
            <a:r>
              <a:rPr lang="nb-NO" dirty="0"/>
              <a:t>Mesaj, bilginin içeri</a:t>
            </a:r>
            <a:r>
              <a:rPr lang="tr-TR" dirty="0"/>
              <a:t>ğ</a:t>
            </a:r>
            <a:r>
              <a:rPr lang="nb-NO" dirty="0"/>
              <a:t>i, iletilmek istenen bilgi ya da fikir</a:t>
            </a:r>
            <a:r>
              <a:rPr lang="tr-TR" dirty="0"/>
              <a:t> olarak karşımıza çıkar</a:t>
            </a:r>
            <a:r>
              <a:rPr lang="nb-NO" dirty="0"/>
              <a:t>. </a:t>
            </a:r>
            <a:r>
              <a:rPr lang="tr-TR" dirty="0"/>
              <a:t>Dolayısıyla m</a:t>
            </a:r>
            <a:r>
              <a:rPr lang="nb-NO" dirty="0"/>
              <a:t>esaj</a:t>
            </a:r>
            <a:r>
              <a:rPr lang="tr-TR" dirty="0" err="1"/>
              <a:t>ın</a:t>
            </a:r>
            <a:r>
              <a:rPr lang="nb-NO" dirty="0"/>
              <a:t> yap</a:t>
            </a:r>
            <a:r>
              <a:rPr lang="tr-TR" dirty="0"/>
              <a:t>ısı</a:t>
            </a:r>
            <a:r>
              <a:rPr lang="nb-NO" dirty="0"/>
              <a:t>, mesaj</a:t>
            </a:r>
            <a:r>
              <a:rPr lang="tr-TR" dirty="0"/>
              <a:t> içeriğinin düzenlenme biçimini açıklamaktadır. </a:t>
            </a:r>
          </a:p>
          <a:p>
            <a:pPr marL="0" indent="0">
              <a:buNone/>
            </a:pPr>
            <a:r>
              <a:rPr lang="tr-TR" dirty="0"/>
              <a:t>Pazarlama iletişimi ile ilgili olarak üç önemli konuda karar verilir. </a:t>
            </a:r>
          </a:p>
        </p:txBody>
      </p:sp>
      <p:pic>
        <p:nvPicPr>
          <p:cNvPr id="3074" name="Picture 2"/>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lasticWrap/>
                    </a14:imgEffect>
                    <a14:imgEffect>
                      <a14:sharpenSoften amount="50000"/>
                    </a14:imgEffect>
                  </a14:imgLayer>
                </a14:imgProps>
              </a:ext>
              <a:ext uri="{28A0092B-C50C-407E-A947-70E740481C1C}">
                <a14:useLocalDpi xmlns:a14="http://schemas.microsoft.com/office/drawing/2010/main" val="0"/>
              </a:ext>
            </a:extLst>
          </a:blip>
          <a:srcRect l="8594" t="25801" r="7956" b="-1"/>
          <a:stretch/>
        </p:blipFill>
        <p:spPr bwMode="auto">
          <a:xfrm>
            <a:off x="5652120" y="2348878"/>
            <a:ext cx="3240360" cy="266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22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İletİ</a:t>
            </a:r>
            <a:r>
              <a:rPr lang="tr-TR" dirty="0"/>
              <a:t>/Mesaj</a:t>
            </a:r>
          </a:p>
        </p:txBody>
      </p:sp>
      <p:sp>
        <p:nvSpPr>
          <p:cNvPr id="3" name="İçerik Yer Tutucusu 2"/>
          <p:cNvSpPr>
            <a:spLocks noGrp="1"/>
          </p:cNvSpPr>
          <p:nvPr>
            <p:ph idx="1"/>
          </p:nvPr>
        </p:nvSpPr>
        <p:spPr>
          <a:xfrm>
            <a:off x="457200" y="1935922"/>
            <a:ext cx="5194920" cy="4190241"/>
          </a:xfrm>
        </p:spPr>
        <p:txBody>
          <a:bodyPr>
            <a:normAutofit/>
          </a:bodyPr>
          <a:lstStyle/>
          <a:p>
            <a:pPr marL="0" indent="0">
              <a:buNone/>
            </a:pPr>
            <a:r>
              <a:rPr lang="tr-TR" dirty="0"/>
              <a:t>Mesajın tek yanlı ya da çift yanlı olup olmayacağı, vurgulanacak noktaların sunuş sırası ve mesajlardan elde edilecek sonuçların belirtilmesi ya da belirtilmemesi bu karar alanlarını oluşturmaktadır </a:t>
            </a:r>
          </a:p>
          <a:p>
            <a:pPr marL="0" indent="0">
              <a:buNone/>
            </a:pPr>
            <a:r>
              <a:rPr lang="tr-TR" dirty="0"/>
              <a:t>ve mesajların anlaşılması, dikkat çekmesi için görsel ve sözel unsurlara dikkat edilmesi gerekmektedir (Erdoğan, 2013: 5).</a:t>
            </a:r>
          </a:p>
        </p:txBody>
      </p:sp>
      <p:pic>
        <p:nvPicPr>
          <p:cNvPr id="3074" name="Picture 2"/>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lasticWrap/>
                    </a14:imgEffect>
                    <a14:imgEffect>
                      <a14:sharpenSoften amount="50000"/>
                    </a14:imgEffect>
                  </a14:imgLayer>
                </a14:imgProps>
              </a:ext>
              <a:ext uri="{28A0092B-C50C-407E-A947-70E740481C1C}">
                <a14:useLocalDpi xmlns:a14="http://schemas.microsoft.com/office/drawing/2010/main" val="0"/>
              </a:ext>
            </a:extLst>
          </a:blip>
          <a:srcRect l="8594" t="25801" r="7956" b="-1"/>
          <a:stretch/>
        </p:blipFill>
        <p:spPr bwMode="auto">
          <a:xfrm>
            <a:off x="5652120" y="1772816"/>
            <a:ext cx="32403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05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Kodlama ve Kod Açma </a:t>
            </a:r>
          </a:p>
        </p:txBody>
      </p:sp>
      <p:sp>
        <p:nvSpPr>
          <p:cNvPr id="3" name="İçerik Yer Tutucusu 2"/>
          <p:cNvSpPr>
            <a:spLocks noGrp="1"/>
          </p:cNvSpPr>
          <p:nvPr>
            <p:ph idx="1"/>
          </p:nvPr>
        </p:nvSpPr>
        <p:spPr>
          <a:xfrm>
            <a:off x="457200" y="2780928"/>
            <a:ext cx="5050904" cy="3384376"/>
          </a:xfrm>
        </p:spPr>
        <p:txBody>
          <a:bodyPr>
            <a:normAutofit/>
          </a:bodyPr>
          <a:lstStyle/>
          <a:p>
            <a:pPr marL="0" indent="0">
              <a:buNone/>
            </a:pPr>
            <a:r>
              <a:rPr lang="tr-TR" dirty="0"/>
              <a:t>İletinin yani mesajın koda dönüştürülmesi işlemine kodlama denilmektedir ve konuşma, yazma, işaret dili gibi değişik şekillerde kodlama yapılabilmektedir. Algılanan kodun çözümlenmesi ise kod açma olarak ifade edilir(Altunay, 2011: 4). </a:t>
            </a:r>
          </a:p>
        </p:txBody>
      </p:sp>
      <p:pic>
        <p:nvPicPr>
          <p:cNvPr id="4098" name="Picture 2"/>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08104" y="2560485"/>
            <a:ext cx="3524251"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42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Kodlama ve Kod Açma </a:t>
            </a:r>
          </a:p>
        </p:txBody>
      </p:sp>
      <p:sp>
        <p:nvSpPr>
          <p:cNvPr id="3" name="İçerik Yer Tutucusu 2"/>
          <p:cNvSpPr>
            <a:spLocks noGrp="1"/>
          </p:cNvSpPr>
          <p:nvPr>
            <p:ph idx="1"/>
          </p:nvPr>
        </p:nvSpPr>
        <p:spPr>
          <a:xfrm>
            <a:off x="457200" y="2560484"/>
            <a:ext cx="5050904" cy="3604819"/>
          </a:xfrm>
        </p:spPr>
        <p:txBody>
          <a:bodyPr>
            <a:normAutofit/>
          </a:bodyPr>
          <a:lstStyle/>
          <a:p>
            <a:pPr marL="0" indent="0">
              <a:buNone/>
            </a:pPr>
            <a:r>
              <a:rPr lang="tr-TR" dirty="0"/>
              <a:t>Özellikle pazarlama iletişiminde kodların kullanımı marka adlarının yerleştirilmesinde büyük önem taşımaktadır. Ayrıca tüketicilerin pazarlama iletişimi kapsamında gönderilen sinyalleri açabilmesi için onların anlayabileceği şekilde mesajların kodlanması gerekmektedir.  </a:t>
            </a:r>
          </a:p>
        </p:txBody>
      </p:sp>
      <p:pic>
        <p:nvPicPr>
          <p:cNvPr id="4098" name="Picture 2"/>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FilmGrain/>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508104" y="2560485"/>
            <a:ext cx="3524251"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70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Kanal/Mecra</a:t>
            </a:r>
          </a:p>
        </p:txBody>
      </p:sp>
      <p:sp>
        <p:nvSpPr>
          <p:cNvPr id="3" name="İçerik Yer Tutucusu 2"/>
          <p:cNvSpPr>
            <a:spLocks noGrp="1"/>
          </p:cNvSpPr>
          <p:nvPr>
            <p:ph idx="1"/>
          </p:nvPr>
        </p:nvSpPr>
        <p:spPr>
          <a:xfrm>
            <a:off x="457200" y="1600201"/>
            <a:ext cx="8291264" cy="2620888"/>
          </a:xfrm>
        </p:spPr>
        <p:txBody>
          <a:bodyPr>
            <a:normAutofit/>
          </a:bodyPr>
          <a:lstStyle/>
          <a:p>
            <a:pPr marL="0" indent="0">
              <a:buNone/>
            </a:pPr>
            <a:r>
              <a:rPr lang="tr-TR" dirty="0"/>
              <a:t>İletilerin aktarıldığı fiziksel ortamlardır(Altunay, 2011: 4). Ancak mesajın gönderildiği kanal, yani mesajın göndericiden, alıcıya doğru taşındığı ortam da pazarlama iletişimi açısından önemlidir. Kitlesel iletişim kanallarından sunulan mesajlar, karşıda bulunan alıcının özelliklerine ve tepkisine göre değişememekte, herkes için aynı özellikte olmalıdır (Erdoğan, 2013: 5). </a:t>
            </a:r>
          </a:p>
        </p:txBody>
      </p:sp>
      <p:pic>
        <p:nvPicPr>
          <p:cNvPr id="4" name="Picture 2" descr="http://1.bp.blogspot.com/_BL1eKzXH-0M/THG0zVAw5UI/AAAAAAAAAAs/CJxFSPbFVpQ/s400/wireless-communication-connection-1000.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MosiaicBubbles/>
                    </a14:imgEffect>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457200" y="4039006"/>
            <a:ext cx="8147248" cy="24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498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AlIcI</a:t>
            </a:r>
            <a:r>
              <a:rPr lang="tr-TR" dirty="0"/>
              <a:t>/Hedef</a:t>
            </a:r>
          </a:p>
        </p:txBody>
      </p:sp>
      <p:sp>
        <p:nvSpPr>
          <p:cNvPr id="3" name="İçerik Yer Tutucusu 2"/>
          <p:cNvSpPr>
            <a:spLocks noGrp="1"/>
          </p:cNvSpPr>
          <p:nvPr>
            <p:ph idx="1"/>
          </p:nvPr>
        </p:nvSpPr>
        <p:spPr>
          <a:xfrm>
            <a:off x="457200" y="2132856"/>
            <a:ext cx="4618856" cy="3312368"/>
          </a:xfrm>
        </p:spPr>
        <p:txBody>
          <a:bodyPr>
            <a:normAutofit/>
          </a:bodyPr>
          <a:lstStyle/>
          <a:p>
            <a:pPr marL="0" indent="0">
              <a:buNone/>
            </a:pPr>
            <a:r>
              <a:rPr lang="tr-TR" dirty="0"/>
              <a:t>Kaynak tarafından gönderilen iletiyi alacak kişi, kişiler ya da örgütlerdir(Altuğ, 2011: 4). Ancak iletişimin gerçekleşmesini etkileyen her türlü faktör </a:t>
            </a:r>
            <a:r>
              <a:rPr lang="tr-TR" b="1" dirty="0"/>
              <a:t>gürültü </a:t>
            </a:r>
            <a:r>
              <a:rPr lang="tr-TR" dirty="0"/>
              <a:t>olarak değerlendirilmekte ve alıcının, gönderilen mesajı alamadığı takdirde de ortaya çıkabilmektedir. </a:t>
            </a:r>
          </a:p>
        </p:txBody>
      </p:sp>
      <p:pic>
        <p:nvPicPr>
          <p:cNvPr id="4" name="4 Resim" descr="http://2.bp.blogspot.com/_TL2u0Xu8KDk/TFX-_4YfR9I/AAAAAAAAAY0/1RqVctHypGw/s320/418476_com_communicationmodele.jpg">
            <a:hlinkClick r:id="rId2"/>
          </p:cNvPr>
          <p:cNvPicPr>
            <a:picLocks noChangeAspect="1" noChangeArrowheads="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PlasticWrap/>
                    </a14:imgEffect>
                    <a14:imgEffect>
                      <a14:sharpenSoften amount="50000"/>
                    </a14:imgEffect>
                  </a14:imgLayer>
                </a14:imgProps>
              </a:ext>
              <a:ext uri="{28A0092B-C50C-407E-A947-70E740481C1C}">
                <a14:useLocalDpi xmlns:a14="http://schemas.microsoft.com/office/drawing/2010/main" val="0"/>
              </a:ext>
            </a:extLst>
          </a:blip>
          <a:srcRect l="73438" t="45610" b="16316"/>
          <a:stretch/>
        </p:blipFill>
        <p:spPr bwMode="auto">
          <a:xfrm>
            <a:off x="5364088" y="2348880"/>
            <a:ext cx="352839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68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AlIcI</a:t>
            </a:r>
            <a:r>
              <a:rPr lang="tr-TR" dirty="0"/>
              <a:t>/Hedef</a:t>
            </a:r>
          </a:p>
        </p:txBody>
      </p:sp>
      <p:sp>
        <p:nvSpPr>
          <p:cNvPr id="3" name="İçerik Yer Tutucusu 2"/>
          <p:cNvSpPr>
            <a:spLocks noGrp="1"/>
          </p:cNvSpPr>
          <p:nvPr>
            <p:ph idx="1"/>
          </p:nvPr>
        </p:nvSpPr>
        <p:spPr>
          <a:xfrm>
            <a:off x="457200" y="1734209"/>
            <a:ext cx="5410944" cy="4514190"/>
          </a:xfrm>
        </p:spPr>
        <p:txBody>
          <a:bodyPr>
            <a:normAutofit/>
          </a:bodyPr>
          <a:lstStyle/>
          <a:p>
            <a:pPr marL="0" indent="0">
              <a:buNone/>
            </a:pPr>
            <a:r>
              <a:rPr lang="tr-TR" dirty="0"/>
              <a:t>Dolayısıyla bu, alıcının bazı fiziksel ve kavramaya yönelik özellikleri neticesinde oluşabildiği gibi diğer bir nedenle de olabilir. Örneğin bir mesaj çözümlenirken içinde bulunulan ortamın gürültülü olması, telefonun çalması gibi. Bazen mesajlar alıcı açısından uygun olmadığında, mesajın çözümlenme aşamasında kavramaya bağlı sorunlar ortaya çıkabilmektedir. Bu açıdan mesajın anlayış bölgesi ile alıcıların eşleşmesi gerekmektedir(Erdoğan, 2013:5). </a:t>
            </a:r>
          </a:p>
        </p:txBody>
      </p:sp>
      <p:pic>
        <p:nvPicPr>
          <p:cNvPr id="4" name="4 Resim" descr="http://2.bp.blogspot.com/_TL2u0Xu8KDk/TFX-_4YfR9I/AAAAAAAAAY0/1RqVctHypGw/s320/418476_com_communicationmodele.jpg">
            <a:hlinkClick r:id="rId2"/>
          </p:cNvPr>
          <p:cNvPicPr>
            <a:picLocks noChangeAspect="1" noChangeArrowheads="1"/>
          </p:cNvPicPr>
          <p:nvPr/>
        </p:nvPicPr>
        <p:blipFill rotWithShape="1">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PlasticWrap/>
                    </a14:imgEffect>
                    <a14:imgEffect>
                      <a14:sharpenSoften amount="50000"/>
                    </a14:imgEffect>
                  </a14:imgLayer>
                </a14:imgProps>
              </a:ext>
              <a:ext uri="{28A0092B-C50C-407E-A947-70E740481C1C}">
                <a14:useLocalDpi xmlns:a14="http://schemas.microsoft.com/office/drawing/2010/main" val="0"/>
              </a:ext>
            </a:extLst>
          </a:blip>
          <a:srcRect l="73438" t="45610" b="16316"/>
          <a:stretch/>
        </p:blipFill>
        <p:spPr bwMode="auto">
          <a:xfrm>
            <a:off x="6106802" y="1935922"/>
            <a:ext cx="2701983" cy="385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22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740" y="609601"/>
            <a:ext cx="8794739" cy="1326321"/>
          </a:xfrm>
        </p:spPr>
        <p:txBody>
          <a:bodyPr>
            <a:normAutofit/>
          </a:bodyPr>
          <a:lstStyle/>
          <a:p>
            <a:r>
              <a:rPr lang="tr-TR" dirty="0"/>
              <a:t>Ortak </a:t>
            </a:r>
            <a:r>
              <a:rPr lang="tr-TR" dirty="0" err="1"/>
              <a:t>PaylaşIm</a:t>
            </a:r>
            <a:r>
              <a:rPr lang="tr-TR" dirty="0"/>
              <a:t>(Yaşam/İzafet) </a:t>
            </a:r>
            <a:r>
              <a:rPr lang="tr-TR" dirty="0" err="1"/>
              <a:t>AlanI</a:t>
            </a:r>
            <a:endParaRPr lang="tr-TR" dirty="0"/>
          </a:p>
        </p:txBody>
      </p:sp>
      <p:sp>
        <p:nvSpPr>
          <p:cNvPr id="32" name="2 Oval"/>
          <p:cNvSpPr/>
          <p:nvPr/>
        </p:nvSpPr>
        <p:spPr>
          <a:xfrm>
            <a:off x="1116013" y="2060575"/>
            <a:ext cx="4032250" cy="352901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33" name="4 Oval"/>
          <p:cNvSpPr/>
          <p:nvPr/>
        </p:nvSpPr>
        <p:spPr>
          <a:xfrm>
            <a:off x="3348038" y="2060575"/>
            <a:ext cx="4032250" cy="352901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cxnSp>
        <p:nvCxnSpPr>
          <p:cNvPr id="34" name="6 Düz Bağlayıcı"/>
          <p:cNvCxnSpPr>
            <a:stCxn id="33" idx="1"/>
            <a:endCxn id="32" idx="7"/>
          </p:cNvCxnSpPr>
          <p:nvPr/>
        </p:nvCxnSpPr>
        <p:spPr>
          <a:xfrm>
            <a:off x="3938588" y="2578100"/>
            <a:ext cx="619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8 Düz Bağlayıcı"/>
          <p:cNvCxnSpPr/>
          <p:nvPr/>
        </p:nvCxnSpPr>
        <p:spPr>
          <a:xfrm>
            <a:off x="3635375" y="2852738"/>
            <a:ext cx="1152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11 Düz Bağlayıcı"/>
          <p:cNvCxnSpPr/>
          <p:nvPr/>
        </p:nvCxnSpPr>
        <p:spPr>
          <a:xfrm>
            <a:off x="3492500" y="3213100"/>
            <a:ext cx="1511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13 Düz Bağlayıcı"/>
          <p:cNvCxnSpPr/>
          <p:nvPr/>
        </p:nvCxnSpPr>
        <p:spPr>
          <a:xfrm>
            <a:off x="3348038" y="3573463"/>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15 Düz Bağlayıcı"/>
          <p:cNvCxnSpPr/>
          <p:nvPr/>
        </p:nvCxnSpPr>
        <p:spPr>
          <a:xfrm>
            <a:off x="3348038" y="3933825"/>
            <a:ext cx="1800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17 Düz Bağlayıcı"/>
          <p:cNvCxnSpPr/>
          <p:nvPr/>
        </p:nvCxnSpPr>
        <p:spPr>
          <a:xfrm>
            <a:off x="3419475" y="4292600"/>
            <a:ext cx="1657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20 Düz Bağlayıcı"/>
          <p:cNvCxnSpPr/>
          <p:nvPr/>
        </p:nvCxnSpPr>
        <p:spPr>
          <a:xfrm>
            <a:off x="3563938" y="4652963"/>
            <a:ext cx="13684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23 Düz Bağlayıcı"/>
          <p:cNvCxnSpPr/>
          <p:nvPr/>
        </p:nvCxnSpPr>
        <p:spPr>
          <a:xfrm>
            <a:off x="3851275" y="5013325"/>
            <a:ext cx="70643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25 Metin kutusu"/>
          <p:cNvSpPr txBox="1">
            <a:spLocks noChangeArrowheads="1"/>
          </p:cNvSpPr>
          <p:nvPr/>
        </p:nvSpPr>
        <p:spPr bwMode="auto">
          <a:xfrm>
            <a:off x="1835150" y="3284538"/>
            <a:ext cx="1512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a:solidFill>
                  <a:schemeClr val="tx2"/>
                </a:solidFill>
                <a:latin typeface="Franklin Gothic Book" pitchFamily="34" charset="0"/>
              </a:defRPr>
            </a:lvl5pPr>
            <a:lvl6pPr eaLnBrk="0" fontAlgn="base" hangingPunct="0">
              <a:spcAft>
                <a:spcPct val="0"/>
              </a:spcAft>
              <a:buFont typeface="Wingdings 2" pitchFamily="18" charset="2"/>
              <a:buChar char=""/>
              <a:defRPr>
                <a:solidFill>
                  <a:schemeClr val="tx2"/>
                </a:solidFill>
                <a:latin typeface="Franklin Gothic Book" pitchFamily="34" charset="0"/>
              </a:defRPr>
            </a:lvl6pPr>
            <a:lvl7pPr eaLnBrk="0" fontAlgn="base" hangingPunct="0">
              <a:spcAft>
                <a:spcPct val="0"/>
              </a:spcAft>
              <a:buFont typeface="Wingdings 2" pitchFamily="18" charset="2"/>
              <a:buChar char=""/>
              <a:defRPr>
                <a:solidFill>
                  <a:schemeClr val="tx2"/>
                </a:solidFill>
                <a:latin typeface="Franklin Gothic Book" pitchFamily="34" charset="0"/>
              </a:defRPr>
            </a:lvl7pPr>
            <a:lvl8pPr eaLnBrk="0" fontAlgn="base" hangingPunct="0">
              <a:spcAft>
                <a:spcPct val="0"/>
              </a:spcAft>
              <a:buFont typeface="Wingdings 2" pitchFamily="18" charset="2"/>
              <a:buChar char=""/>
              <a:defRPr>
                <a:solidFill>
                  <a:schemeClr val="tx2"/>
                </a:solidFill>
                <a:latin typeface="Franklin Gothic Book" pitchFamily="34" charset="0"/>
              </a:defRPr>
            </a:lvl8pPr>
            <a:lvl9pPr eaLnBrk="0" fontAlgn="base" hangingPunct="0">
              <a:spcAft>
                <a:spcPct val="0"/>
              </a:spcAft>
              <a:buFont typeface="Wingdings 2" pitchFamily="18" charset="2"/>
              <a:buChar char=""/>
              <a:defRPr>
                <a:solidFill>
                  <a:schemeClr val="tx2"/>
                </a:solidFill>
                <a:latin typeface="Franklin Gothic Book" pitchFamily="34" charset="0"/>
              </a:defRPr>
            </a:lvl9pPr>
          </a:lstStyle>
          <a:p>
            <a:r>
              <a:rPr lang="tr-TR" altLang="tr-TR" sz="1800" dirty="0">
                <a:solidFill>
                  <a:schemeClr val="tx1"/>
                </a:solidFill>
              </a:rPr>
              <a:t>Göndericinin yaşam alanı</a:t>
            </a:r>
          </a:p>
        </p:txBody>
      </p:sp>
      <p:sp>
        <p:nvSpPr>
          <p:cNvPr id="43" name="26 Metin kutusu"/>
          <p:cNvSpPr txBox="1">
            <a:spLocks noChangeArrowheads="1"/>
          </p:cNvSpPr>
          <p:nvPr/>
        </p:nvSpPr>
        <p:spPr bwMode="auto">
          <a:xfrm>
            <a:off x="5219700" y="3573463"/>
            <a:ext cx="187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a:solidFill>
                  <a:schemeClr val="tx2"/>
                </a:solidFill>
                <a:latin typeface="Franklin Gothic Book" pitchFamily="34" charset="0"/>
              </a:defRPr>
            </a:lvl5pPr>
            <a:lvl6pPr eaLnBrk="0" fontAlgn="base" hangingPunct="0">
              <a:spcAft>
                <a:spcPct val="0"/>
              </a:spcAft>
              <a:buFont typeface="Wingdings 2" pitchFamily="18" charset="2"/>
              <a:buChar char=""/>
              <a:defRPr>
                <a:solidFill>
                  <a:schemeClr val="tx2"/>
                </a:solidFill>
                <a:latin typeface="Franklin Gothic Book" pitchFamily="34" charset="0"/>
              </a:defRPr>
            </a:lvl6pPr>
            <a:lvl7pPr eaLnBrk="0" fontAlgn="base" hangingPunct="0">
              <a:spcAft>
                <a:spcPct val="0"/>
              </a:spcAft>
              <a:buFont typeface="Wingdings 2" pitchFamily="18" charset="2"/>
              <a:buChar char=""/>
              <a:defRPr>
                <a:solidFill>
                  <a:schemeClr val="tx2"/>
                </a:solidFill>
                <a:latin typeface="Franklin Gothic Book" pitchFamily="34" charset="0"/>
              </a:defRPr>
            </a:lvl7pPr>
            <a:lvl8pPr eaLnBrk="0" fontAlgn="base" hangingPunct="0">
              <a:spcAft>
                <a:spcPct val="0"/>
              </a:spcAft>
              <a:buFont typeface="Wingdings 2" pitchFamily="18" charset="2"/>
              <a:buChar char=""/>
              <a:defRPr>
                <a:solidFill>
                  <a:schemeClr val="tx2"/>
                </a:solidFill>
                <a:latin typeface="Franklin Gothic Book" pitchFamily="34" charset="0"/>
              </a:defRPr>
            </a:lvl8pPr>
            <a:lvl9pPr eaLnBrk="0" fontAlgn="base" hangingPunct="0">
              <a:spcAft>
                <a:spcPct val="0"/>
              </a:spcAft>
              <a:buFont typeface="Wingdings 2" pitchFamily="18" charset="2"/>
              <a:buChar char=""/>
              <a:defRPr>
                <a:solidFill>
                  <a:schemeClr val="tx2"/>
                </a:solidFill>
                <a:latin typeface="Franklin Gothic Book" pitchFamily="34" charset="0"/>
              </a:defRPr>
            </a:lvl9pPr>
          </a:lstStyle>
          <a:p>
            <a:r>
              <a:rPr lang="tr-TR" altLang="tr-TR" sz="1800" dirty="0">
                <a:solidFill>
                  <a:schemeClr val="tx1"/>
                </a:solidFill>
              </a:rPr>
              <a:t>Alıcının yaşam alanı</a:t>
            </a:r>
          </a:p>
        </p:txBody>
      </p:sp>
      <p:cxnSp>
        <p:nvCxnSpPr>
          <p:cNvPr id="44" name="28 Dirsek Bağlayıcısı"/>
          <p:cNvCxnSpPr/>
          <p:nvPr/>
        </p:nvCxnSpPr>
        <p:spPr>
          <a:xfrm flipV="1">
            <a:off x="4211637" y="1758261"/>
            <a:ext cx="1296987" cy="792162"/>
          </a:xfrm>
          <a:prstGeom prst="bentConnector3">
            <a:avLst>
              <a:gd name="adj1" fmla="val 2244"/>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31 Metin kutusu"/>
          <p:cNvSpPr txBox="1">
            <a:spLocks noChangeArrowheads="1"/>
          </p:cNvSpPr>
          <p:nvPr/>
        </p:nvSpPr>
        <p:spPr bwMode="auto">
          <a:xfrm>
            <a:off x="5508624" y="1579873"/>
            <a:ext cx="2232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2"/>
                </a:solidFill>
                <a:latin typeface="Franklin Gothic Book" pitchFamily="34" charset="0"/>
              </a:defRPr>
            </a:lvl1pPr>
            <a:lvl2pPr>
              <a:defRPr sz="2800">
                <a:solidFill>
                  <a:schemeClr val="tx2"/>
                </a:solidFill>
                <a:latin typeface="Franklin Gothic Book" pitchFamily="34" charset="0"/>
              </a:defRPr>
            </a:lvl2pPr>
            <a:lvl3pPr>
              <a:defRPr sz="2400">
                <a:solidFill>
                  <a:schemeClr val="tx2"/>
                </a:solidFill>
                <a:latin typeface="Franklin Gothic Book" pitchFamily="34" charset="0"/>
              </a:defRPr>
            </a:lvl3pPr>
            <a:lvl4pPr>
              <a:defRPr sz="2000">
                <a:solidFill>
                  <a:schemeClr val="tx2"/>
                </a:solidFill>
                <a:latin typeface="Franklin Gothic Book" pitchFamily="34" charset="0"/>
              </a:defRPr>
            </a:lvl4pPr>
            <a:lvl5pPr>
              <a:defRPr>
                <a:solidFill>
                  <a:schemeClr val="tx2"/>
                </a:solidFill>
                <a:latin typeface="Franklin Gothic Book" pitchFamily="34" charset="0"/>
              </a:defRPr>
            </a:lvl5pPr>
            <a:lvl6pPr eaLnBrk="0" fontAlgn="base" hangingPunct="0">
              <a:spcAft>
                <a:spcPct val="0"/>
              </a:spcAft>
              <a:buFont typeface="Wingdings 2" pitchFamily="18" charset="2"/>
              <a:buChar char=""/>
              <a:defRPr>
                <a:solidFill>
                  <a:schemeClr val="tx2"/>
                </a:solidFill>
                <a:latin typeface="Franklin Gothic Book" pitchFamily="34" charset="0"/>
              </a:defRPr>
            </a:lvl6pPr>
            <a:lvl7pPr eaLnBrk="0" fontAlgn="base" hangingPunct="0">
              <a:spcAft>
                <a:spcPct val="0"/>
              </a:spcAft>
              <a:buFont typeface="Wingdings 2" pitchFamily="18" charset="2"/>
              <a:buChar char=""/>
              <a:defRPr>
                <a:solidFill>
                  <a:schemeClr val="tx2"/>
                </a:solidFill>
                <a:latin typeface="Franklin Gothic Book" pitchFamily="34" charset="0"/>
              </a:defRPr>
            </a:lvl7pPr>
            <a:lvl8pPr eaLnBrk="0" fontAlgn="base" hangingPunct="0">
              <a:spcAft>
                <a:spcPct val="0"/>
              </a:spcAft>
              <a:buFont typeface="Wingdings 2" pitchFamily="18" charset="2"/>
              <a:buChar char=""/>
              <a:defRPr>
                <a:solidFill>
                  <a:schemeClr val="tx2"/>
                </a:solidFill>
                <a:latin typeface="Franklin Gothic Book" pitchFamily="34" charset="0"/>
              </a:defRPr>
            </a:lvl8pPr>
            <a:lvl9pPr eaLnBrk="0" fontAlgn="base" hangingPunct="0">
              <a:spcAft>
                <a:spcPct val="0"/>
              </a:spcAft>
              <a:buFont typeface="Wingdings 2" pitchFamily="18" charset="2"/>
              <a:buChar char=""/>
              <a:defRPr>
                <a:solidFill>
                  <a:schemeClr val="tx2"/>
                </a:solidFill>
                <a:latin typeface="Franklin Gothic Book" pitchFamily="34" charset="0"/>
              </a:defRPr>
            </a:lvl9pPr>
          </a:lstStyle>
          <a:p>
            <a:r>
              <a:rPr lang="tr-TR" altLang="tr-TR" sz="1800" dirty="0">
                <a:solidFill>
                  <a:schemeClr val="tx1"/>
                </a:solidFill>
              </a:rPr>
              <a:t>Ortak paylaşım alanı</a:t>
            </a:r>
          </a:p>
        </p:txBody>
      </p:sp>
      <p:sp>
        <p:nvSpPr>
          <p:cNvPr id="46" name="Dikdörtgen 45"/>
          <p:cNvSpPr/>
          <p:nvPr/>
        </p:nvSpPr>
        <p:spPr>
          <a:xfrm>
            <a:off x="323528" y="5644943"/>
            <a:ext cx="8352928" cy="1200329"/>
          </a:xfrm>
          <a:prstGeom prst="rect">
            <a:avLst/>
          </a:prstGeom>
        </p:spPr>
        <p:txBody>
          <a:bodyPr wrap="square">
            <a:spAutoFit/>
          </a:bodyPr>
          <a:lstStyle/>
          <a:p>
            <a:r>
              <a:rPr lang="tr-TR" dirty="0"/>
              <a:t>Alıcı ile kaynağın “ortak paylaşım” ya da “ortak algısal” alanı olarak da daha önce açıklanan bu alan ne denli büyük olursa iletişim o kadar başarılıdır. Alan küçüldükçe iletişim ya hiç olmayacak ya da etkisini yitirecektir (Erdoğan, 2013: 5). </a:t>
            </a:r>
          </a:p>
        </p:txBody>
      </p:sp>
    </p:spTree>
    <p:extLst>
      <p:ext uri="{BB962C8B-B14F-4D97-AF65-F5344CB8AC3E}">
        <p14:creationId xmlns:p14="http://schemas.microsoft.com/office/powerpoint/2010/main" val="583156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PAZARLAMA İÇERİSİNDE İLETİŞİM (Erdoğan, 2013: 6) </a:t>
            </a:r>
            <a:endParaRPr lang="tr-TR" dirty="0"/>
          </a:p>
        </p:txBody>
      </p:sp>
      <p:sp>
        <p:nvSpPr>
          <p:cNvPr id="3" name="İçerik Yer Tutucusu 2"/>
          <p:cNvSpPr>
            <a:spLocks noGrp="1"/>
          </p:cNvSpPr>
          <p:nvPr>
            <p:ph idx="1"/>
          </p:nvPr>
        </p:nvSpPr>
        <p:spPr>
          <a:xfrm>
            <a:off x="685346" y="2420888"/>
            <a:ext cx="7991110" cy="3370312"/>
          </a:xfrm>
        </p:spPr>
        <p:txBody>
          <a:bodyPr>
            <a:normAutofit/>
          </a:bodyPr>
          <a:lstStyle/>
          <a:p>
            <a:pPr marL="0" indent="0">
              <a:buNone/>
            </a:pPr>
            <a:r>
              <a:rPr lang="tr-TR" dirty="0"/>
              <a:t>Pazarlama içerisinde iletişim, özellikle hedef kitleye ulaşma noktasında önemli  bir araçtır. Ancak pazarlama iletişimi bağlamında hedef kitle, sadece tüketiciler olarak algılanmamalıdır. Hedef kitle işletme faaliyetlerini etkileyen ya da işletme faaliyetlerinden etkilenen her bir birim ya da grup olabilmektedir (Çıkar </a:t>
            </a:r>
            <a:r>
              <a:rPr lang="tr-TR" dirty="0" err="1"/>
              <a:t>Grupları,Paydaşlar</a:t>
            </a:r>
            <a:r>
              <a:rPr lang="tr-TR" dirty="0"/>
              <a:t>). </a:t>
            </a:r>
          </a:p>
        </p:txBody>
      </p:sp>
    </p:spTree>
    <p:extLst>
      <p:ext uri="{BB962C8B-B14F-4D97-AF65-F5344CB8AC3E}">
        <p14:creationId xmlns:p14="http://schemas.microsoft.com/office/powerpoint/2010/main" val="210869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PAZARLAMA İÇERİSİNDE İLETİŞİM (Erdoğan, 2013: 6) </a:t>
            </a:r>
            <a:endParaRPr lang="tr-TR" dirty="0"/>
          </a:p>
        </p:txBody>
      </p:sp>
      <p:sp>
        <p:nvSpPr>
          <p:cNvPr id="3" name="İçerik Yer Tutucusu 2"/>
          <p:cNvSpPr>
            <a:spLocks noGrp="1"/>
          </p:cNvSpPr>
          <p:nvPr>
            <p:ph idx="1"/>
          </p:nvPr>
        </p:nvSpPr>
        <p:spPr>
          <a:xfrm>
            <a:off x="685346" y="2348880"/>
            <a:ext cx="8063118" cy="3442320"/>
          </a:xfrm>
        </p:spPr>
        <p:txBody>
          <a:bodyPr>
            <a:normAutofit/>
          </a:bodyPr>
          <a:lstStyle/>
          <a:p>
            <a:pPr marL="0" indent="0">
              <a:buNone/>
            </a:pPr>
            <a:r>
              <a:rPr lang="tr-TR" dirty="0"/>
              <a:t>Dolayısıyla pazarlamanın değişim ilişkileri üzerine kurulu olduğu gerçeği ile pazarlama ve tüketicilerin hem istek hem de ihtiyaçları arasındaki karşılıklı değişim ilişkilerini göz önüne alındığında iletişim, hayati rol üstlenmektedir. Bu noktada iletişimin en temel rolü işletmenin varlığından tüketicilerin haberdar edilmesi ve neticesinde bir değişimin yaşanmasıdır (Erdoğan, 2013: 6). Unutulmamalıdır ki pazarlamada en önemli iletişim aracı olan markalar, kendilerini de iletişim yoluyla aktarırlar. </a:t>
            </a:r>
          </a:p>
        </p:txBody>
      </p:sp>
    </p:spTree>
    <p:extLst>
      <p:ext uri="{BB962C8B-B14F-4D97-AF65-F5344CB8AC3E}">
        <p14:creationId xmlns:p14="http://schemas.microsoft.com/office/powerpoint/2010/main" val="12811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Dersin Amacı </a:t>
            </a:r>
          </a:p>
        </p:txBody>
      </p:sp>
      <p:sp>
        <p:nvSpPr>
          <p:cNvPr id="3" name="İçerik Yer Tutucusu 2"/>
          <p:cNvSpPr>
            <a:spLocks noGrp="1"/>
          </p:cNvSpPr>
          <p:nvPr>
            <p:ph idx="1"/>
          </p:nvPr>
        </p:nvSpPr>
        <p:spPr>
          <a:xfrm>
            <a:off x="685346" y="1700808"/>
            <a:ext cx="7765322" cy="4090392"/>
          </a:xfrm>
        </p:spPr>
        <p:txBody>
          <a:bodyPr>
            <a:normAutofit fontScale="92500" lnSpcReduction="10000"/>
          </a:bodyPr>
          <a:lstStyle/>
          <a:p>
            <a:endParaRPr lang="tr-TR" dirty="0"/>
          </a:p>
          <a:p>
            <a:pPr algn="just"/>
            <a:r>
              <a:rPr lang="tr-TR" sz="2800" dirty="0"/>
              <a:t>Öğrencinin, pazarlama faaliyetlerini yerine getirirken müşteriler ve işin özelliklerine göre en uygun iletişim türünü seçerek iletişim kuracağı kişi/ kişilerle Türkçeyi etkin kullanmasını ve pazarlama uygulamalarında pazarlama iletişim karmasının işleyişini öğrenerek nasıl etkili kullanacağını göstermektir. </a:t>
            </a:r>
          </a:p>
          <a:p>
            <a:pPr marL="0" indent="0">
              <a:buNone/>
            </a:pPr>
            <a:endParaRPr lang="tr-TR" dirty="0"/>
          </a:p>
        </p:txBody>
      </p:sp>
    </p:spTree>
    <p:extLst>
      <p:ext uri="{BB962C8B-B14F-4D97-AF65-F5344CB8AC3E}">
        <p14:creationId xmlns:p14="http://schemas.microsoft.com/office/powerpoint/2010/main" val="4095845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ÇalIşma</a:t>
            </a:r>
            <a:r>
              <a:rPr lang="tr-TR" dirty="0"/>
              <a:t> </a:t>
            </a:r>
            <a:r>
              <a:rPr lang="tr-TR" dirty="0" err="1"/>
              <a:t>SorularI</a:t>
            </a:r>
            <a:endParaRPr lang="tr-TR" dirty="0"/>
          </a:p>
        </p:txBody>
      </p:sp>
      <p:sp>
        <p:nvSpPr>
          <p:cNvPr id="3" name="İçerik Yer Tutucusu 2"/>
          <p:cNvSpPr>
            <a:spLocks noGrp="1"/>
          </p:cNvSpPr>
          <p:nvPr>
            <p:ph idx="1"/>
          </p:nvPr>
        </p:nvSpPr>
        <p:spPr/>
        <p:txBody>
          <a:bodyPr/>
          <a:lstStyle/>
          <a:p>
            <a:endParaRPr lang="tr-TR" dirty="0"/>
          </a:p>
          <a:p>
            <a:r>
              <a:rPr lang="tr-TR" dirty="0"/>
              <a:t>Ortak paylaşım alanı pazarlama iletişimi açısından neden önemlidir? </a:t>
            </a:r>
          </a:p>
          <a:p>
            <a:r>
              <a:rPr lang="tr-TR" dirty="0"/>
              <a:t>İletişimin hangi özellikleri pazarlama iletişimi açısından önemlidir? </a:t>
            </a:r>
          </a:p>
          <a:p>
            <a:r>
              <a:rPr lang="tr-TR" dirty="0"/>
              <a:t>İletişimin sembolik olma özelliğini pazarlama iletişiminde nasıl kullanıyoruz? </a:t>
            </a:r>
          </a:p>
          <a:p>
            <a:endParaRPr lang="tr-TR" dirty="0"/>
          </a:p>
        </p:txBody>
      </p:sp>
    </p:spTree>
    <p:extLst>
      <p:ext uri="{BB962C8B-B14F-4D97-AF65-F5344CB8AC3E}">
        <p14:creationId xmlns:p14="http://schemas.microsoft.com/office/powerpoint/2010/main" val="1199868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8F496E-16B0-4D2F-B544-4AA50E2A983D}"/>
              </a:ext>
            </a:extLst>
          </p:cNvPr>
          <p:cNvSpPr>
            <a:spLocks noGrp="1"/>
          </p:cNvSpPr>
          <p:nvPr>
            <p:ph type="title"/>
          </p:nvPr>
        </p:nvSpPr>
        <p:spPr/>
        <p:txBody>
          <a:bodyPr/>
          <a:lstStyle/>
          <a:p>
            <a:r>
              <a:rPr lang="tr-TR" altLang="tr-TR" dirty="0">
                <a:ln>
                  <a:noFill/>
                </a:ln>
              </a:rPr>
              <a:t>Çalışma Testi</a:t>
            </a:r>
            <a:endParaRPr lang="tr-TR" dirty="0"/>
          </a:p>
        </p:txBody>
      </p:sp>
      <p:sp>
        <p:nvSpPr>
          <p:cNvPr id="3" name="İçerik Yer Tutucusu 2">
            <a:extLst>
              <a:ext uri="{FF2B5EF4-FFF2-40B4-BE49-F238E27FC236}">
                <a16:creationId xmlns:a16="http://schemas.microsoft.com/office/drawing/2014/main" id="{33A0F9F5-152E-4DD4-9A67-852FF8AE7694}"/>
              </a:ext>
            </a:extLst>
          </p:cNvPr>
          <p:cNvSpPr>
            <a:spLocks noGrp="1"/>
          </p:cNvSpPr>
          <p:nvPr>
            <p:ph idx="1"/>
          </p:nvPr>
        </p:nvSpPr>
        <p:spPr>
          <a:xfrm>
            <a:off x="685346" y="1628800"/>
            <a:ext cx="7991110" cy="4162400"/>
          </a:xfrm>
        </p:spPr>
        <p:txBody>
          <a:bodyPr>
            <a:noAutofit/>
          </a:bodyPr>
          <a:lstStyle/>
          <a:p>
            <a:pPr marL="0" indent="0">
              <a:buNone/>
            </a:pPr>
            <a:r>
              <a:rPr lang="tr-TR" sz="1400" dirty="0"/>
              <a:t>1- </a:t>
            </a:r>
            <a:r>
              <a:rPr lang="tr-TR" sz="1400" dirty="0">
                <a:solidFill>
                  <a:schemeClr val="tx1">
                    <a:lumMod val="85000"/>
                    <a:lumOff val="15000"/>
                  </a:schemeClr>
                </a:solidFill>
              </a:rPr>
              <a:t>Aşağıdakilerden hangisi i</a:t>
            </a:r>
            <a:r>
              <a:rPr lang="tr-TR" sz="1400" dirty="0"/>
              <a:t>letişimden söz etmek için gerekli olan ana unsurlardandır</a:t>
            </a:r>
            <a:r>
              <a:rPr lang="tr-TR" sz="1400" dirty="0">
                <a:solidFill>
                  <a:schemeClr val="tx1">
                    <a:lumMod val="85000"/>
                    <a:lumOff val="15000"/>
                  </a:schemeClr>
                </a:solidFill>
              </a:rPr>
              <a:t>?</a:t>
            </a:r>
          </a:p>
          <a:p>
            <a:pPr marL="0" indent="0">
              <a:buNone/>
            </a:pPr>
            <a:r>
              <a:rPr lang="tr-TR" sz="1400" dirty="0">
                <a:solidFill>
                  <a:schemeClr val="tx1">
                    <a:lumMod val="85000"/>
                    <a:lumOff val="15000"/>
                  </a:schemeClr>
                </a:solidFill>
              </a:rPr>
              <a:t>A- K</a:t>
            </a:r>
            <a:r>
              <a:rPr lang="tr-TR" sz="1400" dirty="0"/>
              <a:t>aynak ve alıcı olmak üzere en az iki taraf gerekmektedir.</a:t>
            </a:r>
          </a:p>
          <a:p>
            <a:pPr marL="0" indent="0">
              <a:buNone/>
            </a:pPr>
            <a:r>
              <a:rPr lang="tr-TR" sz="1400" dirty="0"/>
              <a:t>B- Sistemli bir ilişkidir. </a:t>
            </a:r>
          </a:p>
          <a:p>
            <a:pPr marL="0" indent="0">
              <a:buNone/>
            </a:pPr>
            <a:r>
              <a:rPr lang="tr-TR" sz="1400" dirty="0"/>
              <a:t>C- Dilseldir.</a:t>
            </a:r>
          </a:p>
          <a:p>
            <a:pPr marL="0" indent="0">
              <a:buNone/>
            </a:pPr>
            <a:r>
              <a:rPr lang="tr-TR" sz="1400" dirty="0"/>
              <a:t>D- İletişim bir süreçtir.</a:t>
            </a:r>
          </a:p>
          <a:p>
            <a:pPr marL="0" indent="0">
              <a:buNone/>
            </a:pPr>
            <a:r>
              <a:rPr lang="tr-TR" sz="1400" dirty="0"/>
              <a:t>E- İdeolojiktir.</a:t>
            </a:r>
          </a:p>
          <a:p>
            <a:pPr marL="0" indent="0">
              <a:buNone/>
            </a:pPr>
            <a:r>
              <a:rPr lang="tr-TR" sz="1400" dirty="0"/>
              <a:t>2- </a:t>
            </a:r>
            <a:r>
              <a:rPr lang="tr-TR" sz="1400" dirty="0">
                <a:solidFill>
                  <a:schemeClr val="tx1">
                    <a:lumMod val="85000"/>
                    <a:lumOff val="15000"/>
                  </a:schemeClr>
                </a:solidFill>
              </a:rPr>
              <a:t>Aşağıdakilerden hangisi iletişimde m</a:t>
            </a:r>
            <a:r>
              <a:rPr lang="tr-TR" sz="1400" dirty="0"/>
              <a:t>etinlerin anlamının başka metinler tarafından şekillendirilmesine denmektedir?</a:t>
            </a:r>
          </a:p>
          <a:p>
            <a:pPr marL="0" indent="0">
              <a:buNone/>
            </a:pPr>
            <a:r>
              <a:rPr lang="tr-TR" sz="1400" dirty="0"/>
              <a:t>A-  </a:t>
            </a:r>
            <a:r>
              <a:rPr lang="tr-TR" altLang="tr-TR" sz="1400" dirty="0">
                <a:solidFill>
                  <a:schemeClr val="tx1"/>
                </a:solidFill>
              </a:rPr>
              <a:t>Ortak paylaşım alanı	B- Mecra	        C- İlet   D- </a:t>
            </a:r>
            <a:r>
              <a:rPr lang="tr-TR" altLang="tr-TR" sz="1400" dirty="0" err="1">
                <a:solidFill>
                  <a:schemeClr val="tx1"/>
                </a:solidFill>
              </a:rPr>
              <a:t>Metinlerarasılık</a:t>
            </a:r>
            <a:r>
              <a:rPr lang="tr-TR" altLang="tr-TR" sz="1400" dirty="0">
                <a:solidFill>
                  <a:schemeClr val="tx1"/>
                </a:solidFill>
              </a:rPr>
              <a:t>           </a:t>
            </a:r>
            <a:r>
              <a:rPr lang="tr-TR" altLang="tr-TR" sz="1400" dirty="0"/>
              <a:t>E- Kanal</a:t>
            </a:r>
          </a:p>
          <a:p>
            <a:pPr marL="0" indent="0">
              <a:buNone/>
            </a:pPr>
            <a:r>
              <a:rPr lang="tr-TR" altLang="tr-TR" sz="1400" dirty="0">
                <a:solidFill>
                  <a:schemeClr val="tx1"/>
                </a:solidFill>
              </a:rPr>
              <a:t>3-İletişim süreci </a:t>
            </a:r>
            <a:r>
              <a:rPr lang="tr-TR" sz="1400" dirty="0"/>
              <a:t>temel öge üzerine kuruludur?</a:t>
            </a:r>
          </a:p>
          <a:p>
            <a:pPr marL="0" indent="0">
              <a:buNone/>
            </a:pPr>
            <a:r>
              <a:rPr lang="tr-TR" altLang="tr-TR" sz="1400" dirty="0">
                <a:solidFill>
                  <a:schemeClr val="tx1"/>
                </a:solidFill>
              </a:rPr>
              <a:t>A- 2	B- </a:t>
            </a:r>
            <a:r>
              <a:rPr lang="tr-TR" altLang="tr-TR" sz="1400" dirty="0"/>
              <a:t>5</a:t>
            </a:r>
            <a:r>
              <a:rPr lang="tr-TR" altLang="tr-TR" sz="1400" dirty="0">
                <a:solidFill>
                  <a:schemeClr val="tx1"/>
                </a:solidFill>
              </a:rPr>
              <a:t>	C- 4	D- 6 </a:t>
            </a:r>
            <a:r>
              <a:rPr lang="tr-TR" altLang="tr-TR" sz="1400" dirty="0"/>
              <a:t>	E- 3</a:t>
            </a:r>
            <a:endParaRPr lang="tr-TR" altLang="tr-TR" sz="1400" dirty="0">
              <a:solidFill>
                <a:schemeClr val="tx1"/>
              </a:solidFill>
            </a:endParaRPr>
          </a:p>
        </p:txBody>
      </p:sp>
    </p:spTree>
    <p:extLst>
      <p:ext uri="{BB962C8B-B14F-4D97-AF65-F5344CB8AC3E}">
        <p14:creationId xmlns:p14="http://schemas.microsoft.com/office/powerpoint/2010/main" val="94388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5FB749-79EA-4C38-82ED-1FA36A17963B}"/>
              </a:ext>
            </a:extLst>
          </p:cNvPr>
          <p:cNvSpPr>
            <a:spLocks noGrp="1"/>
          </p:cNvSpPr>
          <p:nvPr>
            <p:ph idx="1"/>
          </p:nvPr>
        </p:nvSpPr>
        <p:spPr>
          <a:xfrm>
            <a:off x="971600" y="764704"/>
            <a:ext cx="7765322" cy="5400600"/>
          </a:xfrm>
        </p:spPr>
        <p:txBody>
          <a:bodyPr>
            <a:normAutofit fontScale="92500" lnSpcReduction="20000"/>
          </a:bodyPr>
          <a:lstStyle/>
          <a:p>
            <a:pPr marL="0" indent="0">
              <a:buNone/>
            </a:pPr>
            <a:r>
              <a:rPr lang="tr-TR" dirty="0"/>
              <a:t>4- </a:t>
            </a:r>
            <a:r>
              <a:rPr lang="tr-TR" sz="2000" dirty="0">
                <a:solidFill>
                  <a:schemeClr val="tx1">
                    <a:lumMod val="85000"/>
                    <a:lumOff val="15000"/>
                  </a:schemeClr>
                </a:solidFill>
              </a:rPr>
              <a:t>Aşağıdakilerden hangisi bir </a:t>
            </a:r>
            <a:r>
              <a:rPr lang="tr-TR" dirty="0"/>
              <a:t>kodlama türü </a:t>
            </a:r>
            <a:r>
              <a:rPr lang="tr-TR" u="sng" dirty="0"/>
              <a:t>olamaz</a:t>
            </a:r>
            <a:r>
              <a:rPr lang="tr-TR" dirty="0"/>
              <a:t>?</a:t>
            </a:r>
            <a:r>
              <a:rPr lang="tr-TR" sz="2000" dirty="0">
                <a:solidFill>
                  <a:schemeClr val="tx1">
                    <a:lumMod val="85000"/>
                    <a:lumOff val="15000"/>
                  </a:schemeClr>
                </a:solidFill>
              </a:rPr>
              <a:t> </a:t>
            </a:r>
          </a:p>
          <a:p>
            <a:pPr marL="0" indent="0">
              <a:buNone/>
            </a:pPr>
            <a:r>
              <a:rPr lang="tr-TR" altLang="tr-TR" dirty="0">
                <a:solidFill>
                  <a:schemeClr val="tx1">
                    <a:lumMod val="85000"/>
                    <a:lumOff val="15000"/>
                  </a:schemeClr>
                </a:solidFill>
              </a:rPr>
              <a:t>A- Konuşma	B- Yazma  C-Resimleme	  D- Simge   E- Akort</a:t>
            </a:r>
          </a:p>
          <a:p>
            <a:pPr marL="0" indent="0">
              <a:buNone/>
            </a:pPr>
            <a:endParaRPr lang="tr-TR" altLang="tr-TR" dirty="0">
              <a:solidFill>
                <a:schemeClr val="tx1">
                  <a:lumMod val="85000"/>
                  <a:lumOff val="15000"/>
                </a:schemeClr>
              </a:solidFill>
            </a:endParaRPr>
          </a:p>
          <a:p>
            <a:pPr marL="0" indent="0">
              <a:buNone/>
            </a:pPr>
            <a:r>
              <a:rPr lang="tr-TR" altLang="tr-TR" dirty="0">
                <a:solidFill>
                  <a:schemeClr val="tx1">
                    <a:lumMod val="85000"/>
                    <a:lumOff val="15000"/>
                  </a:schemeClr>
                </a:solidFill>
              </a:rPr>
              <a:t>5- İletişimde a</a:t>
            </a:r>
            <a:r>
              <a:rPr lang="tr-TR" dirty="0"/>
              <a:t>lıcı ile kaynağın yaşam alanlarının kesiştiği yer olan “ortak algısal” alanın diğer adı aşağıdakilerden hangisidir?</a:t>
            </a:r>
          </a:p>
          <a:p>
            <a:pPr marL="0" indent="0">
              <a:buNone/>
            </a:pPr>
            <a:r>
              <a:rPr lang="tr-TR" altLang="tr-TR" sz="2000" dirty="0">
                <a:solidFill>
                  <a:schemeClr val="tx1"/>
                </a:solidFill>
              </a:rPr>
              <a:t>A- Göndericinin yaşam alanı</a:t>
            </a:r>
          </a:p>
          <a:p>
            <a:pPr marL="0" indent="0">
              <a:buNone/>
            </a:pPr>
            <a:r>
              <a:rPr lang="tr-TR" altLang="tr-TR" sz="2000" dirty="0">
                <a:solidFill>
                  <a:schemeClr val="tx1"/>
                </a:solidFill>
              </a:rPr>
              <a:t>B- Alıcının yaşam alanı</a:t>
            </a:r>
          </a:p>
          <a:p>
            <a:pPr marL="0" indent="0">
              <a:buNone/>
            </a:pPr>
            <a:r>
              <a:rPr lang="tr-TR" altLang="tr-TR" sz="2000" dirty="0">
                <a:solidFill>
                  <a:schemeClr val="tx1"/>
                </a:solidFill>
              </a:rPr>
              <a:t>C-Ortak paylaşım alanı</a:t>
            </a:r>
          </a:p>
          <a:p>
            <a:pPr marL="0" indent="0">
              <a:buNone/>
            </a:pPr>
            <a:r>
              <a:rPr lang="tr-TR" altLang="tr-TR" sz="2000" dirty="0">
                <a:solidFill>
                  <a:schemeClr val="tx1"/>
                </a:solidFill>
              </a:rPr>
              <a:t>D- Küme alanı</a:t>
            </a:r>
          </a:p>
          <a:p>
            <a:pPr marL="0" indent="0">
              <a:buNone/>
            </a:pPr>
            <a:r>
              <a:rPr lang="tr-TR" altLang="tr-TR" dirty="0"/>
              <a:t>E- </a:t>
            </a:r>
            <a:r>
              <a:rPr lang="tr-TR" altLang="tr-TR" dirty="0" err="1"/>
              <a:t>Alansızlık</a:t>
            </a:r>
            <a:endParaRPr lang="tr-TR" altLang="tr-TR" dirty="0"/>
          </a:p>
          <a:p>
            <a:pPr marL="0" indent="0">
              <a:buNone/>
            </a:pPr>
            <a:endParaRPr lang="tr-TR" altLang="tr-TR" sz="2000" dirty="0">
              <a:solidFill>
                <a:schemeClr val="tx1"/>
              </a:solidFill>
            </a:endParaRPr>
          </a:p>
          <a:p>
            <a:pPr marL="0" indent="0">
              <a:buNone/>
            </a:pPr>
            <a:endParaRPr lang="tr-TR" altLang="tr-TR" dirty="0"/>
          </a:p>
          <a:p>
            <a:pPr marL="0" indent="0">
              <a:buNone/>
            </a:pPr>
            <a:r>
              <a:rPr lang="tr-TR" altLang="tr-TR" dirty="0"/>
              <a:t>Cevap Anahtarı:	1-A, 2-D, 3-B, 4-E, 5-C</a:t>
            </a:r>
          </a:p>
          <a:p>
            <a:pPr marL="0" indent="0">
              <a:buNone/>
            </a:pPr>
            <a:endParaRPr lang="tr-TR" altLang="tr-TR" dirty="0"/>
          </a:p>
          <a:p>
            <a:pPr marL="0" indent="0">
              <a:buNone/>
            </a:pPr>
            <a:endParaRPr lang="tr-TR" altLang="tr-TR" sz="2000" dirty="0">
              <a:solidFill>
                <a:schemeClr val="tx1"/>
              </a:solidFill>
            </a:endParaRPr>
          </a:p>
          <a:p>
            <a:pPr marL="0" indent="0">
              <a:buNone/>
            </a:pPr>
            <a:endParaRPr lang="tr-TR" dirty="0"/>
          </a:p>
        </p:txBody>
      </p:sp>
    </p:spTree>
    <p:extLst>
      <p:ext uri="{BB962C8B-B14F-4D97-AF65-F5344CB8AC3E}">
        <p14:creationId xmlns:p14="http://schemas.microsoft.com/office/powerpoint/2010/main" val="968279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normAutofit/>
          </a:bodyPr>
          <a:lstStyle/>
          <a:p>
            <a:pPr marL="0" indent="0">
              <a:buNone/>
            </a:pPr>
            <a:r>
              <a:rPr lang="tr-TR" dirty="0"/>
              <a:t>Altunay, D. (2011). İletişim ve Teknoloji İlişkisi. </a:t>
            </a:r>
            <a:r>
              <a:rPr lang="tr-TR" i="1" dirty="0"/>
              <a:t>Yeni İletişim Teknolojileri, </a:t>
            </a:r>
            <a:r>
              <a:rPr lang="tr-TR" dirty="0"/>
              <a:t>Ed. M. E. Mutlu, Anadolu Üniversitesi AÖF Yayın No: 1392</a:t>
            </a:r>
            <a:r>
              <a:rPr lang="tr-TR"/>
              <a:t>, Eskişehir.</a:t>
            </a:r>
          </a:p>
          <a:p>
            <a:pPr marL="0" indent="0">
              <a:buNone/>
            </a:pPr>
            <a:r>
              <a:rPr lang="tr-TR"/>
              <a:t>Erdoğan</a:t>
            </a:r>
            <a:r>
              <a:rPr lang="tr-TR" dirty="0"/>
              <a:t>, B. Z. (2013). Pazarlama İletişimi Kavramı ve Öğeleri. </a:t>
            </a:r>
            <a:r>
              <a:rPr lang="tr-TR" i="1" dirty="0"/>
              <a:t>Pazarlama İletişimi, </a:t>
            </a:r>
            <a:r>
              <a:rPr lang="tr-TR" dirty="0"/>
              <a:t>Ed. Y. Odabaşı, Anadolu Üniversitesi AÖF Yayın No: 1807, Eskişehir.</a:t>
            </a:r>
          </a:p>
          <a:p>
            <a:pPr marL="0" indent="0">
              <a:buNone/>
            </a:pPr>
            <a:r>
              <a:rPr lang="tr-TR" dirty="0"/>
              <a:t>Öztürk, S. (2011). Temel İletişim Becerileri. </a:t>
            </a:r>
            <a:r>
              <a:rPr lang="tr-TR" i="1" dirty="0"/>
              <a:t>Bireylerarası İletişim</a:t>
            </a:r>
            <a:r>
              <a:rPr lang="tr-TR" dirty="0"/>
              <a:t>, Ed. E. İpekli, Anadolu Üniversitesi AÖF Yayın No: 1390, Eskişehir. </a:t>
            </a:r>
          </a:p>
        </p:txBody>
      </p:sp>
    </p:spTree>
    <p:extLst>
      <p:ext uri="{BB962C8B-B14F-4D97-AF65-F5344CB8AC3E}">
        <p14:creationId xmlns:p14="http://schemas.microsoft.com/office/powerpoint/2010/main" val="147490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75ECB5-8599-4655-9B01-47035BC1BC68}"/>
              </a:ext>
            </a:extLst>
          </p:cNvPr>
          <p:cNvSpPr>
            <a:spLocks noGrp="1"/>
          </p:cNvSpPr>
          <p:nvPr>
            <p:ph type="title"/>
          </p:nvPr>
        </p:nvSpPr>
        <p:spPr/>
        <p:txBody>
          <a:bodyPr/>
          <a:lstStyle/>
          <a:p>
            <a:r>
              <a:rPr lang="tr-TR" b="1" dirty="0"/>
              <a:t>Haftalık Ders Konularının Dağılımı </a:t>
            </a:r>
            <a:endParaRPr lang="tr-TR" dirty="0"/>
          </a:p>
        </p:txBody>
      </p:sp>
      <p:sp>
        <p:nvSpPr>
          <p:cNvPr id="3" name="İçerik Yer Tutucusu 2">
            <a:extLst>
              <a:ext uri="{FF2B5EF4-FFF2-40B4-BE49-F238E27FC236}">
                <a16:creationId xmlns:a16="http://schemas.microsoft.com/office/drawing/2014/main" id="{B7DF9F9E-8A9C-4653-B841-3A6D24C13371}"/>
              </a:ext>
            </a:extLst>
          </p:cNvPr>
          <p:cNvSpPr>
            <a:spLocks noGrp="1"/>
          </p:cNvSpPr>
          <p:nvPr>
            <p:ph idx="1"/>
          </p:nvPr>
        </p:nvSpPr>
        <p:spPr>
          <a:xfrm>
            <a:off x="319535" y="1772816"/>
            <a:ext cx="8496944" cy="3695136"/>
          </a:xfrm>
        </p:spPr>
        <p:txBody>
          <a:bodyPr>
            <a:noAutofit/>
          </a:bodyPr>
          <a:lstStyle/>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İletişim, İletişim Süreci ve Pazarlama</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Teknikleri-2.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İletişiminin Tanımı, Özellikleri ve Pazarlama Karmasındaki Yeri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Teknikleri-3.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Tüketici Davranışları ile Pazarlama İletişimi Arasındaki İlişki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Teknikleri-4. Hafta: </a:t>
            </a:r>
            <a:r>
              <a:rPr lang="tr-TR" sz="1400" dirty="0">
                <a:effectLst/>
                <a:latin typeface="Calibri" panose="020F0502020204030204" pitchFamily="34" charset="0"/>
                <a:ea typeface="Calibri" panose="020F0502020204030204" pitchFamily="34" charset="0"/>
                <a:cs typeface="Times New Roman" panose="02020603050405020304" pitchFamily="18" charset="0"/>
              </a:rPr>
              <a:t>Pazarlama İletişim Karması ve Bileşenleri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Teknikleri-5.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Bütünleşik Pazarlama İletişiminin Stratejik Planlanması ve Modelleri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Teknikleri-6.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Bütünleşik Pazarlama İletişiminin Gelişimi ve Yeni Boyutlar</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Teknikleri-7.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Marka İletişimi ve Bütünleşik Pazarlama İletişimi Arasındaki İlişki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Teknikleri-8.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Vize</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Teknikleri-9.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İletişimi Bileşeni Olarak Reklam</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Teknikleri-10.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İletişimi Bir Bileşeni Olarak Halkla İlişkiler</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Teknikleri-11.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İletişimi Bileşeni Olarak Sponsorluk, Amaç Yönlü Pazarlama ve Sosyal Kampanyalar</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Teknikleri-12. Hafta: </a:t>
            </a:r>
            <a:r>
              <a:rPr lang="tr-TR" sz="1400" dirty="0">
                <a:effectLst/>
                <a:latin typeface="Calibri" panose="020F0502020204030204" pitchFamily="34" charset="0"/>
                <a:ea typeface="Calibri" panose="020F0502020204030204" pitchFamily="34" charset="0"/>
                <a:cs typeface="Times New Roman" panose="02020603050405020304" pitchFamily="18" charset="0"/>
              </a:rPr>
              <a:t>Pazarlama İletişimi Bileşeni Olarak Satış Tutundurma ve Kişisel Satış</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Teknikleri-13.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Ürün, Ambalaj, Fiyat ve Dağıtım Yönünden Pazarlama İletişimi</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Teknikleri-14.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İletişimi Bileşeni Olarak Doğrudan Pazarlama ve İlgili Diğer Pazarlama Uygulamaları</a:t>
            </a:r>
          </a:p>
          <a:p>
            <a:pPr>
              <a:spcBef>
                <a:spcPts val="0"/>
              </a:spcBef>
            </a:pPr>
            <a:r>
              <a:rPr lang="tr-TR" sz="1400" b="1" dirty="0">
                <a:effectLst/>
                <a:latin typeface="Calibri" panose="020F0502020204030204" pitchFamily="34" charset="0"/>
                <a:ea typeface="Calibri" panose="020F0502020204030204" pitchFamily="34" charset="0"/>
                <a:cs typeface="Times New Roman" panose="02020603050405020304" pitchFamily="18" charset="0"/>
              </a:rPr>
              <a:t>Pazarlama İletişim Teknikleri-15. Hafta:</a:t>
            </a:r>
            <a:r>
              <a:rPr lang="tr-TR" sz="1400" dirty="0">
                <a:effectLst/>
                <a:latin typeface="Calibri" panose="020F0502020204030204" pitchFamily="34" charset="0"/>
                <a:ea typeface="Calibri" panose="020F0502020204030204" pitchFamily="34" charset="0"/>
                <a:cs typeface="Times New Roman" panose="02020603050405020304" pitchFamily="18" charset="0"/>
              </a:rPr>
              <a:t> Pazarlama İletişim Teknikleri Kapsamında Fuarlar, Festivaller, Yarışmalar, Etkinlik Yönetimi, E-Pazarlama ve Sosyal Medya</a:t>
            </a:r>
          </a:p>
          <a:p>
            <a:pPr marL="0" indent="0">
              <a:spcBef>
                <a:spcPts val="0"/>
              </a:spcBef>
              <a:buNone/>
            </a:pPr>
            <a:endParaRPr lang="tr-TR" sz="1400" dirty="0"/>
          </a:p>
        </p:txBody>
      </p:sp>
    </p:spTree>
    <p:extLst>
      <p:ext uri="{BB962C8B-B14F-4D97-AF65-F5344CB8AC3E}">
        <p14:creationId xmlns:p14="http://schemas.microsoft.com/office/powerpoint/2010/main" val="1588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İletİşİm</a:t>
            </a:r>
            <a:r>
              <a:rPr lang="tr-TR" dirty="0"/>
              <a:t> NEDİR?</a:t>
            </a:r>
          </a:p>
        </p:txBody>
      </p:sp>
      <p:pic>
        <p:nvPicPr>
          <p:cNvPr id="4" name="Picture 2" descr="iletisim"/>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508104" y="1747846"/>
            <a:ext cx="336537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95536" y="1747846"/>
            <a:ext cx="4896544" cy="4893647"/>
          </a:xfrm>
          <a:prstGeom prst="rect">
            <a:avLst/>
          </a:prstGeom>
        </p:spPr>
        <p:txBody>
          <a:bodyPr wrap="square">
            <a:spAutoFit/>
          </a:bodyPr>
          <a:lstStyle/>
          <a:p>
            <a:pPr algn="just"/>
            <a:r>
              <a:rPr lang="tr-TR" sz="2400" dirty="0"/>
              <a:t>Latince kökenli olan iletişim kavramının anlamı, ortaklık ya da paylaşmadır ve burada ortaklık, mesajı gönderen ile alanın düşüncelerinin birbirine benzerliğidir. </a:t>
            </a:r>
          </a:p>
          <a:p>
            <a:pPr algn="just"/>
            <a:r>
              <a:rPr lang="tr-TR" sz="2400" dirty="0"/>
              <a:t>Dolayısıyla iletişimi bir kişi ya da topluluğun diğer bir kişi ya da topluluk üzerinde belli bir etki yaratmak için bazı bilgi, bulgu ve izlenimlerini aktarması süreci olarak tanımlamak mümkündür (Erdoğan, 2013: 3). </a:t>
            </a:r>
          </a:p>
        </p:txBody>
      </p:sp>
    </p:spTree>
    <p:extLst>
      <p:ext uri="{BB962C8B-B14F-4D97-AF65-F5344CB8AC3E}">
        <p14:creationId xmlns:p14="http://schemas.microsoft.com/office/powerpoint/2010/main" val="17347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İletİşİm</a:t>
            </a:r>
            <a:r>
              <a:rPr lang="tr-TR" dirty="0"/>
              <a:t> NEDİR?</a:t>
            </a:r>
          </a:p>
        </p:txBody>
      </p:sp>
      <p:pic>
        <p:nvPicPr>
          <p:cNvPr id="4" name="Picture 2" descr="iletisim"/>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292080" y="1747846"/>
            <a:ext cx="3581400" cy="454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395536" y="1747846"/>
            <a:ext cx="4788024" cy="3046988"/>
          </a:xfrm>
          <a:prstGeom prst="rect">
            <a:avLst/>
          </a:prstGeom>
        </p:spPr>
        <p:txBody>
          <a:bodyPr wrap="square">
            <a:spAutoFit/>
          </a:bodyPr>
          <a:lstStyle/>
          <a:p>
            <a:pPr algn="just"/>
            <a:r>
              <a:rPr lang="tr-TR" sz="2400" dirty="0"/>
              <a:t>Dolayısıyla diğer insanlarla birlikte olabilmenin en önemli aracı, iletişimdir (Öztürk, 2011: 3).</a:t>
            </a:r>
          </a:p>
          <a:p>
            <a:pPr algn="just"/>
            <a:r>
              <a:rPr lang="tr-TR" sz="2400" dirty="0"/>
              <a:t> Bu bağlamda bakıldığında toplumları bir arada tutan harç niteliğinde olduğunu söyleyebiliriz. </a:t>
            </a:r>
          </a:p>
        </p:txBody>
      </p:sp>
    </p:spTree>
    <p:extLst>
      <p:ext uri="{BB962C8B-B14F-4D97-AF65-F5344CB8AC3E}">
        <p14:creationId xmlns:p14="http://schemas.microsoft.com/office/powerpoint/2010/main" val="333983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44823"/>
            <a:ext cx="4762872" cy="4104457"/>
          </a:xfrm>
        </p:spPr>
        <p:txBody>
          <a:bodyPr>
            <a:normAutofit/>
          </a:bodyPr>
          <a:lstStyle/>
          <a:p>
            <a:pPr marL="0" indent="0">
              <a:buNone/>
            </a:pPr>
            <a:r>
              <a:rPr lang="tr-TR" dirty="0"/>
              <a:t>(1) İletişimden söz etmek için gönderen/kaynak ve alıcı olmak üzere en az iki taraf gerekir; </a:t>
            </a:r>
          </a:p>
          <a:p>
            <a:pPr marL="0" indent="0">
              <a:buNone/>
            </a:pPr>
            <a:r>
              <a:rPr lang="tr-TR" dirty="0"/>
              <a:t>(2) Bu taraflar arasında düşünce birliğinin ya da ortaklığının kurulması amaçlanmalıdır; </a:t>
            </a:r>
          </a:p>
          <a:p>
            <a:pPr marL="0" indent="0">
              <a:buNone/>
            </a:pPr>
            <a:r>
              <a:rPr lang="tr-TR" dirty="0"/>
              <a:t>(3) İletişim bir süreç olma özelliğine sahiptir (Erdoğan, 2013: 4). </a:t>
            </a:r>
          </a:p>
        </p:txBody>
      </p:sp>
      <p:pic>
        <p:nvPicPr>
          <p:cNvPr id="4" name="Picture 3" descr="http://3.bp.blogspot.com/_jlFmFMmRoD4/TPsiAVqLgGI/AAAAAAAAAEM/Y0SdilEr6C4/s320/Communicating.jpg">
            <a:hlinkClick r:id="rId2"/>
          </p:cNvPr>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5160492" y="1600200"/>
            <a:ext cx="3659979" cy="377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27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31677"/>
            <a:ext cx="2949178" cy="835123"/>
          </a:xfrm>
        </p:spPr>
        <p:txBody>
          <a:bodyPr/>
          <a:lstStyle/>
          <a:p>
            <a:r>
              <a:rPr lang="tr-TR" dirty="0"/>
              <a:t> </a:t>
            </a:r>
            <a:r>
              <a:rPr lang="tr-TR" dirty="0" err="1"/>
              <a:t>İletİşİm</a:t>
            </a:r>
            <a:r>
              <a:rPr lang="tr-TR" dirty="0"/>
              <a:t>;</a:t>
            </a:r>
          </a:p>
        </p:txBody>
      </p:sp>
      <p:sp>
        <p:nvSpPr>
          <p:cNvPr id="3" name="İçerik Yer Tutucusu 2"/>
          <p:cNvSpPr>
            <a:spLocks noGrp="1"/>
          </p:cNvSpPr>
          <p:nvPr>
            <p:ph idx="1"/>
          </p:nvPr>
        </p:nvSpPr>
        <p:spPr>
          <a:xfrm>
            <a:off x="3808548" y="1700808"/>
            <a:ext cx="4841727" cy="4460674"/>
          </a:xfrm>
        </p:spPr>
        <p:txBody>
          <a:bodyPr>
            <a:noAutofit/>
          </a:bodyPr>
          <a:lstStyle/>
          <a:p>
            <a:r>
              <a:rPr lang="tr-TR" sz="1800" dirty="0"/>
              <a:t>Metinseldir (Bir film, reklam, karikatür, resim, manzara, mekan dekorasyonu gördüğümüz her şey metindir). </a:t>
            </a:r>
          </a:p>
          <a:p>
            <a:r>
              <a:rPr lang="tr-TR" sz="1800" dirty="0"/>
              <a:t>Metinler arasıdır (Metinlerin anlamının başka metinler tarafından şekillendirilmesine metinler </a:t>
            </a:r>
            <a:r>
              <a:rPr lang="tr-TR" sz="1800" dirty="0" err="1"/>
              <a:t>arasılık</a:t>
            </a:r>
            <a:r>
              <a:rPr lang="tr-TR" sz="1800" dirty="0"/>
              <a:t> denir. Roman metinlerinde şiir kullanımı, filmlerde roman metin ve kahramanlarına gönderme yapılması, haber sunumunda alttan dramatik bir müzikle beslenmesi, ses tonunun neşeli ya da acıya bürünmesi </a:t>
            </a:r>
            <a:r>
              <a:rPr lang="tr-TR" sz="1800" dirty="0" err="1"/>
              <a:t>vs</a:t>
            </a:r>
            <a:r>
              <a:rPr lang="tr-TR" sz="1800" dirty="0"/>
              <a:t>). </a:t>
            </a:r>
          </a:p>
          <a:p>
            <a:r>
              <a:rPr lang="tr-TR" sz="1800" dirty="0"/>
              <a:t>Üretimdir . </a:t>
            </a:r>
          </a:p>
        </p:txBody>
      </p:sp>
      <p:sp>
        <p:nvSpPr>
          <p:cNvPr id="5" name="Metin Yer Tutucusu 4">
            <a:extLst>
              <a:ext uri="{FF2B5EF4-FFF2-40B4-BE49-F238E27FC236}">
                <a16:creationId xmlns:a16="http://schemas.microsoft.com/office/drawing/2014/main" id="{E69BB2F8-9678-4E4A-A5C1-5B8F622B24D8}"/>
              </a:ext>
            </a:extLst>
          </p:cNvPr>
          <p:cNvSpPr>
            <a:spLocks noGrp="1"/>
          </p:cNvSpPr>
          <p:nvPr>
            <p:ph type="body" sz="half" idx="2"/>
          </p:nvPr>
        </p:nvSpPr>
        <p:spPr>
          <a:xfrm>
            <a:off x="736010" y="1066800"/>
            <a:ext cx="2949178" cy="2819399"/>
          </a:xfrm>
        </p:spPr>
        <p:txBody>
          <a:bodyPr/>
          <a:lstStyle/>
          <a:p>
            <a:pPr marL="285750" indent="-285750" algn="just">
              <a:buFont typeface="Arial" panose="020B0604020202020204" pitchFamily="34" charset="0"/>
              <a:buChar char="•"/>
            </a:pPr>
            <a:r>
              <a:rPr lang="tr-TR" dirty="0"/>
              <a:t>İnsansal bir eylemdir . </a:t>
            </a:r>
          </a:p>
          <a:p>
            <a:pPr marL="285750" indent="-285750" algn="just">
              <a:buFont typeface="Arial" panose="020B0604020202020204" pitchFamily="34" charset="0"/>
              <a:buChar char="•"/>
            </a:pPr>
            <a:r>
              <a:rPr lang="tr-TR" dirty="0"/>
              <a:t>Semboliktir. </a:t>
            </a:r>
          </a:p>
          <a:p>
            <a:pPr marL="285750" indent="-285750" algn="just">
              <a:buFont typeface="Arial" panose="020B0604020202020204" pitchFamily="34" charset="0"/>
              <a:buChar char="•"/>
            </a:pPr>
            <a:r>
              <a:rPr lang="tr-TR" dirty="0"/>
              <a:t>Sistemli bir ilişkidir. </a:t>
            </a:r>
          </a:p>
          <a:p>
            <a:pPr marL="285750" indent="-285750" algn="just">
              <a:buFont typeface="Arial" panose="020B0604020202020204" pitchFamily="34" charset="0"/>
              <a:buChar char="•"/>
            </a:pPr>
            <a:r>
              <a:rPr lang="tr-TR" dirty="0"/>
              <a:t>Dilseldir.</a:t>
            </a:r>
          </a:p>
          <a:p>
            <a:pPr marL="285750" indent="-285750" algn="just">
              <a:buFont typeface="Arial" panose="020B0604020202020204" pitchFamily="34" charset="0"/>
              <a:buChar char="•"/>
            </a:pPr>
            <a:r>
              <a:rPr lang="tr-TR" dirty="0"/>
              <a:t>İdeolojiktir.</a:t>
            </a:r>
          </a:p>
        </p:txBody>
      </p:sp>
      <p:pic>
        <p:nvPicPr>
          <p:cNvPr id="4" name="Picture 2" descr="http://cerideimulkiye.com/wp-content/uploads/2011/02/duman-mk-copy.jpg">
            <a:hlinkClick r:id="rId2"/>
          </p:cNvPr>
          <p:cNvPicPr>
            <a:picLocks noChangeAspect="1" noChangeArrowheads="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493725" y="3281162"/>
            <a:ext cx="3191463"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38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347" y="376065"/>
            <a:ext cx="7765321" cy="1036711"/>
          </a:xfrm>
        </p:spPr>
        <p:txBody>
          <a:bodyPr/>
          <a:lstStyle/>
          <a:p>
            <a:r>
              <a:rPr lang="tr-TR" dirty="0" err="1"/>
              <a:t>İletİşİm</a:t>
            </a:r>
            <a:r>
              <a:rPr lang="tr-TR" dirty="0"/>
              <a:t> </a:t>
            </a:r>
            <a:r>
              <a:rPr lang="tr-TR" dirty="0" err="1"/>
              <a:t>Sürecİ</a:t>
            </a:r>
            <a:r>
              <a:rPr lang="tr-TR" dirty="0"/>
              <a:t> ve </a:t>
            </a:r>
            <a:r>
              <a:rPr lang="tr-TR" dirty="0" err="1"/>
              <a:t>Öğelerİ</a:t>
            </a:r>
            <a:endParaRPr lang="tr-TR" dirty="0"/>
          </a:p>
        </p:txBody>
      </p:sp>
      <p:sp>
        <p:nvSpPr>
          <p:cNvPr id="3" name="İçerik Yer Tutucusu 2"/>
          <p:cNvSpPr>
            <a:spLocks noGrp="1"/>
          </p:cNvSpPr>
          <p:nvPr>
            <p:ph idx="1"/>
          </p:nvPr>
        </p:nvSpPr>
        <p:spPr>
          <a:xfrm>
            <a:off x="251520" y="1268761"/>
            <a:ext cx="8435280" cy="864096"/>
          </a:xfrm>
        </p:spPr>
        <p:txBody>
          <a:bodyPr>
            <a:normAutofit fontScale="77500" lnSpcReduction="20000"/>
          </a:bodyPr>
          <a:lstStyle/>
          <a:p>
            <a:pPr marL="0" indent="0">
              <a:buNone/>
            </a:pPr>
            <a:r>
              <a:rPr lang="tr-TR" dirty="0"/>
              <a:t>İletişim süreci birbirini etkileyen ve birbiri ile etkileşim içinde bulunan kaynak/gönderen, ileti/mesaj, kanal, hedef/alıcı ve geri bildirim olmak üzere 5 temel öge üzerine kuruludur (Erdoğan, 2013: 4). </a:t>
            </a:r>
          </a:p>
        </p:txBody>
      </p:sp>
      <p:pic>
        <p:nvPicPr>
          <p:cNvPr id="1026" name="Picture 2"/>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798" r="4033"/>
          <a:stretch/>
        </p:blipFill>
        <p:spPr bwMode="auto">
          <a:xfrm>
            <a:off x="107504" y="2276872"/>
            <a:ext cx="8784976" cy="372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843808" y="5999223"/>
            <a:ext cx="3888432" cy="369332"/>
          </a:xfrm>
          <a:prstGeom prst="rect">
            <a:avLst/>
          </a:prstGeom>
          <a:noFill/>
        </p:spPr>
        <p:txBody>
          <a:bodyPr wrap="square" rtlCol="0">
            <a:spAutoFit/>
          </a:bodyPr>
          <a:lstStyle/>
          <a:p>
            <a:r>
              <a:rPr lang="tr-TR" dirty="0"/>
              <a:t>İletişim Süreci (Erdoğan, 2013: 4)</a:t>
            </a:r>
          </a:p>
        </p:txBody>
      </p:sp>
    </p:spTree>
    <p:extLst>
      <p:ext uri="{BB962C8B-B14F-4D97-AF65-F5344CB8AC3E}">
        <p14:creationId xmlns:p14="http://schemas.microsoft.com/office/powerpoint/2010/main" val="46976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Kaynak/Gönderen</a:t>
            </a:r>
            <a:br>
              <a:rPr lang="tr-TR" dirty="0"/>
            </a:br>
            <a:r>
              <a:rPr lang="tr-TR" dirty="0"/>
              <a:t>(Altunay, 2011: 4)</a:t>
            </a:r>
          </a:p>
        </p:txBody>
      </p:sp>
      <p:sp>
        <p:nvSpPr>
          <p:cNvPr id="3" name="İçerik Yer Tutucusu 2"/>
          <p:cNvSpPr>
            <a:spLocks noGrp="1"/>
          </p:cNvSpPr>
          <p:nvPr>
            <p:ph idx="1"/>
          </p:nvPr>
        </p:nvSpPr>
        <p:spPr/>
        <p:txBody>
          <a:bodyPr/>
          <a:lstStyle/>
          <a:p>
            <a:pPr marL="0" indent="0">
              <a:buNone/>
            </a:pPr>
            <a:r>
              <a:rPr lang="tr-TR" dirty="0"/>
              <a:t>Duygu, düşünce, bilgi </a:t>
            </a:r>
            <a:r>
              <a:rPr lang="tr-TR" dirty="0" err="1"/>
              <a:t>vb</a:t>
            </a:r>
            <a:r>
              <a:rPr lang="tr-TR" dirty="0"/>
              <a:t>.’</a:t>
            </a:r>
            <a:r>
              <a:rPr lang="tr-TR" dirty="0" err="1"/>
              <a:t>ni</a:t>
            </a:r>
            <a:r>
              <a:rPr lang="tr-TR" dirty="0"/>
              <a:t> karşısındaki kişi ya da topluma aktaran kişi, kişiler ya da örgütlerdir.</a:t>
            </a:r>
          </a:p>
          <a:p>
            <a:pPr marL="0" indent="0">
              <a:buNone/>
            </a:pPr>
            <a:endParaRPr lang="tr-TR" dirty="0"/>
          </a:p>
        </p:txBody>
      </p:sp>
      <p:pic>
        <p:nvPicPr>
          <p:cNvPr id="5" name="3 Resim" descr="http://www.mentaloptima.com/index.1.jpg"/>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rcRect r="50555" b="53880"/>
          <a:stretch>
            <a:fillRect/>
          </a:stretch>
        </p:blipFill>
        <p:spPr bwMode="auto">
          <a:xfrm>
            <a:off x="827584" y="3284984"/>
            <a:ext cx="7119028" cy="279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068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Turuncu">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TM04033921[[fn=Damask]]</Template>
  <TotalTime>358</TotalTime>
  <Words>1413</Words>
  <Application>Microsoft Office PowerPoint</Application>
  <PresentationFormat>Ekran Gösterisi (4:3)</PresentationFormat>
  <Paragraphs>103</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Bookman Old Style</vt:lpstr>
      <vt:lpstr>Calibri</vt:lpstr>
      <vt:lpstr>Franklin Gothic Book</vt:lpstr>
      <vt:lpstr>Rockwell</vt:lpstr>
      <vt:lpstr>Damask</vt:lpstr>
      <vt:lpstr>İletİşİm  İletİşİm Süreci  ve Pazarlama</vt:lpstr>
      <vt:lpstr>Dersin Amacı </vt:lpstr>
      <vt:lpstr>Haftalık Ders Konularının Dağılımı </vt:lpstr>
      <vt:lpstr>İletİşİm NEDİR?</vt:lpstr>
      <vt:lpstr>İletİşİm NEDİR?</vt:lpstr>
      <vt:lpstr>PowerPoint Sunusu</vt:lpstr>
      <vt:lpstr> İletİşİm;</vt:lpstr>
      <vt:lpstr>İletİşİm Sürecİ ve Öğelerİ</vt:lpstr>
      <vt:lpstr>Kaynak/Gönderen (Altunay, 2011: 4)</vt:lpstr>
      <vt:lpstr>İletİ/Mesaj</vt:lpstr>
      <vt:lpstr>İletİ/Mesaj</vt:lpstr>
      <vt:lpstr>Kodlama ve Kod Açma </vt:lpstr>
      <vt:lpstr>Kodlama ve Kod Açma </vt:lpstr>
      <vt:lpstr>Kanal/Mecra</vt:lpstr>
      <vt:lpstr>AlIcI/Hedef</vt:lpstr>
      <vt:lpstr>AlIcI/Hedef</vt:lpstr>
      <vt:lpstr>Ortak PaylaşIm(Yaşam/İzafet) AlanI</vt:lpstr>
      <vt:lpstr>PAZARLAMA İÇERİSİNDE İLETİŞİM (Erdoğan, 2013: 6) </vt:lpstr>
      <vt:lpstr>PAZARLAMA İÇERİSİNDE İLETİŞİM (Erdoğan, 2013: 6) </vt:lpstr>
      <vt:lpstr>ÇalIşma SorularI</vt:lpstr>
      <vt:lpstr>Çalışma Testi</vt:lpstr>
      <vt:lpstr>PowerPoint Sunusu</vt:lpstr>
      <vt:lpstr>KAYNAKLAR</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İletişim Süreci ve Pazarlama</dc:title>
  <dc:creator>TÜLİN ÇAKIR</dc:creator>
  <cp:lastModifiedBy>Tunahan Hazar Göksel</cp:lastModifiedBy>
  <cp:revision>33</cp:revision>
  <dcterms:created xsi:type="dcterms:W3CDTF">2020-04-09T05:53:36Z</dcterms:created>
  <dcterms:modified xsi:type="dcterms:W3CDTF">2023-02-25T20:23:06Z</dcterms:modified>
</cp:coreProperties>
</file>