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9" r:id="rId20"/>
    <p:sldId id="310" r:id="rId21"/>
    <p:sldId id="274" r:id="rId22"/>
    <p:sldId id="275" r:id="rId23"/>
    <p:sldId id="311" r:id="rId24"/>
    <p:sldId id="277" r:id="rId25"/>
    <p:sldId id="312" r:id="rId26"/>
    <p:sldId id="313" r:id="rId27"/>
    <p:sldId id="278" r:id="rId28"/>
    <p:sldId id="314" r:id="rId29"/>
    <p:sldId id="279" r:id="rId30"/>
    <p:sldId id="280" r:id="rId31"/>
    <p:sldId id="281" r:id="rId32"/>
    <p:sldId id="316" r:id="rId33"/>
    <p:sldId id="315" r:id="rId34"/>
    <p:sldId id="282" r:id="rId35"/>
    <p:sldId id="283" r:id="rId36"/>
    <p:sldId id="318" r:id="rId37"/>
    <p:sldId id="317" r:id="rId38"/>
    <p:sldId id="319" r:id="rId39"/>
    <p:sldId id="284" r:id="rId40"/>
    <p:sldId id="320" r:id="rId41"/>
    <p:sldId id="285" r:id="rId42"/>
    <p:sldId id="321" r:id="rId43"/>
    <p:sldId id="287" r:id="rId44"/>
    <p:sldId id="288" r:id="rId45"/>
    <p:sldId id="289" r:id="rId46"/>
    <p:sldId id="290" r:id="rId47"/>
    <p:sldId id="292" r:id="rId48"/>
    <p:sldId id="322" r:id="rId49"/>
    <p:sldId id="293" r:id="rId50"/>
    <p:sldId id="324" r:id="rId51"/>
    <p:sldId id="323" r:id="rId52"/>
    <p:sldId id="325" r:id="rId53"/>
    <p:sldId id="294" r:id="rId54"/>
    <p:sldId id="326" r:id="rId55"/>
    <p:sldId id="295" r:id="rId56"/>
    <p:sldId id="296" r:id="rId57"/>
    <p:sldId id="297" r:id="rId58"/>
    <p:sldId id="298" r:id="rId59"/>
    <p:sldId id="327" r:id="rId60"/>
    <p:sldId id="300" r:id="rId61"/>
    <p:sldId id="328" r:id="rId62"/>
    <p:sldId id="301" r:id="rId63"/>
    <p:sldId id="329" r:id="rId64"/>
    <p:sldId id="332" r:id="rId65"/>
    <p:sldId id="302" r:id="rId66"/>
    <p:sldId id="330" r:id="rId67"/>
    <p:sldId id="303" r:id="rId68"/>
    <p:sldId id="331" r:id="rId69"/>
    <p:sldId id="304" r:id="rId70"/>
    <p:sldId id="305" r:id="rId71"/>
    <p:sldId id="306" r:id="rId72"/>
    <p:sldId id="307" r:id="rId73"/>
    <p:sldId id="308" r:id="rId7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20541" y="592328"/>
            <a:ext cx="8107045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1441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1873" y="781304"/>
            <a:ext cx="10668253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2161158"/>
            <a:ext cx="10662919" cy="400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75403"/>
            <a:ext cx="12191999" cy="24825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995042"/>
            <a:ext cx="10744200" cy="1529586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 marR="5080" algn="ctr">
              <a:lnSpc>
                <a:spcPts val="5820"/>
              </a:lnSpc>
              <a:spcBef>
                <a:spcPts val="840"/>
              </a:spcBef>
            </a:pPr>
            <a:r>
              <a:rPr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b="1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 </a:t>
            </a:r>
            <a:r>
              <a:rPr lang="tr-TR" b="1" spc="-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6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HİZMET</a:t>
            </a:r>
            <a:r>
              <a:rPr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STRATEJİLERİ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 rot="10800000" flipH="1" flipV="1">
            <a:off x="838200" y="4323691"/>
            <a:ext cx="10744200" cy="636072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40"/>
              </a:spcBef>
            </a:pPr>
            <a:r>
              <a:rPr lang="tr-T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Türker GÖKSEL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447800"/>
            <a:ext cx="11277600" cy="4601901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271780" indent="77470" algn="just">
              <a:spcBef>
                <a:spcPts val="605"/>
              </a:spcBef>
              <a:tabLst>
                <a:tab pos="3522979" algn="l"/>
              </a:tabLst>
            </a:pPr>
            <a:endParaRPr lang="tr-TR" sz="2400" spc="-16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71780" indent="77470" algn="just">
              <a:spcBef>
                <a:spcPts val="605"/>
              </a:spcBef>
              <a:tabLst>
                <a:tab pos="3522979" algn="l"/>
              </a:tabLst>
            </a:pPr>
            <a:r>
              <a:rPr sz="2400" spc="-1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açıdan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doğuştan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küresel 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şirketlerin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yayılma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stratejisi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yönünde, </a:t>
            </a:r>
            <a:r>
              <a:rPr sz="2400" spc="-9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lang="tr-TR"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eksenli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yoğunlaşma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çeşitlendirme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düzeyine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aşağıda</a:t>
            </a:r>
            <a:r>
              <a:rPr lang="tr-TR"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verilen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lang="tr-TR"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stratejilerin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seçimi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gündeme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gelebilir</a:t>
            </a:r>
            <a:r>
              <a:rPr lang="tr-TR"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(Karabulut&amp;Karabulut,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2011: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92-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marR="750570" indent="-515620" algn="just">
              <a:spcBef>
                <a:spcPts val="101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eksenli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yoğunlaşma: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odaklanma(az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sayıda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ülke,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tr-TR"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sayıda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 algn="just">
              <a:spcBef>
                <a:spcPts val="48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eksenli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yoğunlaşma,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eksenli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çeşitlendirme: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odaklanma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(az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sayıda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pazar/pazar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marR="5080" indent="-515620" algn="just">
              <a:spcBef>
                <a:spcPts val="100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eksenli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çeşitlendirme,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eksenli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yoğunlaşma: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ürüne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dayalı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çeşitlendirmesi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(klasik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 algn="just">
              <a:spcBef>
                <a:spcPts val="48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eksenli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çeşitlendirme: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çeşitlendirme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çokuluslu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şirketler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-1828800" y="1219200"/>
            <a:ext cx="13563599" cy="101034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3359150" algn="ctr">
              <a:lnSpc>
                <a:spcPts val="3890"/>
              </a:lnSpc>
              <a:spcBef>
                <a:spcPts val="585"/>
              </a:spcBef>
            </a:pPr>
            <a:r>
              <a:rPr b="1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ULUSLARARASI</a:t>
            </a:r>
            <a:r>
              <a:rPr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lang="tr-TR" b="1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SEGMENTASYONU</a:t>
            </a:r>
            <a:r>
              <a:rPr b="1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b="1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(ERDAL,</a:t>
            </a:r>
            <a:r>
              <a:rPr sz="2000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2009:</a:t>
            </a:r>
            <a:r>
              <a:rPr sz="2000" b="1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496-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497)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188591"/>
            <a:ext cx="6245860" cy="236859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77470" algn="just">
              <a:spcBef>
                <a:spcPts val="390"/>
              </a:spcBef>
            </a:pPr>
            <a:endParaRPr lang="tr-TR" sz="2400" spc="-4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77470" algn="just">
              <a:spcBef>
                <a:spcPts val="390"/>
              </a:spcBef>
            </a:pPr>
            <a:endParaRPr lang="tr-TR" sz="2400" spc="-4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77470" algn="just">
              <a:spcBef>
                <a:spcPts val="390"/>
              </a:spcBef>
            </a:pPr>
            <a:r>
              <a:rPr sz="2400" spc="-4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kümelendirmesi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yapılan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segmentasyon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çalışmaları;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gelişim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aşamaları,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dil,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tarzları,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sıklıkları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kriterlerine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sınıflandırılmaktadır.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grafik tasarım, grafik, yazı tipi içeren bir resim&#10;&#10;Açıklama otomatik olarak oluşturuldu">
            <a:extLst>
              <a:ext uri="{FF2B5EF4-FFF2-40B4-BE49-F238E27FC236}">
                <a16:creationId xmlns:a16="http://schemas.microsoft.com/office/drawing/2014/main" id="{69897B68-EB87-FF1E-237F-B84AF6C23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819400"/>
            <a:ext cx="4191000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-3429000" y="914400"/>
            <a:ext cx="15773400" cy="1372682"/>
          </a:xfrm>
          <a:prstGeom prst="rect">
            <a:avLst/>
          </a:prstGeom>
        </p:spPr>
        <p:txBody>
          <a:bodyPr vert="horz" wrap="square" lIns="0" tIns="267207" rIns="0" bIns="0" rtlCol="0">
            <a:spAutoFit/>
          </a:bodyPr>
          <a:lstStyle/>
          <a:p>
            <a:pPr marL="3455670" marR="5080" indent="-1887220" algn="ctr">
              <a:lnSpc>
                <a:spcPts val="4320"/>
              </a:lnSpc>
              <a:spcBef>
                <a:spcPts val="640"/>
              </a:spcBef>
            </a:pPr>
            <a:br>
              <a:rPr lang="tr-TR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PAZARLARIN</a:t>
            </a:r>
            <a:r>
              <a:rPr b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EKONOMİK </a:t>
            </a:r>
            <a:r>
              <a:rPr b="1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GELİŞİM</a:t>
            </a:r>
            <a:r>
              <a:rPr lang="tr-TR" b="1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DÜZEYLERİ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2188591"/>
            <a:ext cx="6248401" cy="273792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77470" algn="just">
              <a:spcBef>
                <a:spcPts val="390"/>
              </a:spcBef>
            </a:pPr>
            <a:endParaRPr lang="tr-TR" sz="2400" spc="-6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77470" algn="just">
              <a:spcBef>
                <a:spcPts val="390"/>
              </a:spcBef>
            </a:pPr>
            <a:endParaRPr lang="tr-TR" sz="2400" spc="-6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77470" algn="just">
              <a:spcBef>
                <a:spcPts val="390"/>
              </a:spcBef>
            </a:pPr>
            <a:r>
              <a:rPr sz="2400" spc="-6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gelişmekte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İskandinav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ülkelerinde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sz="2400" spc="-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homojenlikte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pazarların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400" spc="-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coğrafyalarda</a:t>
            </a:r>
            <a:r>
              <a:rPr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400" spc="-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jenerik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uyumlandırma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ihtiyacı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bulunmayan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ülkelerde.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harita, yazı tipi, atlas içeren bir resim&#10;&#10;Açıklama otomatik olarak oluşturuldu">
            <a:extLst>
              <a:ext uri="{FF2B5EF4-FFF2-40B4-BE49-F238E27FC236}">
                <a16:creationId xmlns:a16="http://schemas.microsoft.com/office/drawing/2014/main" id="{DC076ADF-49ED-7965-2A0B-DF3B46538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54248"/>
            <a:ext cx="4572000" cy="1872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-1371599" y="592328"/>
            <a:ext cx="8305799" cy="1092478"/>
          </a:xfrm>
          <a:prstGeom prst="rect">
            <a:avLst/>
          </a:prstGeom>
        </p:spPr>
        <p:txBody>
          <a:bodyPr vert="horz" wrap="square" lIns="0" tIns="472312" rIns="0" bIns="0" rtlCol="0">
            <a:spAutoFit/>
          </a:bodyPr>
          <a:lstStyle/>
          <a:p>
            <a:pPr marL="6652259" algn="ctr">
              <a:lnSpc>
                <a:spcPct val="100000"/>
              </a:lnSpc>
              <a:spcBef>
                <a:spcPts val="95"/>
              </a:spcBef>
            </a:pPr>
            <a:r>
              <a:rPr b="1" spc="-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1" y="2188591"/>
            <a:ext cx="5788660" cy="205056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77470">
              <a:spcBef>
                <a:spcPts val="390"/>
              </a:spcBef>
            </a:pPr>
            <a:endParaRPr lang="tr-TR" sz="2400" spc="-16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77470">
              <a:spcBef>
                <a:spcPts val="390"/>
              </a:spcBef>
            </a:pPr>
            <a:endParaRPr lang="tr-TR" sz="2400" spc="-16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77470">
              <a:spcBef>
                <a:spcPts val="390"/>
              </a:spcBef>
            </a:pPr>
            <a:r>
              <a:rPr sz="2400" spc="-16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itibariyle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hitap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-12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kitle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önemlidir.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77470">
              <a:spcBef>
                <a:spcPts val="390"/>
              </a:spcBef>
            </a:pP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İspanyolca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konuşulan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bölgeler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harita, sanat içeren bir resim&#10;&#10;Açıklama otomatik olarak oluşturuldu">
            <a:extLst>
              <a:ext uri="{FF2B5EF4-FFF2-40B4-BE49-F238E27FC236}">
                <a16:creationId xmlns:a16="http://schemas.microsoft.com/office/drawing/2014/main" id="{F22F27FD-C714-0306-9827-94221AA7C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95600"/>
            <a:ext cx="52578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" y="592328"/>
            <a:ext cx="9067799" cy="1092478"/>
          </a:xfrm>
          <a:prstGeom prst="rect">
            <a:avLst/>
          </a:prstGeom>
        </p:spPr>
        <p:txBody>
          <a:bodyPr vert="horz" wrap="square" lIns="0" tIns="472312" rIns="0" bIns="0" rtlCol="0">
            <a:spAutoFit/>
          </a:bodyPr>
          <a:lstStyle/>
          <a:p>
            <a:pPr marL="3170555" algn="ctr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b="1"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b="1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TARZLARI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1" y="2188591"/>
            <a:ext cx="5181600" cy="227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tr-TR" sz="2400" spc="-1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tr-TR" sz="2400" spc="-1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tr-TR" sz="2400" spc="-1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tr-TR" sz="2400" spc="-13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1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İnsanların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arabalarını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kişiliklerinin</a:t>
            </a:r>
            <a:r>
              <a:rPr sz="2400" spc="-1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göstergesi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algılamaları.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taşıt, araç, taşımak, nakletmek, araba, tekerlek içeren bir resim&#10;&#10;Açıklama otomatik olarak oluşturuldu">
            <a:extLst>
              <a:ext uri="{FF2B5EF4-FFF2-40B4-BE49-F238E27FC236}">
                <a16:creationId xmlns:a16="http://schemas.microsoft.com/office/drawing/2014/main" id="{5BFFCB85-31DA-5969-B756-DDCFC923E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90405"/>
            <a:ext cx="57912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-685799" y="592328"/>
            <a:ext cx="11201399" cy="1092478"/>
          </a:xfrm>
          <a:prstGeom prst="rect">
            <a:avLst/>
          </a:prstGeom>
        </p:spPr>
        <p:txBody>
          <a:bodyPr vert="horz" wrap="square" lIns="0" tIns="472312" rIns="0" bIns="0" rtlCol="0">
            <a:spAutoFit/>
          </a:bodyPr>
          <a:lstStyle/>
          <a:p>
            <a:pPr marL="3028950" algn="ctr">
              <a:lnSpc>
                <a:spcPct val="100000"/>
              </a:lnSpc>
              <a:spcBef>
                <a:spcPts val="95"/>
              </a:spcBef>
            </a:pPr>
            <a:r>
              <a:rPr b="1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tr-TR" b="1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b="1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ÖZELLİKLERİ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188591"/>
            <a:ext cx="6017260" cy="19992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indent="77470">
              <a:spcBef>
                <a:spcPts val="390"/>
              </a:spcBef>
            </a:pPr>
            <a:endParaRPr lang="tr-TR" sz="2400" spc="-17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77470">
              <a:spcBef>
                <a:spcPts val="390"/>
              </a:spcBef>
            </a:pPr>
            <a:endParaRPr lang="tr-TR" sz="2400" spc="-17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77470">
              <a:spcBef>
                <a:spcPts val="390"/>
              </a:spcBef>
            </a:pPr>
            <a:r>
              <a:rPr sz="2400" spc="-1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Bisiklet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kullanımının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yoğun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bölgelerde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şemsiyelerin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omuz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bağlantılı 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kullanılmasına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tasarımlar.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tekerlek, bisiklet tekerleği, taşıt, araç, bina içeren bir resim&#10;&#10;Açıklama otomatik olarak oluşturuldu">
            <a:extLst>
              <a:ext uri="{FF2B5EF4-FFF2-40B4-BE49-F238E27FC236}">
                <a16:creationId xmlns:a16="http://schemas.microsoft.com/office/drawing/2014/main" id="{EFAD7589-A31C-D7EC-AA2A-3832F11E3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84" y="2188591"/>
            <a:ext cx="5288916" cy="30065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-761999" y="592328"/>
            <a:ext cx="11734799" cy="1092478"/>
          </a:xfrm>
          <a:prstGeom prst="rect">
            <a:avLst/>
          </a:prstGeom>
        </p:spPr>
        <p:txBody>
          <a:bodyPr vert="horz" wrap="square" lIns="0" tIns="472312" rIns="0" bIns="0" rtlCol="0">
            <a:spAutoFit/>
          </a:bodyPr>
          <a:lstStyle/>
          <a:p>
            <a:pPr marL="2470785" algn="ctr">
              <a:lnSpc>
                <a:spcPct val="100000"/>
              </a:lnSpc>
              <a:spcBef>
                <a:spcPts val="95"/>
              </a:spcBef>
            </a:pPr>
            <a:r>
              <a:rPr b="1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KULLANIM</a:t>
            </a:r>
            <a:r>
              <a:rPr b="1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SIKLIKLARI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263" y="2188591"/>
            <a:ext cx="4491737" cy="18973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tr-TR" sz="2400" spc="-3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tr-TR" sz="2400" spc="-3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tr-TR" sz="2400" spc="-3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3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uçak</a:t>
            </a:r>
            <a:r>
              <a:rPr sz="24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lastiklerinin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dayanma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ömrü</a:t>
            </a:r>
            <a:r>
              <a:rPr sz="24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yani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kaç</a:t>
            </a:r>
            <a:r>
              <a:rPr sz="24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iniş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yaptığı.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araba lastiği, tekerlek, taşımak, nakletmek, düzlem, uçak içeren bir resim&#10;&#10;Açıklama otomatik olarak oluşturuldu">
            <a:extLst>
              <a:ext uri="{FF2B5EF4-FFF2-40B4-BE49-F238E27FC236}">
                <a16:creationId xmlns:a16="http://schemas.microsoft.com/office/drawing/2014/main" id="{3FE72C49-977E-69E3-1D26-1C8F52D32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29" y="2497611"/>
            <a:ext cx="6304671" cy="31765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592328"/>
            <a:ext cx="10212957" cy="101034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47040" marR="5080" indent="-434975" algn="ctr">
              <a:lnSpc>
                <a:spcPts val="3890"/>
              </a:lnSpc>
              <a:spcBef>
                <a:spcPts val="585"/>
              </a:spcBef>
            </a:pPr>
            <a:r>
              <a:rPr b="1" spc="-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b="1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ÜRETİM</a:t>
            </a:r>
            <a:r>
              <a:rPr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MODELLERİ</a:t>
            </a:r>
            <a:r>
              <a:rPr b="1"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 </a:t>
            </a:r>
            <a:r>
              <a:rPr sz="2000" b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(KÜÇÜKASLAN</a:t>
            </a:r>
            <a:r>
              <a:rPr sz="2000"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EKMEKÇİ,</a:t>
            </a:r>
            <a:r>
              <a:rPr sz="2000" b="1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b="1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102-</a:t>
            </a:r>
            <a:r>
              <a:rPr sz="2000" spc="-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2188591"/>
            <a:ext cx="8229600" cy="421525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spcBef>
                <a:spcPts val="390"/>
              </a:spcBef>
            </a:pP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bağlamda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alanda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gösteren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firmaların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karşısına </a:t>
            </a:r>
            <a:r>
              <a:rPr sz="2400" spc="-1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modelinin</a:t>
            </a:r>
            <a:r>
              <a:rPr sz="2400" spc="-1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çıkması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konusudur. </a:t>
            </a:r>
            <a:endParaRPr lang="tr-TR" sz="2400" spc="-10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390"/>
              </a:spcBef>
            </a:pPr>
            <a:r>
              <a:rPr sz="2400" spc="-12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Birinci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model,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kullanılan</a:t>
            </a:r>
            <a:r>
              <a:rPr sz="2400" spc="-1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teknolojileri</a:t>
            </a:r>
            <a:r>
              <a:rPr sz="2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bağlamında</a:t>
            </a:r>
            <a:r>
              <a:rPr sz="24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değerlendirildiğinde,</a:t>
            </a:r>
            <a:r>
              <a:rPr sz="24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üretimi</a:t>
            </a:r>
            <a:r>
              <a:rPr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gerçekleştirilen</a:t>
            </a:r>
            <a:r>
              <a:rPr sz="2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değişiklik</a:t>
            </a:r>
            <a:r>
              <a:rPr sz="2400" spc="-1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yapmadan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dünyanın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bölgelerinde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çıkan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beklentileri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dikkate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almadan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gerçekleştirilen</a:t>
            </a:r>
            <a:r>
              <a:rPr sz="2400" spc="-1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modelinin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benimsendiği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modelidir.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8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390"/>
              </a:spcBef>
            </a:pPr>
            <a:r>
              <a:rPr sz="24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Buna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karşılık</a:t>
            </a:r>
            <a:r>
              <a:rPr sz="24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ikinci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sz="24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kullanılan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teknolojinin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özelliğine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bağlı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gerekse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üretilen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özelliğine</a:t>
            </a:r>
            <a:r>
              <a:rPr sz="2400" spc="-1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bölgesel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özelliklerin</a:t>
            </a:r>
            <a:r>
              <a:rPr sz="2400" spc="-1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süreçlerine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dahil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edildiği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uluslu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sz="2400" spc="-1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modelidir</a:t>
            </a:r>
            <a:r>
              <a:rPr sz="2400" spc="-1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(Küçükaslan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Ekmekçi,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4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102).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ekran görüntüsü, kişi, şahıs, el içeren bir resim&#10;&#10;Açıklama otomatik olarak oluşturuldu">
            <a:extLst>
              <a:ext uri="{FF2B5EF4-FFF2-40B4-BE49-F238E27FC236}">
                <a16:creationId xmlns:a16="http://schemas.microsoft.com/office/drawing/2014/main" id="{A02D5431-12F5-A5C1-BB42-2C25194D5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188592"/>
            <a:ext cx="3352800" cy="42152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1600200"/>
            <a:ext cx="7696200" cy="41402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endParaRPr lang="tr-TR" sz="2400" spc="-1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5"/>
              </a:spcBef>
            </a:pP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işletmeler,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ihtiyaçlarına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uyumlaştırılmış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satılıp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satılmayacağına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vermelidirler.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5"/>
              </a:spcBef>
            </a:pPr>
            <a:endParaRPr lang="tr-TR" sz="2400" spc="-1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5"/>
              </a:spcBef>
            </a:pP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Bunun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dışında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ürünlerin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ülkelere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pazarlanacağı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sorusu,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planlama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sürecinin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başlangıcını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oluşturur.</a:t>
            </a:r>
            <a:r>
              <a:rPr sz="2400" spc="4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48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5"/>
              </a:spcBef>
            </a:pPr>
            <a:endParaRPr lang="tr-TR" sz="2400" spc="48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5"/>
              </a:spcBef>
            </a:pPr>
            <a:r>
              <a:rPr sz="2400" spc="-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yönetimi,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işletmede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üretiyorsa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pazar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olup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olmadığına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vermesi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Araba parçası, gökyüzü, siyah beyaz, sanat içeren bir resim&#10;&#10;Açıklama otomatik olarak oluşturuldu">
            <a:extLst>
              <a:ext uri="{FF2B5EF4-FFF2-40B4-BE49-F238E27FC236}">
                <a16:creationId xmlns:a16="http://schemas.microsoft.com/office/drawing/2014/main" id="{17721021-19C9-1721-7674-2657AAF8B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057400"/>
            <a:ext cx="3276600" cy="36830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1676400"/>
            <a:ext cx="7239000" cy="44839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2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İki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kumimoji="0" sz="24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fazla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üreten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işletmeler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dışında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iyi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hangi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ürünün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pazarlanabileceğine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verirler. </a:t>
            </a:r>
            <a:endParaRPr kumimoji="0" lang="tr-TR" sz="2400" b="0" i="0" u="none" strike="noStrike" kern="0" cap="none" spc="-1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Pazarın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etmeye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hazır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olduğu,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kâr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potansiyeli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yüksek,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hemen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hemen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yollarla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dışında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pazarlanabilen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özelliklerdeki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ürünleri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yöneticiler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aday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belirleyebilirler.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eğrisi,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yöneticiler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pazarın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dinamiğini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analiz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etmede,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çeşitli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ülkelerin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pazarlarında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kumimoji="0" lang="tr-TR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zamanda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ürünlerin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pozisyonlarını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belirlemede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genellikle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kullanılır.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9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Firmalar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ürünlerin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değişik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çizgilerinin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hangi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evrelerde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olduğunu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saptayıp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stratejilerini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buna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ayarlarlar.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metin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BF09650B-C514-DA8E-F0BD-75D29E7DF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702191"/>
            <a:ext cx="3733800" cy="44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-1371600" y="1143000"/>
            <a:ext cx="13334999" cy="791369"/>
          </a:xfrm>
          <a:prstGeom prst="rect">
            <a:avLst/>
          </a:prstGeom>
        </p:spPr>
        <p:txBody>
          <a:bodyPr vert="horz" wrap="square" lIns="0" tIns="199516" rIns="0" bIns="0" rtlCol="0">
            <a:spAutoFit/>
          </a:bodyPr>
          <a:lstStyle/>
          <a:p>
            <a:pPr marL="2066925" marR="6985" algn="ctr">
              <a:lnSpc>
                <a:spcPts val="4555"/>
              </a:lnSpc>
              <a:spcBef>
                <a:spcPts val="95"/>
              </a:spcBef>
            </a:pPr>
            <a:r>
              <a:rPr b="1" spc="-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b="1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ÜRETİM</a:t>
            </a:r>
            <a:r>
              <a:rPr lang="tr-TR" b="1" spc="-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b="1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188591"/>
            <a:ext cx="4569460" cy="267637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ts val="2380"/>
              </a:lnSpc>
              <a:spcBef>
                <a:spcPts val="390"/>
              </a:spcBef>
            </a:pPr>
            <a:endParaRPr lang="tr-TR" sz="2400" spc="-16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390"/>
              </a:spcBef>
            </a:pPr>
            <a:endParaRPr lang="tr-TR" sz="2400" spc="-16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390"/>
              </a:spcBef>
            </a:pPr>
            <a:r>
              <a:rPr sz="2400" spc="-16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konusunda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alınması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kavramlar,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«küresel pazar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stratejisi»,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«küresel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stratejisi»,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«küresel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stratejisi»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«küresel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stratejisi»dir(Erdal,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2009: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495).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grafik tasarım, poster, çizgi film içeren bir resim&#10;&#10;Açıklama otomatik olarak oluşturuldu">
            <a:extLst>
              <a:ext uri="{FF2B5EF4-FFF2-40B4-BE49-F238E27FC236}">
                <a16:creationId xmlns:a16="http://schemas.microsoft.com/office/drawing/2014/main" id="{816D1DFC-1F20-8A45-250B-BF8A4F351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43200"/>
            <a:ext cx="5867400" cy="26763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197" y="2133600"/>
            <a:ext cx="6344603" cy="37324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ilk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giriş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döneminde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bulunduğu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yapılacak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reklam,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eğitici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tanıtıcı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olacaktır.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5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1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eğrisinin 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şekli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süreci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üründen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ürüne,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ülkenin pazarından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diğerine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değişir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tr-TR" sz="2400" b="0" i="0" u="none" strike="noStrike" kern="0" cap="none" spc="-9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aşamalarda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bulunabilir.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Örneğin,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siyah-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beyaz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televizyon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1970’li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yıllarda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büyüme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dönemini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yaşarken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Amerika’da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çoktan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yerini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renkli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tüplü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televizyonlara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bırakmıştı.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monitör, görüntüleme cihazı, televizyon seti, düz panel ekran içeren bir resim&#10;&#10;Açıklama otomatik olarak oluşturuldu">
            <a:extLst>
              <a:ext uri="{FF2B5EF4-FFF2-40B4-BE49-F238E27FC236}">
                <a16:creationId xmlns:a16="http://schemas.microsoft.com/office/drawing/2014/main" id="{23DACBA8-6593-3677-5922-E5DB7304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133600"/>
            <a:ext cx="4876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34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1524001"/>
            <a:ext cx="7086600" cy="500521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485140" algn="just">
              <a:spcBef>
                <a:spcPts val="390"/>
              </a:spcBef>
            </a:pP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Ürünlerin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hükûmetin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gördüğü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şartlara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olması,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müşterilerin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ihtiyaçlarına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değişikliklerin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yapılabilmesi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önemlidir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2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85140" algn="just">
              <a:spcBef>
                <a:spcPts val="390"/>
              </a:spcBef>
            </a:pPr>
            <a:r>
              <a:rPr sz="2400" spc="-1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pazarlara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yönelen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işletme,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kullanacağı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beş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araçtan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stratejisini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öncelikle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belirler.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2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85140" algn="just">
              <a:spcBef>
                <a:spcPts val="390"/>
              </a:spcBef>
            </a:pPr>
            <a:r>
              <a:rPr sz="2400" spc="-9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Belirlediği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stratejilerinde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standartlaştırmayı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sağlar,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dönemini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dikkate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alarak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bölümlendirmesine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gider,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oradan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girmek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istediği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pazarı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seçer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piyasa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payını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belirler.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6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85140" algn="just">
              <a:spcBef>
                <a:spcPts val="390"/>
              </a:spcBef>
            </a:pP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Böylece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küresel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stratejisini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oluşturmuş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olur.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İhracata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geliştirildikten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sonra,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ürünün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alınan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ülkelerde hangi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stratejilerle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pazarlanacağına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verilmesi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gerekir.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gece, hafif, ekran görüntüsü, şehir içeren bir resim&#10;&#10;Açıklama otomatik olarak oluşturuldu">
            <a:extLst>
              <a:ext uri="{FF2B5EF4-FFF2-40B4-BE49-F238E27FC236}">
                <a16:creationId xmlns:a16="http://schemas.microsoft.com/office/drawing/2014/main" id="{AFACEBB1-A481-49A2-89AD-D8E369C63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1"/>
            <a:ext cx="4190999" cy="48767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752600"/>
            <a:ext cx="8763000" cy="45095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İhracata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karmasını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belirlemek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için,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dizisinin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genişliği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uzunluğu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vermek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gerekir.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2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5"/>
              </a:spcBef>
            </a:pPr>
            <a:r>
              <a:rPr sz="2400" spc="-1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içinden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dışından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faktörler,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kararlar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belirleyicidir.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5"/>
              </a:spcBef>
            </a:pPr>
            <a:r>
              <a:rPr sz="2400" spc="-10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faktörler,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firmanın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amaçları,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kaynakları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potansiyel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kârlılığı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ilgilidir.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9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5"/>
              </a:spcBef>
            </a:pPr>
            <a:r>
              <a:rPr sz="2400" spc="-4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İhracat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karmasının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elemanları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kararları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etkiler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kararlardan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etkilenir.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3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5"/>
              </a:spcBef>
            </a:pPr>
            <a:r>
              <a:rPr sz="2400" spc="-1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belirleyiciler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müşteriler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eğrisindeki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konumu,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dağıtımın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yapısı,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içeriği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ambalajı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düzenlemeler,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ithalat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düzenlemeleri,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iklim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</a:t>
            </a:r>
            <a:r>
              <a:rPr lang="tr-TR"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pazarlardaki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düzeyi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tr-TR"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sayılabilmektedir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spc="-4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05"/>
              </a:spcBef>
            </a:pPr>
            <a:r>
              <a:rPr sz="24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Müşterilerin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istek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ihtiyaçları,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çabalarının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etkinliğini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etkiler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metin, elektronik donanım, bilgisayar, iç mekan içeren bir resim&#10;&#10;Açıklama otomatik olarak oluşturuldu">
            <a:extLst>
              <a:ext uri="{FF2B5EF4-FFF2-40B4-BE49-F238E27FC236}">
                <a16:creationId xmlns:a16="http://schemas.microsoft.com/office/drawing/2014/main" id="{E9125F61-2BA4-48C2-6DBA-DA185C151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7200" y="1835834"/>
            <a:ext cx="2616200" cy="44263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524000"/>
            <a:ext cx="9067800" cy="50866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0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dizisi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kararlarında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değişiklik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yaratacak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faktör,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müşteriler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tarafından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kullanımıdır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tr-TR" sz="2400" b="0" i="0" u="none" strike="noStrike" kern="0" cap="none" spc="-10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0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1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Kültürel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değerler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ürünlerin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pazarlanmasını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engelleyebilir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tr-TR" sz="2400" b="0" i="0" u="none" strike="noStrike" kern="0" cap="none" spc="-5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0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İhracatçının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ülkesinin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müşteriler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gözündeki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imajı </a:t>
            </a:r>
            <a:r>
              <a:rPr kumimoji="0" sz="2400" b="0" i="0" u="none" strike="noStrike" kern="0" cap="none" spc="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belirleyici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olmaktadır.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0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8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Rakiplerin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hedef pazarlarda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sundukları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ürünlere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talebin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rakipler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tarafından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doyuma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ulaştırılmış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olup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olmadığı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öğrenilmelidir.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0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Eğer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ülkelerde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eğrisinin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aşamalarında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bulunuyorsa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yönetmek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firma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zorlaşabilir.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0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nedenle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değişik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evresinin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hangi aşamasında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bulunduğu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dizisinin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uzunluğunu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genişliğini etkilemektedir.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elektronik donanım, metin, klavye, bilgisayar içeren bir resim&#10;&#10;Açıklama otomatik olarak oluşturuldu">
            <a:extLst>
              <a:ext uri="{FF2B5EF4-FFF2-40B4-BE49-F238E27FC236}">
                <a16:creationId xmlns:a16="http://schemas.microsoft.com/office/drawing/2014/main" id="{3ABF0E03-23D3-AF8F-3434-856A7F762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600200"/>
            <a:ext cx="2857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7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" y="990599"/>
            <a:ext cx="11615039" cy="101098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1534795" algn="ctr">
              <a:lnSpc>
                <a:spcPts val="3890"/>
              </a:lnSpc>
              <a:spcBef>
                <a:spcPts val="590"/>
              </a:spcBef>
            </a:pPr>
            <a:r>
              <a:rPr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STANDARDİZASYON</a:t>
            </a:r>
            <a:r>
              <a:rPr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STRATEJİSİ </a:t>
            </a:r>
            <a:br>
              <a:rPr lang="tr-TR" b="1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(KÜÇÜKASLAN</a:t>
            </a:r>
            <a:r>
              <a:rPr sz="2000" b="1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EKMEKÇİ,</a:t>
            </a:r>
            <a:r>
              <a:rPr sz="2000"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104-</a:t>
            </a:r>
            <a:r>
              <a:rPr sz="2000" b="1" spc="-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105):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133599"/>
            <a:ext cx="7772400" cy="465576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151765" algn="just">
              <a:spcBef>
                <a:spcPts val="345"/>
              </a:spcBef>
            </a:pP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açısından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bakıldığında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standartlaştırma,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göstermesidir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ürünün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geliştirilmesinde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yapısının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pazarı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oluşturan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dikkate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alınır.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51765" algn="just">
              <a:spcBef>
                <a:spcPts val="345"/>
              </a:spcBef>
            </a:pPr>
            <a:r>
              <a:rPr sz="2400" spc="-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Standartlaşmanın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çıkmasını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sağlayan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iletişim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teknolojilerindeki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gelişmeyle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istek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ihtiyaçlarının</a:t>
            </a:r>
            <a:r>
              <a:rPr lang="tr-TR"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homojenleşmesidir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151765" algn="just">
              <a:spcBef>
                <a:spcPts val="345"/>
              </a:spcBef>
            </a:pP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avantajının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kilit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kaynaklarından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fiyatla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yüksek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kaliteli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üretmektir.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İşletmeler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zamanda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başarılı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standardizasyonu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standardizasyonu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stratejilerini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takip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ederler.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78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harita, çocukların yaptığı resimler, raptiye, metin içeren bir resim&#10;&#10;Açıklama otomatik olarak oluşturuldu">
            <a:extLst>
              <a:ext uri="{FF2B5EF4-FFF2-40B4-BE49-F238E27FC236}">
                <a16:creationId xmlns:a16="http://schemas.microsoft.com/office/drawing/2014/main" id="{272C4E4F-F78E-8CAB-1855-D97DFF513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51680"/>
            <a:ext cx="3505200" cy="40729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81000" y="1143000"/>
            <a:ext cx="11843639" cy="101098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1534795" algn="ctr">
              <a:lnSpc>
                <a:spcPts val="3890"/>
              </a:lnSpc>
              <a:spcBef>
                <a:spcPts val="590"/>
              </a:spcBef>
            </a:pPr>
            <a:r>
              <a:rPr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STANDARDİZASYON</a:t>
            </a:r>
            <a:r>
              <a:rPr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STRATEJİSİ </a:t>
            </a:r>
            <a:br>
              <a:rPr lang="tr-TR" b="1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(KÜÇÜKASLAN</a:t>
            </a:r>
            <a:r>
              <a:rPr sz="2000" b="1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EKMEKÇİ,</a:t>
            </a:r>
            <a:r>
              <a:rPr sz="2000"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104-</a:t>
            </a:r>
            <a:r>
              <a:rPr sz="2000" b="1" spc="-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105):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2209799"/>
            <a:ext cx="6019800" cy="367600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u="none" strike="noStrike" kern="0" cap="none" spc="-1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u="none" strike="noStrike" kern="0" cap="none" spc="-1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kumimoji="0" sz="2400" b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kumimoji="0" sz="2400" b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özelliği</a:t>
            </a:r>
            <a:r>
              <a:rPr kumimoji="0" sz="2400" b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birbiriyle</a:t>
            </a:r>
            <a:r>
              <a:rPr kumimoji="0" sz="2400" b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yakından</a:t>
            </a:r>
            <a:r>
              <a:rPr kumimoji="0" sz="2400" b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ilgilidir</a:t>
            </a:r>
            <a:r>
              <a:rPr kumimoji="0" sz="2400" b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bunlar</a:t>
            </a:r>
            <a:r>
              <a:rPr kumimoji="0" sz="2400" b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kumimoji="0" sz="2400" b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çeşidi</a:t>
            </a:r>
            <a:r>
              <a:rPr kumimoji="0" sz="2400" b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sz="2400" b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endüstriyel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/tüketici</a:t>
            </a:r>
            <a:r>
              <a:rPr kumimoji="0" sz="2400" b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ürünü)</a:t>
            </a:r>
            <a:r>
              <a:rPr kumimoji="0" sz="2400" b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konumlandırmasıdır.</a:t>
            </a:r>
            <a:r>
              <a:rPr kumimoji="0" sz="2400" b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u="none" strike="noStrike" kern="0" cap="none" spc="-7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“Standartlaştırma” </a:t>
            </a:r>
            <a:r>
              <a:rPr kumimoji="0" sz="2400" b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endüstriyel</a:t>
            </a:r>
            <a:r>
              <a:rPr kumimoji="0" sz="2400" b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mallar </a:t>
            </a:r>
            <a:r>
              <a:rPr kumimoji="0" sz="2400" b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400" b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kumimoji="0" sz="2400" b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mallarına</a:t>
            </a:r>
            <a:r>
              <a:rPr kumimoji="0" sz="2400" b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oranla</a:t>
            </a:r>
            <a:r>
              <a:rPr kumimoji="0" sz="2400" b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kumimoji="0" sz="2400" b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400" b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uygundur</a:t>
            </a:r>
            <a:r>
              <a:rPr kumimoji="0" sz="2400" b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tr-TR" sz="2400" b="0" u="none" strike="noStrike" kern="0" cap="none" spc="-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u="none" strike="noStrike" kern="0" cap="none" spc="-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kumimoji="0" sz="2400" b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mallarında</a:t>
            </a:r>
            <a:r>
              <a:rPr kumimoji="0" sz="2400" b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1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kumimoji="0" sz="2400" b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dayanıklı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tüketim</a:t>
            </a:r>
            <a:r>
              <a:rPr kumimoji="0" sz="2400" b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mallarında</a:t>
            </a:r>
            <a:r>
              <a:rPr kumimoji="0" sz="2400" b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dayanıksız </a:t>
            </a:r>
            <a:r>
              <a:rPr kumimoji="0" sz="2400" b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mallara</a:t>
            </a:r>
            <a:r>
              <a:rPr kumimoji="0" sz="2400" b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kumimoji="0" sz="2400" b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standartlaştırma</a:t>
            </a:r>
            <a:r>
              <a:rPr kumimoji="0" sz="2400" b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olanağı</a:t>
            </a:r>
            <a:r>
              <a:rPr kumimoji="0" sz="2400" b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400" b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fazladır. </a:t>
            </a:r>
            <a:endParaRPr kumimoji="0" lang="tr-TR" sz="2400" b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ekran görüntüsü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10426E69-CA66-D389-1BFE-5F816315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743200"/>
            <a:ext cx="472440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990599"/>
            <a:ext cx="11538839" cy="1010982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1534795" algn="ctr">
              <a:lnSpc>
                <a:spcPts val="3890"/>
              </a:lnSpc>
              <a:spcBef>
                <a:spcPts val="590"/>
              </a:spcBef>
            </a:pPr>
            <a:r>
              <a:rPr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STANDARDİZASYON</a:t>
            </a:r>
            <a:r>
              <a:rPr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STRATEJİSİ </a:t>
            </a:r>
            <a:br>
              <a:rPr lang="tr-TR" b="1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(KÜÇÜKASLAN</a:t>
            </a:r>
            <a:r>
              <a:rPr sz="2000" b="1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EKMEKÇİ,</a:t>
            </a:r>
            <a:r>
              <a:rPr sz="2000"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104-</a:t>
            </a:r>
            <a:r>
              <a:rPr sz="2000" b="1" spc="-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105):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677" y="1738473"/>
            <a:ext cx="6245323" cy="367600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0" cap="none" spc="-9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400" spc="-9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Bunun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sebebi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dayanıksız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malların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damak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tadı,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gelenekler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görenekler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gibi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toplumun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kendine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özgü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değerlerine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cazibesinin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olmasıdır.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Yapılan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endüstriyel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teknoloji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malların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(bilgisayar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parçaları,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makine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parçaları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vb.)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küresel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marka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stratejileri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koymuştur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hava taşıtı, taşıt, araç, düzlem, uçak içeren bir resim&#10;&#10;Açıklama otomatik olarak oluşturuldu">
            <a:extLst>
              <a:ext uri="{FF2B5EF4-FFF2-40B4-BE49-F238E27FC236}">
                <a16:creationId xmlns:a16="http://schemas.microsoft.com/office/drawing/2014/main" id="{0D2FA713-97D6-642D-BB35-02CAD3672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13" y="2721134"/>
            <a:ext cx="4656187" cy="26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8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1" y="1524000"/>
            <a:ext cx="6781800" cy="4448013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24765" algn="just">
              <a:spcBef>
                <a:spcPts val="605"/>
              </a:spcBef>
            </a:pPr>
            <a:endParaRPr lang="tr-TR" sz="2400" spc="-6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765" algn="just">
              <a:spcBef>
                <a:spcPts val="605"/>
              </a:spcBef>
            </a:pPr>
            <a:r>
              <a:rPr sz="2400" spc="-6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yandan,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“ürün</a:t>
            </a:r>
            <a:r>
              <a:rPr sz="2400" b="1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konumlandırma”,</a:t>
            </a:r>
            <a:r>
              <a:rPr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tüketicinin</a:t>
            </a:r>
            <a:r>
              <a:rPr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gözünde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istenilen imaja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ayarlanması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ifade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edilebilir.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765" algn="just">
              <a:spcBef>
                <a:spcPts val="605"/>
              </a:spcBef>
            </a:pPr>
            <a:r>
              <a:rPr sz="2400" spc="-8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 </a:t>
            </a:r>
            <a:r>
              <a:rPr sz="24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pazardaki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yaklaşımın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aynısıyla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konumlandırılabiliyorsa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standardizasyon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mümkündür. </a:t>
            </a:r>
            <a:endParaRPr lang="tr-TR" sz="2400" spc="-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765" algn="just">
              <a:spcBef>
                <a:spcPts val="605"/>
              </a:spcBef>
            </a:pPr>
            <a:r>
              <a:rPr sz="2400" spc="-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ABD’de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portakal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suyunun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yerine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konumlandırılabilirken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Fransa’da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(portakal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suyu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kahvaltı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içeceği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olmadığı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için)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konumlandırma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yaklaşımı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görünmez.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2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765" algn="just">
              <a:spcBef>
                <a:spcPts val="605"/>
              </a:spcBef>
            </a:pP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standardizasyon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imkânı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verememektedir.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metin, meyve, çilek, çok besleyici yemek içeren bir resim&#10;&#10;Açıklama otomatik olarak oluşturuldu">
            <a:extLst>
              <a:ext uri="{FF2B5EF4-FFF2-40B4-BE49-F238E27FC236}">
                <a16:creationId xmlns:a16="http://schemas.microsoft.com/office/drawing/2014/main" id="{7BA39FDE-C847-70C4-61E7-7AEDE62F1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2096629"/>
            <a:ext cx="4114799" cy="38753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1" y="1524000"/>
            <a:ext cx="6781800" cy="4842992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24765" lvl="0" indent="0" algn="just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0" cap="none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765" lvl="0" indent="0" algn="just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Phillip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Morris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ise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markasını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yerde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Marlboro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konseptiyle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konumlandırdığı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için,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Marlboro’nun pazarlama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programını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standardize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edebilmiştir.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5580" lvl="0" indent="0" algn="just" defTabSz="914400" eaLnBrk="1" fontAlgn="auto" latinLnBrk="0" hangingPunct="1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dilde,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dağıtım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kanallarında,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perakende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yapısında,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iklimde,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düzenlemelerinde,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kültürel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özelliklerde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farklılıklardan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dolayı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tamamıyla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kapsamlı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standardizasyonun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imkânsız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görünmektedir. </a:t>
            </a:r>
            <a:endParaRPr kumimoji="0" lang="tr-TR" sz="2400" b="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5580" lvl="0" indent="0" algn="just" defTabSz="914400" eaLnBrk="1" fontAlgn="auto" latinLnBrk="0" hangingPunct="1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5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pazarlamanın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özelliği,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farklılıkları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olabildiğince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standart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hâle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getirmektir.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yazı tipi, grafik, metin, logo içeren bir resim&#10;&#10;Açıklama otomatik olarak oluşturuldu">
            <a:extLst>
              <a:ext uri="{FF2B5EF4-FFF2-40B4-BE49-F238E27FC236}">
                <a16:creationId xmlns:a16="http://schemas.microsoft.com/office/drawing/2014/main" id="{C331BC84-9744-F8F0-2C37-A76B0DFD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133600"/>
            <a:ext cx="441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3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447800" y="1447800"/>
            <a:ext cx="13868400" cy="1054583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1798955" algn="ctr">
              <a:lnSpc>
                <a:spcPts val="4090"/>
              </a:lnSpc>
              <a:spcBef>
                <a:spcPts val="100"/>
              </a:spcBef>
            </a:pPr>
            <a:r>
              <a:rPr b="1" spc="-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STANDARTLAŞTIRMANIN</a:t>
            </a:r>
            <a:r>
              <a:rPr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OLUMLU</a:t>
            </a:r>
            <a:r>
              <a:rPr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ETKİLERİ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16885" algn="ctr">
              <a:lnSpc>
                <a:spcPts val="4090"/>
              </a:lnSpc>
            </a:pPr>
            <a:r>
              <a:rPr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(KÜÇÜKASLAN</a:t>
            </a:r>
            <a:r>
              <a:rPr sz="2000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EKMEKÇİ,</a:t>
            </a:r>
            <a:r>
              <a:rPr sz="2000"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b="1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2819400"/>
            <a:ext cx="6654165" cy="3704219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endParaRPr lang="tr-TR" sz="2400" spc="-9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2400" spc="-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Standartlaştırma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stratejisinin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yararları;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ölçek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ekonomisinden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faydalanmayı,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tasarrufunu,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maliyetini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düşürmeyi,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planlama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dağıtım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kanallarını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iyileştirmeyi,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lojistik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maliyetlerini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düşürmeyi,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ulusal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sınırlara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kontrolü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içermektedir.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kişi, şahıs, giyim, öğrenme, dizüstü içeren bir resim&#10;&#10;Açıklama otomatik olarak oluşturuldu">
            <a:extLst>
              <a:ext uri="{FF2B5EF4-FFF2-40B4-BE49-F238E27FC236}">
                <a16:creationId xmlns:a16="http://schemas.microsoft.com/office/drawing/2014/main" id="{F1A68D8B-06FB-D869-E558-DE2E1A65E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83058"/>
            <a:ext cx="51816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0" y="990600"/>
            <a:ext cx="14249400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5305" marR="8890" algn="ctr">
              <a:lnSpc>
                <a:spcPts val="4560"/>
              </a:lnSpc>
              <a:spcBef>
                <a:spcPts val="95"/>
              </a:spcBef>
            </a:pPr>
            <a:r>
              <a:rPr b="1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b="1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b="1" spc="-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STRATEJİLERİ</a:t>
            </a:r>
            <a:r>
              <a:rPr b="1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SEGMANTASYONU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1" y="2188591"/>
            <a:ext cx="7391400" cy="4211408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38735" algn="just">
              <a:spcBef>
                <a:spcPts val="359"/>
              </a:spcBef>
              <a:tabLst>
                <a:tab pos="2493010" algn="l"/>
              </a:tabLst>
            </a:pP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yurtiçine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komplekstir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değişkenle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mücadeleyi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gerektirmektedir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(Erdal,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2009: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496).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4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735" algn="just">
              <a:spcBef>
                <a:spcPts val="359"/>
              </a:spcBef>
              <a:tabLst>
                <a:tab pos="2493010" algn="l"/>
              </a:tabLst>
            </a:pPr>
            <a:r>
              <a:rPr sz="2400" spc="-9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Dolayısıyla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firmaları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başarılı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olmaya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zorlayan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etken,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zamanda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bileşenlerinin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geliştirilmesini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kılar.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14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735" algn="just">
              <a:spcBef>
                <a:spcPts val="359"/>
              </a:spcBef>
              <a:tabLst>
                <a:tab pos="2493010" algn="l"/>
              </a:tabLst>
            </a:pPr>
            <a:r>
              <a:rPr sz="2400" spc="-1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bileşenlerinin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geliştirilmesinde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Porter’ın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jenerik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liderliği,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farklılaşma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odaklaşma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harmanlanarak,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Kotler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Singh’ın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yaklaşımı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doğrultusunda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potansiyel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genelde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rekabetçi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gelişme,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koruma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çekilme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eksenli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başlıkta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toplanabilir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(Karabulut&amp;Karabulut,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2011: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çizgi film, çizim, tasarım içeren bir resim&#10;&#10;Açıklama otomatik olarak oluşturuldu">
            <a:extLst>
              <a:ext uri="{FF2B5EF4-FFF2-40B4-BE49-F238E27FC236}">
                <a16:creationId xmlns:a16="http://schemas.microsoft.com/office/drawing/2014/main" id="{61ED823E-176B-1D1F-B504-27538BF59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2362200"/>
            <a:ext cx="3886199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1" y="1828801"/>
            <a:ext cx="7467600" cy="468718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63500" algn="just">
              <a:spcBef>
                <a:spcPts val="390"/>
              </a:spcBef>
            </a:pP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sonucunda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birim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maliyetleri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aşağıya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çekecek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sayıda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üretiminin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gerçekleştirilmesi,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işletmelere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gücü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kazandıracak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avantajı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yaratır.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6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0" algn="just">
              <a:spcBef>
                <a:spcPts val="390"/>
              </a:spcBef>
            </a:pP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Ölçek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ekonomileri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tutundurma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faaliyetlerinin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maliyetleri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geçerlidir.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0" algn="just">
              <a:spcBef>
                <a:spcPts val="390"/>
              </a:spcBef>
            </a:pPr>
            <a:r>
              <a:rPr sz="2400" spc="-13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İşletmeler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standartlaştırılmış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faaliyetleriyle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maliyetlerini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düşürerek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etkinliği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sağlar.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0" algn="just">
              <a:spcBef>
                <a:spcPts val="390"/>
              </a:spcBef>
            </a:pPr>
            <a:r>
              <a:rPr sz="2400" spc="-204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gösterilmesi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merkezî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yönetimin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olanaklarını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artırır.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4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3500" algn="just">
              <a:spcBef>
                <a:spcPts val="390"/>
              </a:spcBef>
            </a:pP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planlama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çabalarında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düşüş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olacağından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maliyetlerine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yansır.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ekran görüntüsü, kişi, şahıs, giyim, metin içeren bir resim&#10;&#10;Açıklama otomatik olarak oluşturuldu">
            <a:extLst>
              <a:ext uri="{FF2B5EF4-FFF2-40B4-BE49-F238E27FC236}">
                <a16:creationId xmlns:a16="http://schemas.microsoft.com/office/drawing/2014/main" id="{7A11E29A-5CD4-AF7D-A589-42F0C55B3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35" y="1905000"/>
            <a:ext cx="3971032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371600" y="1524000"/>
            <a:ext cx="13563600" cy="1054583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1534795" algn="ctr">
              <a:lnSpc>
                <a:spcPts val="4090"/>
              </a:lnSpc>
              <a:spcBef>
                <a:spcPts val="100"/>
              </a:spcBef>
            </a:pPr>
            <a:r>
              <a:rPr sz="3600" b="1" spc="-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STANDARTLAŞTIRMANIN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OLUMSUZ</a:t>
            </a:r>
            <a:r>
              <a:rPr sz="3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ETKİLERİ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17520" algn="ctr">
              <a:lnSpc>
                <a:spcPts val="4090"/>
              </a:lnSpc>
            </a:pPr>
            <a:r>
              <a:rPr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(KÜÇÜKASLAN</a:t>
            </a:r>
            <a:r>
              <a:rPr sz="2000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EKMEKÇİ,</a:t>
            </a:r>
            <a:r>
              <a:rPr sz="2000" b="1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b="1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2895600"/>
            <a:ext cx="5562600" cy="2792431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algn="just">
              <a:spcBef>
                <a:spcPts val="615"/>
              </a:spcBef>
            </a:pPr>
            <a:r>
              <a:rPr sz="2400" b="1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Potansiyel</a:t>
            </a:r>
            <a:r>
              <a:rPr sz="2400" b="1" spc="-1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sakıncaları: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indent="-227965" algn="just">
              <a:spcBef>
                <a:spcPts val="5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Standardizasyon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stratejisinin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sadece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belli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durumlarda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geçerli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oluşu.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4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indent="-227965" algn="just">
              <a:spcBef>
                <a:spcPts val="5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çapında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müşterilere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arzını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ulaştıracak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bölümlerinin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iletişim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altyapısının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olmasını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içermektedir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ekran görüntüsü, grafik tasarım, grafik, çizgi film içeren bir resim&#10;&#10;Açıklama otomatik olarak oluşturuldu">
            <a:extLst>
              <a:ext uri="{FF2B5EF4-FFF2-40B4-BE49-F238E27FC236}">
                <a16:creationId xmlns:a16="http://schemas.microsoft.com/office/drawing/2014/main" id="{00B6B0CE-E149-F389-C739-F6DC14380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01878"/>
            <a:ext cx="5562600" cy="279243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219200"/>
            <a:ext cx="11430127" cy="1054583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1534795" algn="ctr">
              <a:lnSpc>
                <a:spcPts val="4090"/>
              </a:lnSpc>
              <a:spcBef>
                <a:spcPts val="100"/>
              </a:spcBef>
            </a:pPr>
            <a:r>
              <a:rPr sz="3600" b="1" spc="-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STANDARTLAŞTIRMANIN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OLUMSUZ</a:t>
            </a:r>
            <a:r>
              <a:rPr sz="3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ETKİLERİ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17520" algn="ctr">
              <a:lnSpc>
                <a:spcPts val="4090"/>
              </a:lnSpc>
            </a:pPr>
            <a:r>
              <a:rPr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(KÜÇÜKASLAN</a:t>
            </a:r>
            <a:r>
              <a:rPr sz="2000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EKMEKÇİ,</a:t>
            </a:r>
            <a:r>
              <a:rPr sz="2000" b="1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b="1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2514600"/>
            <a:ext cx="7620000" cy="4156907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40665" marR="78740" lvl="0" indent="-227965" algn="just" defTabSz="91440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400" b="0" i="0" u="none" strike="noStrike" kern="0" cap="none" spc="-9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Müşteri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rakip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odaklı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olmadan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ziyade,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ürün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odaklı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olması.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4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78740" lvl="0" indent="-227965" algn="just" defTabSz="91440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400" b="0" i="0" u="none" strike="noStrike" kern="0" cap="none" spc="-1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odaklı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yukarıda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söz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edilen,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istek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ihtiyaçlarının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karşılanmaması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riskini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çıkarabilmektedir.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3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78740" lvl="0" indent="-227965" algn="just" defTabSz="91440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400" b="0" i="0" u="none" strike="noStrike" kern="0" cap="none" spc="-1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İşletme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fiyatına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vurgu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yaparken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ülkelerden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olan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istek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ihtiyaçlarını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gözden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kaçırabilmektedir.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78740" lvl="0" indent="-227965" algn="just" defTabSz="91440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Bunun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nedeni,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fiyatı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olsa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bile,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tüketicinin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biraz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fiyat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ödeyerek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istek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ihtiyaçlarını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9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iyi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karşılayacak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ürüne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yönlenebilmesidir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93BC4ABE-52DE-BD8F-CDAF-3AE3488E6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667000"/>
            <a:ext cx="383620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1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99" y="1298209"/>
            <a:ext cx="11201527" cy="1054583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1534795" algn="ctr">
              <a:lnSpc>
                <a:spcPts val="4090"/>
              </a:lnSpc>
              <a:spcBef>
                <a:spcPts val="100"/>
              </a:spcBef>
            </a:pPr>
            <a:r>
              <a:rPr sz="3600" b="1" spc="-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STANDARTLAŞTIRMANIN</a:t>
            </a:r>
            <a:r>
              <a:rPr sz="3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OLUMSUZ</a:t>
            </a:r>
            <a:r>
              <a:rPr sz="36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ETKİLERİ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17520" algn="ctr">
              <a:lnSpc>
                <a:spcPts val="4090"/>
              </a:lnSpc>
            </a:pPr>
            <a:r>
              <a:rPr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(KÜÇÜKASLAN</a:t>
            </a:r>
            <a:r>
              <a:rPr sz="2000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EKMEKÇİ,</a:t>
            </a:r>
            <a:r>
              <a:rPr sz="2000" b="1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b="1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895600"/>
            <a:ext cx="5941060" cy="2664191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40665" marR="1094740" lvl="0" indent="-227965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2400" b="0" i="0" u="none" strike="noStrike" kern="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Pazarla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ilgili,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uymasının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lang="tr-TR"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sz="2400" b="0" i="0" u="none" strike="noStrike" kern="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standardı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şartlarla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devlet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düzenlemelerinde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değişiklik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olduğunda,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standardizasyon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stratejisini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uygulamak</a:t>
            </a:r>
            <a:r>
              <a:rPr kumimoji="0" lang="tr-TR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zorlaşabilmesi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ğrusu Nedir ?: Standartlaşma Nedir ?">
            <a:extLst>
              <a:ext uri="{FF2B5EF4-FFF2-40B4-BE49-F238E27FC236}">
                <a16:creationId xmlns:a16="http://schemas.microsoft.com/office/drawing/2014/main" id="{52616589-339F-A4D2-0FC6-81012C629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7999"/>
            <a:ext cx="5334000" cy="251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62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057401" y="1295400"/>
            <a:ext cx="13487527" cy="11045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1879" algn="ctr">
              <a:lnSpc>
                <a:spcPts val="4555"/>
              </a:lnSpc>
              <a:spcBef>
                <a:spcPts val="95"/>
              </a:spcBef>
            </a:pPr>
            <a:r>
              <a:rPr b="1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UYUMLAŞTIRMA</a:t>
            </a:r>
            <a:r>
              <a:rPr lang="tr-TR" b="1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(UYARLAMA)</a:t>
            </a:r>
            <a:r>
              <a:rPr lang="tr-TR" b="1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STRATEJİSİ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(ERDAL,</a:t>
            </a:r>
            <a:r>
              <a:rPr sz="2000"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2009:</a:t>
            </a:r>
            <a:r>
              <a:rPr sz="2000" b="1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499-</a:t>
            </a:r>
            <a:r>
              <a:rPr sz="2000" b="1" spc="-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199" y="2667000"/>
            <a:ext cx="5257801" cy="38459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219075" indent="77470" algn="just">
              <a:spcBef>
                <a:spcPts val="390"/>
              </a:spcBef>
            </a:pP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Günümüzde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birey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kendisine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özgü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ürün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karmasının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sunulmasını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talep</a:t>
            </a:r>
            <a:r>
              <a:rPr lang="tr-TR"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etmektedir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19075" indent="77470" algn="just">
              <a:spcBef>
                <a:spcPts val="390"/>
              </a:spcBef>
            </a:pPr>
            <a:r>
              <a:rPr sz="24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noktada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kitlesel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özgünleştirme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(mass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customization)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kavramı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çıkmaktadır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spc="-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19075" indent="77470" algn="just">
              <a:spcBef>
                <a:spcPts val="390"/>
              </a:spcBef>
            </a:pPr>
            <a:r>
              <a:rPr sz="2400" spc="-1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pazarlara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girişte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adaptasyonu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isteğe</a:t>
            </a:r>
            <a:r>
              <a:rPr sz="24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bağlı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incelenmektedir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Çok modlu beyin 3T MRI uyumlaştırma yaklaşımlarının geliştirilmesi ve  karşılaştırılması için bir kaynak • Sinirbilim">
            <a:extLst>
              <a:ext uri="{FF2B5EF4-FFF2-40B4-BE49-F238E27FC236}">
                <a16:creationId xmlns:a16="http://schemas.microsoft.com/office/drawing/2014/main" id="{A2286155-27A6-399D-B315-EF5C2E288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70516"/>
            <a:ext cx="5029200" cy="35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3999" y="781304"/>
            <a:ext cx="12649200" cy="901656"/>
          </a:xfrm>
          <a:prstGeom prst="rect">
            <a:avLst/>
          </a:prstGeom>
        </p:spPr>
        <p:txBody>
          <a:bodyPr vert="horz" wrap="square" lIns="0" tIns="283336" rIns="0" bIns="0" rtlCol="0">
            <a:spAutoFit/>
          </a:bodyPr>
          <a:lstStyle/>
          <a:p>
            <a:pPr marL="4832985" algn="l">
              <a:lnSpc>
                <a:spcPct val="100000"/>
              </a:lnSpc>
              <a:spcBef>
                <a:spcPts val="95"/>
              </a:spcBef>
            </a:pPr>
            <a:r>
              <a:rPr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b="1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lang="tr-TR"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9600" y="2667000"/>
            <a:ext cx="5638800" cy="318099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412115" indent="69850" algn="just">
              <a:spcBef>
                <a:spcPts val="565"/>
              </a:spcBef>
            </a:pP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Bunlar,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kanunları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kanunlar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altındaki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türlü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düzenlemeyi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içerir. </a:t>
            </a:r>
            <a:endParaRPr lang="tr-TR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115" indent="69850" algn="just">
              <a:spcBef>
                <a:spcPts val="565"/>
              </a:spcBef>
            </a:pPr>
            <a:r>
              <a:rPr sz="2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Dolayısıyla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yaptığı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mevzuata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olmalıdır.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115" indent="69850" algn="just">
              <a:spcBef>
                <a:spcPts val="565"/>
              </a:spcBef>
            </a:pP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dizi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standardı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harmonize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etmiştir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standartlar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(örneğin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CE: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Conformity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İşareti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gibi)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dışında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ithal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mecburidir.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E Belgelendirme – Fark Kalite">
            <a:extLst>
              <a:ext uri="{FF2B5EF4-FFF2-40B4-BE49-F238E27FC236}">
                <a16:creationId xmlns:a16="http://schemas.microsoft.com/office/drawing/2014/main" id="{2103CCE8-AFD0-7F3A-8028-C747B916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48" y="2666999"/>
            <a:ext cx="5518052" cy="31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3999" y="781304"/>
            <a:ext cx="12649200" cy="901656"/>
          </a:xfrm>
          <a:prstGeom prst="rect">
            <a:avLst/>
          </a:prstGeom>
        </p:spPr>
        <p:txBody>
          <a:bodyPr vert="horz" wrap="square" lIns="0" tIns="283336" rIns="0" bIns="0" rtlCol="0">
            <a:spAutoFit/>
          </a:bodyPr>
          <a:lstStyle/>
          <a:p>
            <a:pPr marL="4832985" algn="l">
              <a:lnSpc>
                <a:spcPct val="100000"/>
              </a:lnSpc>
              <a:spcBef>
                <a:spcPts val="95"/>
              </a:spcBef>
            </a:pPr>
            <a:r>
              <a:rPr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b="1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lang="tr-TR"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1" y="2286000"/>
            <a:ext cx="6019799" cy="2811667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412115" indent="69850" algn="just">
              <a:spcBef>
                <a:spcPts val="565"/>
              </a:spcBef>
            </a:pPr>
            <a:endParaRPr lang="tr-TR" sz="2400" spc="-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115" indent="69850" algn="just">
              <a:spcBef>
                <a:spcPts val="565"/>
              </a:spcBef>
            </a:pP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içerisinde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ilave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düzenlemeleri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bulunabilmektedir.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115" indent="69850" algn="just">
              <a:spcBef>
                <a:spcPts val="565"/>
              </a:spcBef>
            </a:pPr>
            <a:r>
              <a:rPr sz="24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Belçika’da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dizi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renklendirici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maddenin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kullanımına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verilmezken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ülkelerinde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renklendiricilerin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aldığı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satılabilmektedir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elçika'nın çiçek halısı yeniden meydanda | TRT Haber Foto Galeri">
            <a:extLst>
              <a:ext uri="{FF2B5EF4-FFF2-40B4-BE49-F238E27FC236}">
                <a16:creationId xmlns:a16="http://schemas.microsoft.com/office/drawing/2014/main" id="{9FFEF3B3-AC7E-C33A-78BE-DE0B9F2E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70" y="2743200"/>
            <a:ext cx="5430129" cy="235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01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3999" y="781304"/>
            <a:ext cx="12649200" cy="901656"/>
          </a:xfrm>
          <a:prstGeom prst="rect">
            <a:avLst/>
          </a:prstGeom>
        </p:spPr>
        <p:txBody>
          <a:bodyPr vert="horz" wrap="square" lIns="0" tIns="283336" rIns="0" bIns="0" rtlCol="0">
            <a:spAutoFit/>
          </a:bodyPr>
          <a:lstStyle/>
          <a:p>
            <a:pPr marL="4832985" algn="l">
              <a:lnSpc>
                <a:spcPct val="100000"/>
              </a:lnSpc>
              <a:spcBef>
                <a:spcPts val="95"/>
              </a:spcBef>
            </a:pPr>
            <a:r>
              <a:rPr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b="1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lang="tr-TR"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9601" y="2438400"/>
            <a:ext cx="5410200" cy="278601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algn="just">
              <a:spcBef>
                <a:spcPts val="515"/>
              </a:spcBef>
            </a:pP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Standartlar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Örgütü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(ISO)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standartlarını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belirlemiştir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515"/>
              </a:spcBef>
            </a:pPr>
            <a:r>
              <a:rPr sz="24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onaylı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belge,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standartlar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düzenlemeleri,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sıklıkla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aranan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dokümanlardır.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515"/>
              </a:spcBef>
            </a:pPr>
            <a:r>
              <a:rPr sz="24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belge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Menşe-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Şahadetnamesi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(Certificate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Origin)dir.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8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SO Nedir?">
            <a:extLst>
              <a:ext uri="{FF2B5EF4-FFF2-40B4-BE49-F238E27FC236}">
                <a16:creationId xmlns:a16="http://schemas.microsoft.com/office/drawing/2014/main" id="{393A6882-0B48-9726-9ECD-EAEC8C30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399"/>
            <a:ext cx="5248277" cy="278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37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3999" y="781304"/>
            <a:ext cx="12649200" cy="901656"/>
          </a:xfrm>
          <a:prstGeom prst="rect">
            <a:avLst/>
          </a:prstGeom>
        </p:spPr>
        <p:txBody>
          <a:bodyPr vert="horz" wrap="square" lIns="0" tIns="283336" rIns="0" bIns="0" rtlCol="0">
            <a:spAutoFit/>
          </a:bodyPr>
          <a:lstStyle/>
          <a:p>
            <a:pPr marL="4832985" algn="l">
              <a:lnSpc>
                <a:spcPct val="100000"/>
              </a:lnSpc>
              <a:spcBef>
                <a:spcPts val="95"/>
              </a:spcBef>
            </a:pPr>
            <a:r>
              <a:rPr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b="1"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lang="tr-TR"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9601" y="2438400"/>
            <a:ext cx="5562600" cy="3588803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algn="just">
              <a:spcBef>
                <a:spcPts val="515"/>
              </a:spcBef>
            </a:pP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belge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ülke/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bölgede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üretildiğini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ait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kaliteli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işaret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etmektedir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515"/>
              </a:spcBef>
            </a:pP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İskoç 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viskisinin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tanıtımlarında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Menşe-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Şahadetnamesi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önemlidir.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525"/>
              </a:spcBef>
            </a:pP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Gelişmiş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ekonomilerde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fazla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verilen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konuların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başında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alır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spc="-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525"/>
              </a:spcBef>
            </a:pP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Tüketiciler,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reçeteli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ilaçların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taşıdığı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riskler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konusunda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bilgilendirilmelidirler.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Menşe Şahadetnamesi Nedir? Ne İşe Yarar? Nasıl Alınır? - Oden Lojistik">
            <a:extLst>
              <a:ext uri="{FF2B5EF4-FFF2-40B4-BE49-F238E27FC236}">
                <a16:creationId xmlns:a16="http://schemas.microsoft.com/office/drawing/2014/main" id="{A466F1F1-1220-AB8D-42D6-11B8A302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5105400" cy="35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30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799" y="781304"/>
            <a:ext cx="11734926" cy="901656"/>
          </a:xfrm>
          <a:prstGeom prst="rect">
            <a:avLst/>
          </a:prstGeom>
        </p:spPr>
        <p:txBody>
          <a:bodyPr vert="horz" wrap="square" lIns="0" tIns="283336" rIns="0" bIns="0" rtlCol="0">
            <a:spAutoFit/>
          </a:bodyPr>
          <a:lstStyle/>
          <a:p>
            <a:pPr marL="1609725" algn="ctr">
              <a:lnSpc>
                <a:spcPct val="100000"/>
              </a:lnSpc>
              <a:spcBef>
                <a:spcPts val="95"/>
              </a:spcBef>
            </a:pPr>
            <a:r>
              <a:rPr b="1"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İSTEĞE</a:t>
            </a:r>
            <a:r>
              <a:rPr b="1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BAĞLI</a:t>
            </a:r>
            <a:r>
              <a:rPr b="1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(İHTİYARİ)</a:t>
            </a:r>
            <a:r>
              <a:rPr b="1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2000" y="2514600"/>
            <a:ext cx="6400801" cy="342529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412750" indent="77470" algn="just">
              <a:spcBef>
                <a:spcPts val="390"/>
              </a:spcBef>
            </a:pPr>
            <a:r>
              <a:rPr lang="tr-TR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</a:t>
            </a:r>
            <a:r>
              <a:rPr lang="tr-TR"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ilgili</a:t>
            </a:r>
            <a:r>
              <a:rPr lang="tr-TR"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lang="tr-TR"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faktörler,</a:t>
            </a:r>
            <a:r>
              <a:rPr lang="tr-TR"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işletmenin</a:t>
            </a:r>
            <a:r>
              <a:rPr lang="tr-TR" sz="24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tr-TR"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lang="tr-TR"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istihbarat </a:t>
            </a:r>
            <a:r>
              <a:rPr lang="tr-TR"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lang="tr-TR"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tr-TR"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bilinirler.</a:t>
            </a:r>
            <a:endParaRPr lang="tr-TR" sz="2400" spc="-1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750" indent="77470" algn="just">
              <a:spcBef>
                <a:spcPts val="390"/>
              </a:spcBef>
            </a:pPr>
            <a:r>
              <a:rPr lang="tr-TR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Oysa</a:t>
            </a:r>
            <a:r>
              <a:rPr lang="tr-TR"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tr-TR"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ihtiyari</a:t>
            </a:r>
            <a:r>
              <a:rPr lang="tr-TR"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  <a:r>
              <a:rPr lang="tr-TR"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lang="tr-TR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</a:t>
            </a:r>
            <a:r>
              <a:rPr lang="tr-TR"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tr-TR"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değildir.</a:t>
            </a:r>
          </a:p>
          <a:p>
            <a:pPr marL="12700" algn="just"/>
            <a:r>
              <a:rPr lang="tr-TR"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İhtiyari</a:t>
            </a:r>
            <a:r>
              <a:rPr lang="tr-TR"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  <a:r>
              <a:rPr lang="tr-TR"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lang="tr-TR"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lang="tr-TR"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tr-TR"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toplama</a:t>
            </a:r>
            <a:r>
              <a:rPr lang="tr-TR"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</a:t>
            </a:r>
            <a:r>
              <a:rPr lang="tr-TR"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just"/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araştırmaları,</a:t>
            </a:r>
            <a:r>
              <a:rPr lang="tr-TR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lang="tr-TR"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lang="tr-TR"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lang="tr-TR"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yardımcı</a:t>
            </a:r>
            <a:r>
              <a:rPr lang="tr-TR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olmakta</a:t>
            </a:r>
            <a:r>
              <a:rPr lang="tr-TR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dolayısıyla</a:t>
            </a:r>
            <a:r>
              <a:rPr lang="tr-TR"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ürün-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 </a:t>
            </a:r>
            <a:r>
              <a:rPr lang="tr-TR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uyumlandırılmasında</a:t>
            </a:r>
            <a:r>
              <a:rPr lang="tr-TR"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lang="tr-TR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katkı</a:t>
            </a:r>
            <a:r>
              <a:rPr lang="tr-TR"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yapmaktadır.</a:t>
            </a:r>
            <a:r>
              <a:rPr lang="tr-TR"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İsteğe Bağlı Sigorta Nedir?">
            <a:extLst>
              <a:ext uri="{FF2B5EF4-FFF2-40B4-BE49-F238E27FC236}">
                <a16:creationId xmlns:a16="http://schemas.microsoft.com/office/drawing/2014/main" id="{A1060380-6CFA-B7E6-DAC0-6A30E9468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70" y="2590800"/>
            <a:ext cx="4099030" cy="33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99" y="781304"/>
            <a:ext cx="8839201" cy="1051505"/>
          </a:xfrm>
          <a:prstGeom prst="rect">
            <a:avLst/>
          </a:prstGeom>
        </p:spPr>
        <p:txBody>
          <a:bodyPr vert="horz" wrap="square" lIns="0" tIns="70611" rIns="0" bIns="0" rtlCol="0">
            <a:spAutoFit/>
          </a:bodyPr>
          <a:lstStyle/>
          <a:p>
            <a:pPr marL="2814320" marR="6985" algn="ctr">
              <a:lnSpc>
                <a:spcPts val="4105"/>
              </a:lnSpc>
              <a:spcBef>
                <a:spcPts val="100"/>
              </a:spcBef>
            </a:pPr>
            <a:r>
              <a:rPr b="1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GELİŞME</a:t>
            </a:r>
            <a:r>
              <a:rPr b="1"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STRATEJİLERİ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14320" marR="5080" algn="ctr">
              <a:lnSpc>
                <a:spcPts val="4105"/>
              </a:lnSpc>
            </a:pPr>
            <a:r>
              <a:rPr sz="20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(KARABULUT&amp;KARABULUT,</a:t>
            </a:r>
            <a:r>
              <a:rPr sz="20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2011:</a:t>
            </a:r>
            <a:r>
              <a:rPr sz="20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91):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093493"/>
            <a:ext cx="6248401" cy="375295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0665" indent="-227965">
              <a:spcBef>
                <a:spcPts val="8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endParaRPr lang="tr-TR" sz="2400" b="1" spc="-4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indent="-227965">
              <a:spcBef>
                <a:spcPts val="8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b="1" spc="-4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b="1" spc="-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</a:t>
            </a:r>
            <a:r>
              <a:rPr sz="2400" b="1" spc="-1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stratejileri:</a:t>
            </a:r>
            <a:r>
              <a:rPr sz="2400" b="1" spc="-1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yayılması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indent="-227965">
              <a:spcBef>
                <a:spcPts val="7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Rekabetçi</a:t>
            </a:r>
            <a:r>
              <a:rPr sz="2400" b="1" spc="-1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saldırı/meydan</a:t>
            </a:r>
            <a:r>
              <a:rPr sz="2400" b="1" spc="-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okuma</a:t>
            </a:r>
            <a:r>
              <a:rPr sz="2400" b="1" spc="-1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b="1" spc="-1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sz="2400" b="1" spc="-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b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payı</a:t>
            </a:r>
            <a:r>
              <a:rPr sz="2400" b="1" spc="-1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kazanma</a:t>
            </a:r>
            <a:r>
              <a:rPr sz="2400" b="1" spc="-1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</a:t>
            </a:r>
            <a:r>
              <a:rPr sz="2400" b="1" spc="-1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Cepheden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saldırı,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rakibi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zayıf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noktasından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vurma,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çevirme,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bypass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52705" indent="-227965"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b="1" spc="-9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Kremalı</a:t>
            </a:r>
            <a:r>
              <a:rPr sz="2400" b="1" spc="-1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b="1" spc="-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dilimi/odaklanma</a:t>
            </a:r>
            <a:r>
              <a:rPr sz="2400" b="1" spc="-1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stratejileri:</a:t>
            </a:r>
            <a:r>
              <a:rPr sz="2400" b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Savaşı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alanını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seçme,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çabalarını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belirli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bölümde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yoğunlaştırma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7E3D750-E762-D36D-F3A5-E7B1BA12A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709903"/>
            <a:ext cx="4876800" cy="313654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799" y="781304"/>
            <a:ext cx="11734926" cy="901656"/>
          </a:xfrm>
          <a:prstGeom prst="rect">
            <a:avLst/>
          </a:prstGeom>
        </p:spPr>
        <p:txBody>
          <a:bodyPr vert="horz" wrap="square" lIns="0" tIns="283336" rIns="0" bIns="0" rtlCol="0">
            <a:spAutoFit/>
          </a:bodyPr>
          <a:lstStyle/>
          <a:p>
            <a:pPr marL="1609725" algn="ctr">
              <a:lnSpc>
                <a:spcPct val="100000"/>
              </a:lnSpc>
              <a:spcBef>
                <a:spcPts val="95"/>
              </a:spcBef>
            </a:pPr>
            <a:r>
              <a:rPr b="1"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İSTEĞE</a:t>
            </a:r>
            <a:r>
              <a:rPr b="1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BAĞLI</a:t>
            </a:r>
            <a:r>
              <a:rPr b="1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(İHTİYARİ)</a:t>
            </a:r>
            <a:r>
              <a:rPr b="1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4541" y="2161158"/>
            <a:ext cx="6703060" cy="421525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412750" indent="77470" algn="just">
              <a:spcBef>
                <a:spcPts val="390"/>
              </a:spcBef>
            </a:pPr>
            <a:r>
              <a:rPr sz="24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nasıl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kullanılır?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kullanımını</a:t>
            </a:r>
            <a:r>
              <a:rPr sz="24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belirler?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750" indent="77470" algn="just">
              <a:spcBef>
                <a:spcPts val="390"/>
              </a:spcBef>
            </a:pPr>
            <a:r>
              <a:rPr sz="2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Ürünü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kullanır?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Nerede,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niçin</a:t>
            </a:r>
            <a:r>
              <a:rPr sz="24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alınır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2750" indent="77470" algn="just">
              <a:spcBef>
                <a:spcPts val="390"/>
              </a:spcBef>
            </a:pPr>
            <a:r>
              <a:rPr sz="2400" spc="-1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Soruları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üründe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bulunması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özellikler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ışık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tutar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/>
            <a:r>
              <a:rPr sz="24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edilebilirlik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kazanması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alternatiflerine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avantaj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üstünlükleri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bulunmalıdır.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/>
            <a:r>
              <a:rPr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koşullar,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seviyesi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iklim,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coğrafya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ürünlerin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girişinde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uyumlandırma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açısından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tr-TR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önüne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alınması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faktörlerdir.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İsteğe Bağlı Sigorta Primi Ne Kadar? [GÜNCEL] 2023 - edevlet.net">
            <a:extLst>
              <a:ext uri="{FF2B5EF4-FFF2-40B4-BE49-F238E27FC236}">
                <a16:creationId xmlns:a16="http://schemas.microsoft.com/office/drawing/2014/main" id="{DF8A39D6-9083-8343-AD2F-D5E96757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0"/>
            <a:ext cx="3810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27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09799" y="781304"/>
            <a:ext cx="11430000" cy="1054583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5977255" algn="ctr">
              <a:lnSpc>
                <a:spcPts val="4090"/>
              </a:lnSpc>
              <a:spcBef>
                <a:spcPts val="100"/>
              </a:spcBef>
            </a:pPr>
            <a:r>
              <a:rPr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lang="tr-TR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STRATEJİSİ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16250" algn="ctr">
              <a:lnSpc>
                <a:spcPts val="4090"/>
              </a:lnSpc>
            </a:pPr>
            <a:r>
              <a:rPr lang="tr-TR"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(KÜÇÜKASLAN</a:t>
            </a:r>
            <a:r>
              <a:rPr sz="2000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EKMEKÇİ,</a:t>
            </a:r>
            <a:r>
              <a:rPr sz="2000"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b="1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4399" y="2819400"/>
            <a:ext cx="5410201" cy="310726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205104" algn="just">
              <a:spcBef>
                <a:spcPts val="390"/>
              </a:spcBef>
            </a:pP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yanında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alternatiflerden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 </a:t>
            </a:r>
            <a:r>
              <a:rPr sz="24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üretimdir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spc="-1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05104" algn="just">
              <a:spcBef>
                <a:spcPts val="390"/>
              </a:spcBef>
            </a:pP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üretimde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pazarlardaki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istek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ihtiyaçları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dikkate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alınarak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geliştirilir.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05104" algn="just">
              <a:spcBef>
                <a:spcPts val="390"/>
              </a:spcBef>
            </a:pP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uyarlama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benzerlik</a:t>
            </a:r>
            <a:r>
              <a:rPr sz="24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görülmekteyse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aralarında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farklar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bulunur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İsteğe Bağlı Sigortalılık Nedir? Koşulları Nelerdir? - iskanunu.com">
            <a:extLst>
              <a:ext uri="{FF2B5EF4-FFF2-40B4-BE49-F238E27FC236}">
                <a16:creationId xmlns:a16="http://schemas.microsoft.com/office/drawing/2014/main" id="{A20B2B26-AE49-D611-8106-99BE4BD2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5029200" cy="30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09799" y="781304"/>
            <a:ext cx="11430000" cy="1054583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5977255" algn="ctr">
              <a:lnSpc>
                <a:spcPts val="4090"/>
              </a:lnSpc>
              <a:spcBef>
                <a:spcPts val="100"/>
              </a:spcBef>
            </a:pPr>
            <a:r>
              <a:rPr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lang="tr-TR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STRATEJİSİ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16250" algn="ctr">
              <a:lnSpc>
                <a:spcPts val="4090"/>
              </a:lnSpc>
            </a:pPr>
            <a:r>
              <a:rPr lang="tr-TR"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(KÜÇÜKASLAN</a:t>
            </a:r>
            <a:r>
              <a:rPr sz="2000" b="1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EKMEKÇİ,</a:t>
            </a:r>
            <a:r>
              <a:rPr sz="2000"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  <a:r>
              <a:rPr sz="2000" b="1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0" y="2667000"/>
            <a:ext cx="6096001" cy="30559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656590" algn="just">
              <a:spcBef>
                <a:spcPts val="165"/>
              </a:spcBef>
            </a:pP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Uyarlamada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işletmeler</a:t>
            </a:r>
            <a:r>
              <a:rPr sz="24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farklılaştırmayı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kılan,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yasal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koşullar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unsurlar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söz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konusudur. </a:t>
            </a:r>
            <a:endParaRPr lang="tr-TR" sz="2400" spc="-10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6590" algn="just">
              <a:spcBef>
                <a:spcPts val="165"/>
              </a:spcBef>
            </a:pPr>
            <a:r>
              <a:rPr sz="24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Oysa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üretimde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farklılaştırmaya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unsur,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istek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ihtiyaçlarıdır.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6590" algn="just">
              <a:spcBef>
                <a:spcPts val="165"/>
              </a:spcBef>
            </a:pP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uyarlamadan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üretimde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işletmeler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pazarlara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uygun,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pazarlardan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geliştirebilir.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İsteğe bağlı emeklilik şartları neler? | SGK isteğe bağlı sigorta emeklilik  şartları 2019">
            <a:extLst>
              <a:ext uri="{FF2B5EF4-FFF2-40B4-BE49-F238E27FC236}">
                <a16:creationId xmlns:a16="http://schemas.microsoft.com/office/drawing/2014/main" id="{2592113A-9C2E-9C94-FA01-A0D4D5E1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30648"/>
            <a:ext cx="5029200" cy="289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89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09801" y="1295400"/>
            <a:ext cx="13637259" cy="602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78225" marR="5080" algn="ctr">
              <a:lnSpc>
                <a:spcPts val="4550"/>
              </a:lnSpc>
              <a:spcBef>
                <a:spcPts val="95"/>
              </a:spcBef>
            </a:pPr>
            <a:r>
              <a:rPr b="1" spc="-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YENİ</a:t>
            </a:r>
            <a:r>
              <a:rPr b="1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7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GELİŞTİRME</a:t>
            </a:r>
            <a:r>
              <a:rPr b="1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</a:t>
            </a:r>
            <a:r>
              <a:rPr lang="tr-TR" b="1"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b="1" spc="-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EKLEME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0" y="2438400"/>
            <a:ext cx="6324601" cy="3842076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just">
              <a:spcBef>
                <a:spcPts val="359"/>
              </a:spcBef>
            </a:pP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İhracatçı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firma,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pazarlayacağı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ürünleri,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dizisine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çeşitli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lang="tr-TR"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ekleyebilir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359"/>
              </a:spcBef>
            </a:pPr>
            <a:r>
              <a:rPr sz="24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alternatifleri,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yerli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ihraç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etmeye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başlamak,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potansiyel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pazarları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ürüne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firmayı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satın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almak,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firmaların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geliştirdikleri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ürünlerin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aynısını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üretmek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içinde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geliştirmek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söyleyebiliriz.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359"/>
              </a:spcBef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seçeneklerin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birinin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firmaya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maliyeti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olacağından,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kararlar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sz="2400" spc="-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görülebilecektir.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Ürün Geliştirme : Nedir : Süreci : Örnekleri : Stratejileri : İlk Aşaması">
            <a:extLst>
              <a:ext uri="{FF2B5EF4-FFF2-40B4-BE49-F238E27FC236}">
                <a16:creationId xmlns:a16="http://schemas.microsoft.com/office/drawing/2014/main" id="{509995DE-D60B-C891-A686-A2B948FB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98312"/>
            <a:ext cx="4419600" cy="368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95400" y="1219200"/>
            <a:ext cx="13335001" cy="6020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0605" marR="5080" algn="ctr">
              <a:lnSpc>
                <a:spcPts val="4560"/>
              </a:lnSpc>
              <a:spcBef>
                <a:spcPts val="95"/>
              </a:spcBef>
            </a:pPr>
            <a:r>
              <a:rPr b="1" spc="-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b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6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ÜRÜNLERDE</a:t>
            </a:r>
            <a:r>
              <a:rPr b="1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6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tr-TR" b="1" spc="-6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b="1" spc="-6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IŞIKLIK</a:t>
            </a:r>
            <a:r>
              <a:rPr lang="tr-TR" b="1" spc="-6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b="1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2666999"/>
            <a:ext cx="5867400" cy="3103413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just">
              <a:spcBef>
                <a:spcPts val="359"/>
              </a:spcBef>
            </a:pP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Sorunlu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eğrisinin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ileri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dönemlerinde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bulunan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ürünlerin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ömrü,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değişiklik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yapılarak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uzaltılabilir.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359"/>
              </a:spcBef>
            </a:pPr>
            <a:endParaRPr lang="tr-TR" sz="2400" spc="-17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359"/>
              </a:spcBef>
            </a:pP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seçenek,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geniş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standartlaştırma-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uyumlaştırma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kapsamında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incelenebileceği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konudan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bağımsız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alınabilmektedir.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Ürün Geliştirme Bilgisi-Örnek Storyboard Tarafından tr-examples">
            <a:extLst>
              <a:ext uri="{FF2B5EF4-FFF2-40B4-BE49-F238E27FC236}">
                <a16:creationId xmlns:a16="http://schemas.microsoft.com/office/drawing/2014/main" id="{3A7F404E-951E-E389-69DE-A23DDC92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6999"/>
            <a:ext cx="4800600" cy="31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981200" y="1219200"/>
            <a:ext cx="12801600" cy="11526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1195" marR="8255" algn="ctr">
              <a:lnSpc>
                <a:spcPts val="4560"/>
              </a:lnSpc>
              <a:spcBef>
                <a:spcPts val="95"/>
              </a:spcBef>
            </a:pPr>
            <a:r>
              <a:rPr sz="3600" b="1" spc="-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sz="3600"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3600" b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sz="3600" b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İÇİN</a:t>
            </a:r>
            <a:r>
              <a:rPr sz="3600" b="1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YENİ</a:t>
            </a:r>
            <a:r>
              <a:rPr lang="tr-TR" sz="3600" b="1" spc="-6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3600" b="1" spc="-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KULLANIM</a:t>
            </a:r>
            <a:r>
              <a:rPr sz="3600" b="1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ALANLARI</a:t>
            </a:r>
            <a:r>
              <a:rPr sz="3600"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3047999"/>
            <a:ext cx="6248400" cy="1871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seçenek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eğrisini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uzatmak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yaklaşımdır.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3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lang="tr-TR"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alanları;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araştırması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araştırması</a:t>
            </a:r>
            <a:r>
              <a:rPr lang="tr-TR"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yoluyla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bulunabileceği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şans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eseri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yöneticilerin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karşısına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çıkabilmektedir.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Ürün Geliştirme : Nedir : Süreci : Örnekleri : Stratejileri : İlk Aşaması">
            <a:extLst>
              <a:ext uri="{FF2B5EF4-FFF2-40B4-BE49-F238E27FC236}">
                <a16:creationId xmlns:a16="http://schemas.microsoft.com/office/drawing/2014/main" id="{260F083F-7AA9-2E86-A6C7-85850774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40832"/>
            <a:ext cx="4343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3999" y="781304"/>
            <a:ext cx="11963400" cy="901656"/>
          </a:xfrm>
          <a:prstGeom prst="rect">
            <a:avLst/>
          </a:prstGeom>
        </p:spPr>
        <p:txBody>
          <a:bodyPr vert="horz" wrap="square" lIns="0" tIns="283336" rIns="0" bIns="0" rtlCol="0">
            <a:spAutoFit/>
          </a:bodyPr>
          <a:lstStyle/>
          <a:p>
            <a:pPr marL="3418840" algn="ctr">
              <a:lnSpc>
                <a:spcPct val="100000"/>
              </a:lnSpc>
              <a:spcBef>
                <a:spcPts val="95"/>
              </a:spcBef>
            </a:pPr>
            <a:r>
              <a:rPr b="1" spc="-7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ÜRÜNLERİ</a:t>
            </a:r>
            <a:r>
              <a:rPr b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b="1" spc="-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PAZARDAN</a:t>
            </a:r>
            <a:r>
              <a:rPr b="1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ÇEKME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4541" y="2161158"/>
            <a:ext cx="6703060" cy="3743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Başarısız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tutmak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firmanın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maliyetlerini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arttırabilmektedir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just">
              <a:spcBef>
                <a:spcPts val="95"/>
              </a:spcBef>
            </a:pPr>
            <a:r>
              <a:rPr sz="24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Dolayısıyla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dizisi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sürekli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izlenmeli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değerlendirilmelidir.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değerlendirmeler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satış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analizleri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kullanılabilir.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4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400" spc="-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Kriter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firmalar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gelecekteki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potansiyeli,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stratejisinde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üründe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yapılacak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değişikliklerden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edilecek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olası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kazançları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ürünlerin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satışlarına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katkısını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kullanabilmektedir.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Şampuanlar Kansere Neden Olur: Yüksek Kimyasal Seviyeleri">
            <a:extLst>
              <a:ext uri="{FF2B5EF4-FFF2-40B4-BE49-F238E27FC236}">
                <a16:creationId xmlns:a16="http://schemas.microsoft.com/office/drawing/2014/main" id="{863BF79B-7FAA-1C1C-6E4E-F7B7073C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161158"/>
            <a:ext cx="4071193" cy="37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052575"/>
            <a:ext cx="9296401" cy="5252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7175" algn="l">
              <a:lnSpc>
                <a:spcPct val="100000"/>
              </a:lnSpc>
              <a:spcBef>
                <a:spcPts val="95"/>
              </a:spcBef>
            </a:pPr>
            <a:r>
              <a:rPr sz="4000" b="1" spc="-5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sz="4000" b="1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6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4000" b="1" spc="-2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4000" b="1" spc="-2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sz="4000" b="1" spc="-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4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 dirty="0">
              <a:latin typeface="Verdana"/>
              <a:cs typeface="Verdana"/>
            </a:endParaRPr>
          </a:p>
          <a:p>
            <a:pPr marL="12700" marR="647065" algn="just">
              <a:spcBef>
                <a:spcPts val="5"/>
              </a:spcBef>
            </a:pP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tr-TR"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pazarlara</a:t>
            </a:r>
            <a:r>
              <a:rPr lang="tr-TR"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yönelen</a:t>
            </a:r>
            <a:r>
              <a:rPr lang="tr-TR"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firmaların</a:t>
            </a:r>
            <a:r>
              <a:rPr lang="tr-TR"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kullanabilecekleri </a:t>
            </a:r>
            <a:r>
              <a:rPr lang="tr-TR"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tr-TR"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</a:t>
            </a:r>
            <a:r>
              <a:rPr lang="tr-TR"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ise; </a:t>
            </a:r>
          </a:p>
          <a:p>
            <a:pPr marL="12700" marR="647065" algn="just">
              <a:spcBef>
                <a:spcPts val="5"/>
              </a:spcBef>
            </a:pP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stratejide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çeşitli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mesajla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pazarlar.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Mesela,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geçmiş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yıllarda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Coca-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Cola’nın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formülü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ambalajı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satıldığı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aynıydı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kullanımı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serinletici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meşrubat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vurgulanmaktaydı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647065" algn="just">
              <a:spcBef>
                <a:spcPts val="5"/>
              </a:spcBef>
            </a:pPr>
            <a:r>
              <a:rPr sz="2400" spc="-5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mesajında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ferahlık,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canlılık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gençlik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temaları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işlenmişti.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1886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yılında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kullanılan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“Drink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Coca-</a:t>
            </a:r>
            <a:r>
              <a:rPr sz="2400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Cola”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sloganı,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mesajı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iken,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2000’li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yıllara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 </a:t>
            </a:r>
            <a:r>
              <a:rPr sz="24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satıldığı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mesajlar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sloganları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kullanan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Coca-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Cola’nın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 tarafından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hatırlanan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mesajlardan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1993’te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kullanılmaya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başlanan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“Always </a:t>
            </a:r>
            <a:r>
              <a:rPr sz="2400" spc="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Coca-</a:t>
            </a:r>
            <a:r>
              <a:rPr sz="2400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Cola”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sloganı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olmuştur.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Amazon.com: Always Coca-Cola Bottle 1990s Style Red Disc Decal 21 x 24 Coke  Kitchen Decor : Sports &amp; Outdoors">
            <a:extLst>
              <a:ext uri="{FF2B5EF4-FFF2-40B4-BE49-F238E27FC236}">
                <a16:creationId xmlns:a16="http://schemas.microsoft.com/office/drawing/2014/main" id="{D64F5299-7B31-C463-373D-DE66C9AF9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335588"/>
            <a:ext cx="2971800" cy="39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052575"/>
            <a:ext cx="9448800" cy="4513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7175" marR="0" lvl="0" indent="0" algn="l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0" cap="none" spc="-5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kumimoji="0" sz="4000" b="1" i="0" u="none" strike="noStrike" kern="0" cap="none" spc="-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6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4000" b="1" i="0" u="none" strike="noStrike" kern="0" cap="none" spc="-2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25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sz="4000" b="1" i="0" u="none" strike="noStrike" kern="0" cap="none" spc="-2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5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kumimoji="0" sz="4000" b="1" i="0" u="none" strike="noStrike" kern="0" cap="none" spc="-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4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0" marR="64706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Ürün-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stratejisinin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avantajları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araştırma-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geliştirme,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reklam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maliyetlerini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düzeye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indirmesidir.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4706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Çünkü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ülkeden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farklılaştığında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değiştiğinde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reklam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maliyetleri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ölçüde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artmaktadır.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4706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8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Dolayısıyla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stratejinin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sunduğu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maliyet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tasarrufları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1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küresel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firmalar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çekici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gelmektedir.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3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4706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iletişim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karmasının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standartlaştırılması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tasarruflar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sağlanır.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47065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stratejinin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başta</a:t>
            </a:r>
            <a:r>
              <a:rPr kumimoji="0" lang="tr-TR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gelen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uygulayıcılarından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Pepsi-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Cola’dır.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Pepsi Cola 330 Ml Kutu Fiyatı, Taksit Seçenekleri ile Satın Al">
            <a:extLst>
              <a:ext uri="{FF2B5EF4-FFF2-40B4-BE49-F238E27FC236}">
                <a16:creationId xmlns:a16="http://schemas.microsoft.com/office/drawing/2014/main" id="{C172EBBA-0D5A-0A17-C64E-7AE360677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362200"/>
            <a:ext cx="2743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48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1" y="1052575"/>
            <a:ext cx="1104607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b="1" spc="-5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6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4000" b="1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4000" b="1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6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FARKLI</a:t>
            </a:r>
            <a:r>
              <a:rPr sz="4000" b="1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4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1" y="2133600"/>
            <a:ext cx="6705599" cy="382540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68325" algn="just">
              <a:spcBef>
                <a:spcPts val="310"/>
              </a:spcBef>
            </a:pP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ülkelerde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</a:t>
            </a:r>
            <a:r>
              <a:rPr sz="24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olanakları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bulabilmektedir.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4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8325" algn="just">
              <a:spcBef>
                <a:spcPts val="310"/>
              </a:spcBef>
            </a:pP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Böyle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durumlarda,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r>
              <a:rPr lang="tr-TR" sz="24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kullanıma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şekilde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farklılaşmaktadır.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6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8325" algn="just">
              <a:spcBef>
                <a:spcPts val="310"/>
              </a:spcBef>
            </a:pPr>
            <a:r>
              <a:rPr sz="2400" spc="-2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Yani</a:t>
            </a:r>
            <a:r>
              <a:rPr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mesaj,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farklılığına</a:t>
            </a:r>
            <a:r>
              <a:rPr sz="24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saptanmaktadır.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8325" algn="just">
              <a:spcBef>
                <a:spcPts val="310"/>
              </a:spcBef>
            </a:pP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lang="tr-TR"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Ürün-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4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stratejisinin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başarılı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uygulamasını</a:t>
            </a:r>
            <a:r>
              <a:rPr sz="2400" spc="-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Fransız</a:t>
            </a:r>
            <a:r>
              <a:rPr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ufak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motosiklet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(moped)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üreticileri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vermiştir.</a:t>
            </a:r>
            <a:r>
              <a:rPr sz="2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3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8325" algn="just">
              <a:spcBef>
                <a:spcPts val="310"/>
              </a:spcBef>
            </a:pP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Source Klasik yüksek hızlı elektrikli scooter motosiklet abd 3000w yetişkin  lityum on m.alibaba.com">
            <a:extLst>
              <a:ext uri="{FF2B5EF4-FFF2-40B4-BE49-F238E27FC236}">
                <a16:creationId xmlns:a16="http://schemas.microsoft.com/office/drawing/2014/main" id="{552A2FE1-0898-92FB-7B66-89F684DE4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2133600"/>
            <a:ext cx="47243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00200"/>
            <a:ext cx="7010400" cy="463588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16255" algn="just">
              <a:spcBef>
                <a:spcPts val="390"/>
              </a:spcBef>
            </a:pP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Karabulut&amp;Karabulut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(2011:</a:t>
            </a:r>
            <a:r>
              <a:rPr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92)’a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odaklanma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ziyade doğuştan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 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şirkete</a:t>
            </a:r>
            <a:r>
              <a:rPr sz="2400" spc="-1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nitelendirilebilir.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16255" algn="just">
              <a:spcBef>
                <a:spcPts val="390"/>
              </a:spcBef>
            </a:pP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/geliştirme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lider(pazarın</a:t>
            </a:r>
            <a:r>
              <a:rPr sz="24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çekiciliğinin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</a:t>
            </a:r>
            <a:r>
              <a:rPr sz="2400" spc="-1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gücünün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halinde),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saldırı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</a:t>
            </a:r>
            <a:r>
              <a:rPr sz="2400" spc="-1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(hedef</a:t>
            </a:r>
            <a:r>
              <a:rPr sz="2400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pazarın </a:t>
            </a:r>
            <a:r>
              <a:rPr sz="2400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çekiciliği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yüksek,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şirketin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gücü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nispeten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düşük)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meydan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okuyucu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ikinci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şirkete</a:t>
            </a:r>
            <a:r>
              <a:rPr sz="2400" spc="-1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düşebilir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spc="-10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16255" algn="just">
              <a:spcBef>
                <a:spcPts val="390"/>
              </a:spcBef>
            </a:pPr>
            <a:r>
              <a:rPr sz="2400" spc="-12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saldırı </a:t>
            </a:r>
            <a:r>
              <a:rPr sz="2400" spc="-9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stratejilerini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çokuluslu</a:t>
            </a:r>
            <a:r>
              <a:rPr sz="2400" spc="-9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şirketler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seçebilirler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spc="-8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16255" algn="just">
              <a:spcBef>
                <a:spcPts val="390"/>
              </a:spcBef>
            </a:pP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2400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bunları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nispi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rekabetçi</a:t>
            </a:r>
            <a:r>
              <a:rPr lang="tr-TR"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konumda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yatay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çapraz/asimetrik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rekabette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seçebilmek</a:t>
            </a:r>
            <a:r>
              <a:rPr sz="2400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mümkündür.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çizgi film içeren bir resim&#10;&#10;Açıklama otomatik olarak oluşturuldu">
            <a:extLst>
              <a:ext uri="{FF2B5EF4-FFF2-40B4-BE49-F238E27FC236}">
                <a16:creationId xmlns:a16="http://schemas.microsoft.com/office/drawing/2014/main" id="{171A281F-BCB9-A582-B9C9-BA3DA0DFC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752600"/>
            <a:ext cx="45720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1" y="1052575"/>
            <a:ext cx="1104607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0" cap="none" spc="-5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kumimoji="0" sz="4000" b="1" i="0" u="none" strike="noStrike" kern="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4000" b="1" i="0" u="none" strike="noStrike" kern="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6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4000" b="1" i="0" u="none" strike="noStrike" kern="0" cap="none" spc="-2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25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sz="4000" b="1" i="0" u="none" strike="noStrike" kern="0" cap="none" spc="-2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6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FARKLI</a:t>
            </a:r>
            <a:r>
              <a:rPr kumimoji="0" sz="4000" b="1" i="0" u="none" strike="noStrike" kern="0" cap="none" spc="-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4000" b="1" i="0" u="none" strike="noStrike" kern="0" cap="none" spc="-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4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1" y="2133600"/>
            <a:ext cx="7010399" cy="434606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68325" lvl="0" indent="0" algn="just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8325" lvl="0" indent="0" algn="just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tip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motosiklet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Avrupa’da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yaygın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evden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kumimoji="0" lang="tr-TR" sz="24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okula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gidiş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gelişte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kullanılmaktadır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tr-TR" sz="2400" b="0" i="0" u="none" strike="noStrike" kern="0" cap="none" spc="-2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8325" lvl="0" indent="0" algn="just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25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Amerika’da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mesafelerin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uzun,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trafiğin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süratli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oluşu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tür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kullanımı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engellemekte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benzinin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ucuzluğu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otomobil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yerine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motosiklet kullanımını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gereksiz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kılmaktadır.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5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8325" lvl="0" indent="0" algn="just" defTabSz="91440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nedenlerle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motosikletleri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Amerika’ya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aracı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satamayan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Fransız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firmaları,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eğlence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aracı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tanıtıp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piyasaya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girmişlerdir.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Source 2000W EEC elektrikli Scooter klasik model on m.alibaba.com">
            <a:extLst>
              <a:ext uri="{FF2B5EF4-FFF2-40B4-BE49-F238E27FC236}">
                <a16:creationId xmlns:a16="http://schemas.microsoft.com/office/drawing/2014/main" id="{FD9E8FDF-6A2E-4A10-2B66-026A4828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2514600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30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1" y="1052575"/>
            <a:ext cx="1104607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0" cap="none" spc="-5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kumimoji="0" sz="4000" b="1" i="0" u="none" strike="noStrike" kern="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4000" b="1" i="0" u="none" strike="noStrike" kern="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6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4000" b="1" i="0" u="none" strike="noStrike" kern="0" cap="none" spc="-2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25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sz="4000" b="1" i="0" u="none" strike="noStrike" kern="0" cap="none" spc="-2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6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FARKLI</a:t>
            </a:r>
            <a:r>
              <a:rPr kumimoji="0" sz="4000" b="1" i="0" u="none" strike="noStrike" kern="0" cap="none" spc="-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4000" b="1" i="0" u="none" strike="noStrike" kern="0" cap="none" spc="-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4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514600"/>
            <a:ext cx="7086599" cy="362022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stratejinin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cazibesi</a:t>
            </a:r>
            <a:r>
              <a:rPr kumimoji="0" sz="2400" b="0" i="0" u="none" strike="noStrike" kern="0" cap="none" spc="2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önceki</a:t>
            </a:r>
            <a:r>
              <a:rPr kumimoji="0" sz="2400" b="0" i="0" u="none" strike="noStrike" kern="0" cap="none" spc="2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stratejisinden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gelen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maliyetli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oluşudur.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2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değişmediğinden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geliştirme,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stok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maliyetleri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yükselmemekte,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maliyetler</a:t>
            </a:r>
            <a:r>
              <a:rPr kumimoji="0" sz="2400" b="0" i="0" u="none" strike="noStrike" kern="0" cap="none" spc="2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sadece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değişik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iletişim çalışmalarından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kaynaklanmaktadır.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6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Oluşan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maliyet,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fonksiyonlarını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saptarken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iletişimlerini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(reklam,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satış tutundurma,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kişisel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satış,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vb.)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gözden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geçirirken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çıkan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maliyettir.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Aynı Mesaj Ve Kampanyayla Farklı Duygulara Hitap Etmek Mümkün Mü? |  Marketing Türkiye">
            <a:extLst>
              <a:ext uri="{FF2B5EF4-FFF2-40B4-BE49-F238E27FC236}">
                <a16:creationId xmlns:a16="http://schemas.microsoft.com/office/drawing/2014/main" id="{197BB5A0-C3A1-8047-BB34-B886EC64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14600"/>
            <a:ext cx="4038600" cy="362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09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1" y="1052575"/>
            <a:ext cx="11046078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0" cap="none" spc="-5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kumimoji="0" sz="4000" b="1" i="0" u="none" strike="noStrike" kern="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4000" b="1" i="0" u="none" strike="noStrike" kern="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6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4000" b="1" i="0" u="none" strike="noStrike" kern="0" cap="none" spc="-2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25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sz="4000" b="1" i="0" u="none" strike="noStrike" kern="0" cap="none" spc="-2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6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FARKLI</a:t>
            </a:r>
            <a:r>
              <a:rPr kumimoji="0" sz="4000" b="1" i="0" u="none" strike="noStrike" kern="0" cap="none" spc="-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4000" b="1" i="0" u="none" strike="noStrike" kern="0" cap="none" spc="-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4000" b="1" i="0" u="none" strike="noStrike" kern="0" cap="none" spc="-4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399" y="1981200"/>
            <a:ext cx="7239001" cy="435888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Coca-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Cola,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yılında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stratejisinde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“küresel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düşün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yerel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uygula”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(think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global,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local)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felsefesinden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uzaklaşarak;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“yerel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düşün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uygula”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(think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local,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local)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anlayışına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yönelmiştir.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4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Çünkü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yapılan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analizler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sonucunda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uygulanan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stratejinin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fazla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merkeziyetçi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olduğu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tespit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edilmiş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tek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politika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kullanıldığından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duyarlılıklara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zamanında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cevap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veremediği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anlaşılmıştır.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Coca-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Cola’nın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stratejiyi uygulamasında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neden,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200’ü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aşkın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tüketicilerinin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Coca-Cola’nın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kârlarının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%70’i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deniz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aşırı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ülkelerden gelmektedir.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Kentlerde &quot;Küresel Düşün, Yerel Hareket Et&quot;">
            <a:extLst>
              <a:ext uri="{FF2B5EF4-FFF2-40B4-BE49-F238E27FC236}">
                <a16:creationId xmlns:a16="http://schemas.microsoft.com/office/drawing/2014/main" id="{C6AC593D-C69E-2DFB-B64B-CB6396780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981200"/>
            <a:ext cx="3352801" cy="43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407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3999" y="781304"/>
            <a:ext cx="11887199" cy="903195"/>
          </a:xfrm>
          <a:prstGeom prst="rect">
            <a:avLst/>
          </a:prstGeom>
        </p:spPr>
        <p:txBody>
          <a:bodyPr vert="horz" wrap="square" lIns="0" tIns="284860" rIns="0" bIns="0" rtlCol="0">
            <a:spAutoFit/>
          </a:bodyPr>
          <a:lstStyle/>
          <a:p>
            <a:pPr marL="3637915" algn="ctr">
              <a:lnSpc>
                <a:spcPct val="100000"/>
              </a:lnSpc>
              <a:spcBef>
                <a:spcPts val="95"/>
              </a:spcBef>
            </a:pPr>
            <a:r>
              <a:rPr b="1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FARKLI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438400"/>
            <a:ext cx="6934199" cy="347659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800100" algn="just">
              <a:spcBef>
                <a:spcPts val="390"/>
              </a:spcBef>
            </a:pP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Buradaki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varsayım,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pazarlardaki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ortamlarda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amaçla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kullanılacağıdır.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0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0100" algn="just">
              <a:spcBef>
                <a:spcPts val="390"/>
              </a:spcBef>
            </a:pPr>
            <a:r>
              <a:rPr sz="2400" spc="-1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ortamlar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üretilmekte,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pazarlarda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kullanılmaktadır</a:t>
            </a:r>
            <a:r>
              <a:rPr lang="tr-TR"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2700" marR="800100" algn="just">
              <a:spcBef>
                <a:spcPts val="390"/>
              </a:spcBef>
            </a:pPr>
            <a:r>
              <a:rPr sz="2400" spc="-5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Lux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sabunu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yerin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hammadde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koşulları, 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koku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tercihlerine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formüle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edilmekte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yerde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güzellik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mesajı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satılmaktadır.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Lux Bar Velvet Touch El Sabunu 85 gr Fiyatı - Taksit Seçenekleri">
            <a:extLst>
              <a:ext uri="{FF2B5EF4-FFF2-40B4-BE49-F238E27FC236}">
                <a16:creationId xmlns:a16="http://schemas.microsoft.com/office/drawing/2014/main" id="{C90C4477-54B4-0CEB-9475-F0CC0A11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90758"/>
            <a:ext cx="47244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3999" y="781304"/>
            <a:ext cx="11887199" cy="903195"/>
          </a:xfrm>
          <a:prstGeom prst="rect">
            <a:avLst/>
          </a:prstGeom>
        </p:spPr>
        <p:txBody>
          <a:bodyPr vert="horz" wrap="square" lIns="0" tIns="284860" rIns="0" bIns="0" rtlCol="0">
            <a:spAutoFit/>
          </a:bodyPr>
          <a:lstStyle/>
          <a:p>
            <a:pPr marL="3637915" algn="ctr">
              <a:lnSpc>
                <a:spcPct val="100000"/>
              </a:lnSpc>
              <a:spcBef>
                <a:spcPts val="95"/>
              </a:spcBef>
            </a:pPr>
            <a:r>
              <a:rPr b="1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FARKLI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AYNI</a:t>
            </a:r>
            <a:r>
              <a:rPr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2188591"/>
            <a:ext cx="7467600" cy="315855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800100" lvl="0" indent="0" algn="just" defTabSz="91440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0" cap="none" spc="-6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0100" lvl="0" indent="0" algn="just" defTabSz="91440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6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örnek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Fiat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firmasıdır.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4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0100" lvl="0" indent="0" algn="just" defTabSz="91440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stratejiyi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otomobil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uygular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otomobilleri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ülkelerin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iklim,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yol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8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madde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koşullarına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üretir</a:t>
            </a:r>
            <a:r>
              <a:rPr kumimoji="0" sz="2400" b="0" i="0" u="none" strike="noStrike" kern="0" cap="none" spc="-1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ama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reklam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mesajı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tanıtmaktadır. </a:t>
            </a:r>
            <a:endParaRPr kumimoji="0" lang="tr-TR" sz="2400" b="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0100" lvl="0" indent="0" algn="just" defTabSz="91440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9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Dolayısıyla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burada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reklam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maliyetleri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standardizasyonu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sayesinde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maliyetler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tutulmakta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üretimle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maliyetler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artmaktadır.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Teknoloji - Egea Cross | Fiat">
            <a:extLst>
              <a:ext uri="{FF2B5EF4-FFF2-40B4-BE49-F238E27FC236}">
                <a16:creationId xmlns:a16="http://schemas.microsoft.com/office/drawing/2014/main" id="{8E051BFE-9A3D-4674-E4ED-C09EAC207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40" y="1828800"/>
            <a:ext cx="480503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912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600199" y="781304"/>
            <a:ext cx="12496799" cy="903195"/>
          </a:xfrm>
          <a:prstGeom prst="rect">
            <a:avLst/>
          </a:prstGeom>
        </p:spPr>
        <p:txBody>
          <a:bodyPr vert="horz" wrap="square" lIns="0" tIns="284860" rIns="0" bIns="0" rtlCol="0">
            <a:spAutoFit/>
          </a:bodyPr>
          <a:lstStyle/>
          <a:p>
            <a:pPr marL="3251200" algn="ctr">
              <a:lnSpc>
                <a:spcPct val="100000"/>
              </a:lnSpc>
              <a:spcBef>
                <a:spcPts val="95"/>
              </a:spcBef>
            </a:pPr>
            <a:r>
              <a:rPr b="1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FARKLI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FARKLI</a:t>
            </a:r>
            <a:r>
              <a:rPr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MESAJ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188591"/>
            <a:ext cx="7160259" cy="3893373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algn="just">
              <a:spcBef>
                <a:spcPts val="359"/>
              </a:spcBef>
            </a:pP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ortamının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şeklinin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değişikliği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farklılaştırılması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yanında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mesajın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değiştirilmesini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gerektirebilmektedir.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3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359"/>
              </a:spcBef>
            </a:pPr>
            <a:r>
              <a:rPr sz="2400" spc="-9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Dolayısıyla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üretimi,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iletişimi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kademede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kontrolü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zorlaştırdığı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maliyetleri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arttırmaktadır.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9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359"/>
              </a:spcBef>
            </a:pP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Yerel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coğrafi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karşılaştırıldığında,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çevresel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faktörlerin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tercihlerinin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genellikle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göze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çarpar.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359"/>
              </a:spcBef>
            </a:pP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zamanda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farklılık,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sundukları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tüketicinin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mesajlarını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kavrayışında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konusudur.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İZ BİLİRİZ!: En Yaratıcı ve Farklı 108 Tasarım">
            <a:extLst>
              <a:ext uri="{FF2B5EF4-FFF2-40B4-BE49-F238E27FC236}">
                <a16:creationId xmlns:a16="http://schemas.microsoft.com/office/drawing/2014/main" id="{144D3FAE-96A9-F646-09E0-E2ADFB21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980" y="2362200"/>
            <a:ext cx="3004820" cy="37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828800" y="1524000"/>
            <a:ext cx="13792200" cy="12136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3190"/>
              </a:lnSpc>
              <a:spcBef>
                <a:spcPts val="95"/>
              </a:spcBef>
            </a:pPr>
            <a:r>
              <a:rPr sz="3600" b="1" spc="-2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YENİ</a:t>
            </a: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36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GELİŞTİRMENİN</a:t>
            </a:r>
            <a:r>
              <a:rPr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</a:t>
            </a:r>
            <a:r>
              <a:rPr sz="36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GÖSTERGELERİ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9930" algn="ctr">
              <a:lnSpc>
                <a:spcPts val="3190"/>
              </a:lnSpc>
              <a:spcBef>
                <a:spcPts val="95"/>
              </a:spcBef>
            </a:pPr>
            <a:r>
              <a:rPr sz="3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3600" b="1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STRATEJİLER</a:t>
            </a:r>
            <a:r>
              <a:rPr lang="tr-TR" sz="3600" b="1" spc="-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sz="2800" b="1" spc="-365" dirty="0">
                <a:latin typeface="Tahoma"/>
                <a:cs typeface="Tahoma"/>
              </a:rPr>
            </a:br>
            <a:r>
              <a:rPr lang="tr-TR" sz="2000" b="1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(ERDAL,</a:t>
            </a:r>
            <a:r>
              <a:rPr lang="tr-TR" sz="2000" b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lang="tr-TR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480;</a:t>
            </a:r>
            <a:r>
              <a:rPr lang="tr-TR" sz="2000" b="1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KÜÇÜKARSLAN</a:t>
            </a:r>
            <a:r>
              <a:rPr lang="tr-TR" sz="2000" b="1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EKMEKÇİ, </a:t>
            </a:r>
            <a:r>
              <a:rPr lang="tr-TR" sz="2000" b="1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2013:112-</a:t>
            </a:r>
            <a:r>
              <a:rPr lang="tr-TR" sz="2000" b="1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1" y="3200400"/>
            <a:ext cx="6096000" cy="155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9930">
              <a:lnSpc>
                <a:spcPts val="3190"/>
              </a:lnSpc>
              <a:spcBef>
                <a:spcPts val="95"/>
              </a:spcBef>
            </a:pPr>
            <a:endParaRPr sz="2800" dirty="0">
              <a:latin typeface="Tahoma"/>
              <a:cs typeface="Tahoma"/>
            </a:endParaRPr>
          </a:p>
          <a:p>
            <a:pPr marL="12700" algn="just">
              <a:spcBef>
                <a:spcPts val="220"/>
              </a:spcBef>
            </a:pP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rekabette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Ar-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Ge,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alanında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incelenmesi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geliştirmenin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öneminin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anlaşılmasına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edecektir.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R-GE - SEM Laboratuvar Cihazları">
            <a:extLst>
              <a:ext uri="{FF2B5EF4-FFF2-40B4-BE49-F238E27FC236}">
                <a16:creationId xmlns:a16="http://schemas.microsoft.com/office/drawing/2014/main" id="{ED7EA3E8-41C2-203D-151B-AE2BAE47E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79194"/>
            <a:ext cx="4876799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676400" y="1295400"/>
            <a:ext cx="13868399" cy="56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8540" marR="5080" algn="ctr">
              <a:lnSpc>
                <a:spcPts val="4560"/>
              </a:lnSpc>
              <a:spcBef>
                <a:spcPts val="95"/>
              </a:spcBef>
            </a:pPr>
            <a:r>
              <a:rPr sz="3600" b="1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GSMH</a:t>
            </a:r>
            <a:r>
              <a:rPr lang="tr-TR" sz="3600" b="1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İÇİNDE</a:t>
            </a:r>
            <a:r>
              <a:rPr sz="36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AR-</a:t>
            </a:r>
            <a:r>
              <a:rPr sz="3600" b="1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GE’YE</a:t>
            </a:r>
            <a:r>
              <a:rPr sz="3600" b="1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AYRILAN</a:t>
            </a:r>
            <a:r>
              <a:rPr lang="tr-TR" sz="3600" b="1" spc="-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b="1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3124200"/>
            <a:ext cx="6477000" cy="236474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77470" algn="just">
              <a:spcBef>
                <a:spcPts val="359"/>
              </a:spcBef>
            </a:pP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Gelişmiş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GSMH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içindeki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Ar-</a:t>
            </a:r>
            <a:r>
              <a:rPr sz="2400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Ge’ye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ayrılan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miktarı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geçen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artmaktadır.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3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77470" algn="just">
              <a:spcBef>
                <a:spcPts val="359"/>
              </a:spcBef>
            </a:pPr>
            <a:r>
              <a:rPr sz="24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2003-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yıllarını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kapsayan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verilere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GSMH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içinden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Ar- </a:t>
            </a:r>
            <a:r>
              <a:rPr sz="2400" spc="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Ge’ye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İsrail’de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%4.71,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İsveç’te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%3.86,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ABD’de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%2.57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oranında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ayrılmıştır. </a:t>
            </a:r>
            <a:endParaRPr lang="tr-TR" sz="2400" spc="-6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77470" algn="just">
              <a:spcBef>
                <a:spcPts val="359"/>
              </a:spcBef>
            </a:pP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(Ayrıntılı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bkz.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Erdal,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2006:478)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r-Ge 250 Açıklandı! Ar-Ge Harcamaları 3.6 Milyar TL'ye Yükseldi!">
            <a:extLst>
              <a:ext uri="{FF2B5EF4-FFF2-40B4-BE49-F238E27FC236}">
                <a16:creationId xmlns:a16="http://schemas.microsoft.com/office/drawing/2014/main" id="{4F30FBB3-BB5F-8E42-5C33-DFC4C5ED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657803"/>
            <a:ext cx="4057650" cy="29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905000"/>
            <a:ext cx="7848600" cy="398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 algn="just">
              <a:lnSpc>
                <a:spcPts val="2280"/>
              </a:lnSpc>
              <a:spcBef>
                <a:spcPts val="1989"/>
              </a:spcBef>
            </a:pPr>
            <a:r>
              <a:rPr sz="2400" spc="-15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harcamaları,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milyon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başına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düşen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mühendis/bilim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adamı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teknisyen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kategoride</a:t>
            </a:r>
            <a:r>
              <a:rPr lang="tr-TR"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toplanmaktadır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algn="just">
              <a:lnSpc>
                <a:spcPts val="2280"/>
              </a:lnSpc>
              <a:spcBef>
                <a:spcPts val="1989"/>
              </a:spcBef>
            </a:pP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üçlü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ülkelerin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Ar-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altyapıları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ayırdıkları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miktarı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kapsamlı</a:t>
            </a:r>
            <a:r>
              <a:rPr lang="tr-TR"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sağlaması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açısından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önemlidir.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algn="just">
              <a:lnSpc>
                <a:spcPts val="2280"/>
              </a:lnSpc>
              <a:spcBef>
                <a:spcPts val="1989"/>
              </a:spcBef>
            </a:pP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 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verilerini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alarak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hazırlanan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</a:t>
            </a:r>
            <a:r>
              <a:rPr lang="tr-TR"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Göstergeleri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çalışmasında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Ar- 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harcamalarında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ABD,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343.747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Milyon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Dolarla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lideri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iken,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  <a:r>
              <a:rPr lang="tr-TR"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4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Japonya</a:t>
            </a:r>
            <a:r>
              <a:rPr sz="24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138.782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Milyon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Dolarla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Çin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86.758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Milyon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Dolarla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izlemektedir.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4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algn="just">
              <a:lnSpc>
                <a:spcPts val="2280"/>
              </a:lnSpc>
              <a:spcBef>
                <a:spcPts val="1989"/>
              </a:spcBef>
            </a:pP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Almanya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Fransa </a:t>
            </a:r>
            <a:r>
              <a:rPr sz="2400" spc="-1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dördüncü</a:t>
            </a:r>
            <a:r>
              <a:rPr lang="tr-TR"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beşinci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sırada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almaktadır.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algn="just">
              <a:lnSpc>
                <a:spcPts val="2280"/>
              </a:lnSpc>
              <a:spcBef>
                <a:spcPts val="1989"/>
              </a:spcBef>
            </a:pP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4.883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Milyon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ayırmaktadır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F913162-943A-EF1B-0AC3-16B513110CC7}"/>
              </a:ext>
            </a:extLst>
          </p:cNvPr>
          <p:cNvSpPr txBox="1"/>
          <p:nvPr/>
        </p:nvSpPr>
        <p:spPr>
          <a:xfrm rot="10800000" flipV="1">
            <a:off x="-1143000" y="1051114"/>
            <a:ext cx="14554200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8255" lvl="0" indent="0" algn="ctr" defTabSz="914400" eaLnBrk="1" fontAlgn="auto" latinLnBrk="0" hangingPunct="1">
              <a:lnSpc>
                <a:spcPts val="456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-7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BİLİM</a:t>
            </a:r>
            <a:r>
              <a:rPr kumimoji="0" lang="tr-TR" sz="4000" b="1" i="0" u="none" strike="noStrike" kern="0" cap="none" spc="-20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tr-TR" sz="4000" b="1" i="0" u="none" strike="noStrike" kern="0" cap="none" spc="-4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tr-TR" sz="4000" b="1" i="0" u="none" strike="noStrike" kern="0" cap="none" spc="-2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tr-TR" sz="4000" b="1" i="0" u="none" strike="noStrike" kern="0" cap="none" spc="-5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TEKNOLOJİ</a:t>
            </a:r>
            <a:r>
              <a:rPr kumimoji="0" lang="tr-TR" sz="4000" b="1" i="0" u="none" strike="noStrike" kern="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tr-TR" sz="4000" b="1" i="0" u="none" strike="noStrike" kern="0" cap="none" spc="-6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GELİŞİM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4000" b="1" i="0" u="none" strike="noStrike" kern="0" cap="none" spc="-6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GÖSTERGELERİ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R-GE - trexDCAS | Üretimden Veri Toplama - MES Sistemleri - Endüstri 4.0">
            <a:extLst>
              <a:ext uri="{FF2B5EF4-FFF2-40B4-BE49-F238E27FC236}">
                <a16:creationId xmlns:a16="http://schemas.microsoft.com/office/drawing/2014/main" id="{7E46BE8D-C7F9-2F3A-7793-3AC9125E2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09008"/>
            <a:ext cx="3048000" cy="39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1" y="2130038"/>
            <a:ext cx="7848600" cy="4400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 marR="0" lvl="0" indent="0" algn="just" defTabSz="914400" eaLnBrk="1" fontAlgn="auto" latinLnBrk="0" hangingPunct="1">
              <a:lnSpc>
                <a:spcPts val="2280"/>
              </a:lnSpc>
              <a:spcBef>
                <a:spcPts val="19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0" cap="none" spc="-15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marR="0" lvl="0" indent="0" algn="just" defTabSz="914400" eaLnBrk="1" fontAlgn="auto" latinLnBrk="0" hangingPunct="1">
              <a:spcBef>
                <a:spcPts val="19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sonuçlara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gelişmi</a:t>
            </a:r>
            <a:r>
              <a:rPr kumimoji="0" lang="tr-TR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ekonomilerde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Ar-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Ge’yi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endüstrinin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desteklediği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endüstrinin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payının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derece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kumimoji="0" lang="tr-TR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görülmektedir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2550" marR="0" lvl="0" indent="0" algn="just" defTabSz="914400" eaLnBrk="1" fontAlgn="auto" latinLnBrk="0" hangingPunct="1">
              <a:spcBef>
                <a:spcPts val="19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Ülkemizde</a:t>
            </a:r>
            <a:r>
              <a:rPr lang="tr-TR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Ge,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yükseköğrenim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kurum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kuruluşlarının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desteğiyle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sürmekte</a:t>
            </a:r>
            <a:r>
              <a:rPr kumimoji="0" lang="tr-TR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endüstrinin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payının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derece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kısıtlı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olduğunu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göstergelerden anlaşılmaktadır.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tr-T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marR="0" lvl="0" indent="0" algn="just" defTabSz="914400" eaLnBrk="1" fontAlgn="auto" latinLnBrk="0" hangingPunct="1">
              <a:spcBef>
                <a:spcPts val="19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5746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sayılı</a:t>
            </a:r>
            <a:r>
              <a:rPr kumimoji="0" lang="tr-TR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Geliştirme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Faaliyetlerinin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Desteklenmesi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Hakkındaki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Kanun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kapsamda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alınarak</a:t>
            </a:r>
            <a:r>
              <a:rPr kumimoji="0" lang="tr-TR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değerlendirilmelidir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(Ayrıntılı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bkz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Erdal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2006: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478)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CBB92A1-A1BE-AA16-578B-614A56E0008F}"/>
              </a:ext>
            </a:extLst>
          </p:cNvPr>
          <p:cNvSpPr txBox="1"/>
          <p:nvPr/>
        </p:nvSpPr>
        <p:spPr>
          <a:xfrm>
            <a:off x="152400" y="1447800"/>
            <a:ext cx="11811000" cy="68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8255" lvl="0" indent="0" algn="ctr" defTabSz="914400" eaLnBrk="1" fontAlgn="auto" latinLnBrk="0" hangingPunct="1">
              <a:lnSpc>
                <a:spcPts val="456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-7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BİLİM</a:t>
            </a:r>
            <a:r>
              <a:rPr kumimoji="0" lang="tr-TR" sz="4000" b="1" i="0" u="none" strike="noStrike" kern="0" cap="none" spc="-20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tr-TR" sz="4000" b="1" i="0" u="none" strike="noStrike" kern="0" cap="none" spc="-4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tr-TR" sz="4000" b="1" i="0" u="none" strike="noStrike" kern="0" cap="none" spc="-2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tr-TR" sz="4000" b="1" i="0" u="none" strike="noStrike" kern="0" cap="none" spc="-5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TEKNOLOJİ</a:t>
            </a:r>
            <a:r>
              <a:rPr kumimoji="0" lang="tr-TR" sz="4000" b="1" i="0" u="none" strike="noStrike" kern="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tr-TR" sz="4000" b="1" i="0" u="none" strike="noStrike" kern="0" cap="none" spc="-6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GELİŞİM</a:t>
            </a:r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tr-TR" sz="4000" b="1" i="0" u="none" strike="noStrike" kern="0" cap="none" spc="-6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GÖSTERGELERİ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AR-GE MERKEZİ Mİ / TASARIM MERKEZİ Mİ?">
            <a:extLst>
              <a:ext uri="{FF2B5EF4-FFF2-40B4-BE49-F238E27FC236}">
                <a16:creationId xmlns:a16="http://schemas.microsoft.com/office/drawing/2014/main" id="{347A93A2-2D69-D3D8-B3D0-53B28F747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694374"/>
            <a:ext cx="3200400" cy="37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82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19200" y="592328"/>
            <a:ext cx="9220200" cy="1768112"/>
          </a:xfrm>
          <a:prstGeom prst="rect">
            <a:avLst/>
          </a:prstGeom>
        </p:spPr>
        <p:txBody>
          <a:bodyPr vert="horz" wrap="square" lIns="0" tIns="259587" rIns="0" bIns="0" rtlCol="0">
            <a:spAutoFit/>
          </a:bodyPr>
          <a:lstStyle/>
          <a:p>
            <a:pPr marL="255904" marR="6350" algn="ctr">
              <a:lnSpc>
                <a:spcPts val="4105"/>
              </a:lnSpc>
              <a:spcBef>
                <a:spcPts val="100"/>
              </a:spcBef>
            </a:pPr>
            <a:br>
              <a:rPr lang="tr-TR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SAVUNMA</a:t>
            </a:r>
            <a:r>
              <a:rPr b="1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STRATEJİLERİ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5904" marR="5080" algn="ctr">
              <a:lnSpc>
                <a:spcPts val="4105"/>
              </a:lnSpc>
            </a:pPr>
            <a:r>
              <a:rPr sz="2000" b="1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(KARABULUT&amp;KARABULUT,</a:t>
            </a:r>
            <a:r>
              <a:rPr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2011:</a:t>
            </a:r>
            <a:r>
              <a:rPr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91):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188591"/>
            <a:ext cx="5331460" cy="227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tr-TR" sz="2400" spc="-8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tr-TR" sz="2400" spc="-8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tr-TR" sz="2400" spc="-8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tr-TR" sz="2400" spc="-8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400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Konumu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koruma,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</a:t>
            </a:r>
            <a:r>
              <a:rPr sz="2400" spc="-1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savunma,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cephe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daraltma,</a:t>
            </a:r>
            <a:r>
              <a:rPr sz="2400" spc="-1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kanat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saldırıları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oyuncak, satranç taşı içeren bir resim&#10;&#10;Açıklama otomatik olarak oluşturuldu">
            <a:extLst>
              <a:ext uri="{FF2B5EF4-FFF2-40B4-BE49-F238E27FC236}">
                <a16:creationId xmlns:a16="http://schemas.microsoft.com/office/drawing/2014/main" id="{2C3B6A99-C168-5664-090A-42288B6D4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95600"/>
            <a:ext cx="48006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2514600"/>
            <a:ext cx="6019800" cy="31617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2720" indent="77470" algn="just">
              <a:spcBef>
                <a:spcPts val="4385"/>
              </a:spcBef>
            </a:pPr>
            <a:r>
              <a:rPr sz="2400" spc="-13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yapılarının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sürekli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değişmesi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hayat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eğrilerinin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kısalması,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işletmeleri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yoğun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şekilde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(çekirdek)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yeteneklerine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itmektedir.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9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72720" indent="77470" algn="just">
              <a:spcBef>
                <a:spcPts val="4385"/>
              </a:spcBef>
            </a:pPr>
            <a:r>
              <a:rPr sz="2400" spc="-4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verileri,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</a:t>
            </a:r>
            <a:r>
              <a:rPr sz="2400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yılından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sz="2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400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yıllık</a:t>
            </a:r>
            <a:r>
              <a:rPr sz="24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</a:t>
            </a:r>
            <a:r>
              <a:rPr sz="2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içerisinde ortalama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başvurusu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hızı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%4.7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civarında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seyretmiştir.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281378C-BF82-0880-7EC5-32D2376DA16B}"/>
              </a:ext>
            </a:extLst>
          </p:cNvPr>
          <p:cNvSpPr txBox="1"/>
          <p:nvPr/>
        </p:nvSpPr>
        <p:spPr>
          <a:xfrm>
            <a:off x="-533400" y="914401"/>
            <a:ext cx="11960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29304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u="none" strike="noStrike" kern="0" cap="none" spc="-4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kumimoji="0" lang="tr-TR" sz="4000" b="1" u="none" strike="noStrike" kern="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4000" b="1" u="none" strike="noStrike" kern="0" cap="none" spc="-6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kumimoji="0" lang="tr-TR" sz="4000" b="1" u="none" strike="noStrike" kern="0" cap="none" spc="-2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4000" b="1" u="none" strike="noStrike" kern="0" cap="none" spc="-8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İSTATİSTİKLERİ</a:t>
            </a:r>
            <a:endParaRPr kumimoji="0" lang="tr-TR" sz="40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atent - Copyright - LibGuides at Koç University">
            <a:extLst>
              <a:ext uri="{FF2B5EF4-FFF2-40B4-BE49-F238E27FC236}">
                <a16:creationId xmlns:a16="http://schemas.microsoft.com/office/drawing/2014/main" id="{D47892B5-FF6C-B01F-DC6A-D5960688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14600"/>
            <a:ext cx="4953000" cy="31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905000"/>
            <a:ext cx="7848600" cy="42902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2720" lvl="0" indent="77470" algn="just" defTabSz="914400" eaLnBrk="1" fontAlgn="auto" latinLnBrk="0" hangingPunct="1">
              <a:lnSpc>
                <a:spcPct val="100000"/>
              </a:lnSpc>
              <a:spcBef>
                <a:spcPts val="4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9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çapında</a:t>
            </a:r>
            <a:r>
              <a:rPr kumimoji="0" sz="2400" b="0" i="0" u="none" strike="noStrike" kern="0" cap="none" spc="-1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başvuru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sayısı,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yılında 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önceki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yıla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%7’nin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üzerinde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büyüme</a:t>
            </a:r>
            <a:r>
              <a:rPr kumimoji="0" sz="2400" b="0" i="0" u="none" strike="noStrike" kern="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göstererek,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1.660.000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olmuştur.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4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72720" lvl="0" indent="77470" algn="just" defTabSz="914400" eaLnBrk="1" fontAlgn="auto" latinLnBrk="0" hangingPunct="1">
              <a:lnSpc>
                <a:spcPct val="100000"/>
              </a:lnSpc>
              <a:spcBef>
                <a:spcPts val="4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dönemde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yerli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başvuru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artış 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hızı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%6.6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oranında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büyürken,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yabancı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başvuru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oranı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%7.6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belirlenmiştir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172720" lvl="0" indent="77470" algn="just" defTabSz="914400" eaLnBrk="1" fontAlgn="auto" latinLnBrk="0" hangingPunct="1">
              <a:lnSpc>
                <a:spcPct val="100000"/>
              </a:lnSpc>
              <a:spcBef>
                <a:spcPts val="4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Yılı</a:t>
            </a:r>
            <a:r>
              <a:rPr kumimoji="0" sz="2400" b="0" i="0" u="none" strike="noStrike" kern="0" cap="none" spc="-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kumimoji="0" sz="2400" b="0" i="0" u="none" strike="noStrike" kern="0" cap="none" spc="-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İstatistiklerinde</a:t>
            </a:r>
            <a:r>
              <a:rPr kumimoji="0" sz="2400" b="0" i="0" u="none" strike="noStrike" kern="0" cap="none" spc="3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Yerli</a:t>
            </a:r>
            <a:r>
              <a:rPr kumimoji="0" sz="2400" b="0" i="0" u="none" strike="noStrike" kern="0" cap="none" spc="-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kumimoji="0" sz="2400" b="0" i="0" u="none" strike="noStrike" kern="0" cap="none" spc="-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Başvurusu</a:t>
            </a:r>
            <a:r>
              <a:rPr kumimoji="0" sz="2400" b="0" i="0" u="none" strike="noStrike" kern="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530’dur.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72720" lvl="0" indent="77470" algn="just" defTabSz="914400" eaLnBrk="1" fontAlgn="auto" latinLnBrk="0" hangingPunct="1">
              <a:lnSpc>
                <a:spcPct val="100000"/>
              </a:lnSpc>
              <a:spcBef>
                <a:spcPts val="4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Japonya’da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359382,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ABD’de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202776,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Kore’de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121942’dir.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281378C-BF82-0880-7EC5-32D2376DA16B}"/>
              </a:ext>
            </a:extLst>
          </p:cNvPr>
          <p:cNvSpPr txBox="1"/>
          <p:nvPr/>
        </p:nvSpPr>
        <p:spPr>
          <a:xfrm>
            <a:off x="-533400" y="914401"/>
            <a:ext cx="1257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29304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0" cap="none" spc="-4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DÜNYA</a:t>
            </a:r>
            <a:r>
              <a:rPr kumimoji="0" lang="tr-TR" sz="4000" b="1" i="0" u="none" strike="noStrike" kern="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4000" b="1" i="0" u="none" strike="noStrike" kern="0" cap="none" spc="-6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PATENT</a:t>
            </a:r>
            <a:r>
              <a:rPr kumimoji="0" lang="tr-TR" sz="4000" b="1" i="0" u="none" strike="noStrike" kern="0" cap="none" spc="-2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tr-TR" sz="4000" b="1" i="0" u="none" strike="noStrike" kern="0" cap="none" spc="-8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İSTATİSTİKLERİ</a:t>
            </a:r>
            <a:endParaRPr kumimoji="0" lang="tr-TR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Patent Nedir? - Dönüşüm Patent">
            <a:extLst>
              <a:ext uri="{FF2B5EF4-FFF2-40B4-BE49-F238E27FC236}">
                <a16:creationId xmlns:a16="http://schemas.microsoft.com/office/drawing/2014/main" id="{894C9DF2-1C67-F3B1-7C73-177D09A7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05000"/>
            <a:ext cx="3733800" cy="429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045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199" y="781304"/>
            <a:ext cx="11887326" cy="901656"/>
          </a:xfrm>
          <a:prstGeom prst="rect">
            <a:avLst/>
          </a:prstGeom>
        </p:spPr>
        <p:txBody>
          <a:bodyPr vert="horz" wrap="square" lIns="0" tIns="283336" rIns="0" bIns="0" rtlCol="0">
            <a:spAutoFit/>
          </a:bodyPr>
          <a:lstStyle/>
          <a:p>
            <a:pPr marL="2981325">
              <a:lnSpc>
                <a:spcPct val="100000"/>
              </a:lnSpc>
              <a:spcBef>
                <a:spcPts val="95"/>
              </a:spcBef>
            </a:pPr>
            <a:r>
              <a:rPr b="1" spc="-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YENİ</a:t>
            </a:r>
            <a:r>
              <a:rPr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ÜRETME</a:t>
            </a:r>
            <a:r>
              <a:rPr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STRATEJİSİ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4541" y="2161158"/>
            <a:ext cx="7388860" cy="3743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Firmalar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yaptığı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yaptırdığı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“pazar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araştırmaları”nın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(piyasa,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sorunlar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için)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sonuçlarına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ihracata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ürün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geliştirmeye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hazır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hâle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gelirler.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İhracata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yönelen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ihracata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olup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olmadığını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tartmak,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değilse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ürünü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geliştirmek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çıkartmak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zorundadır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just">
              <a:spcBef>
                <a:spcPts val="95"/>
              </a:spcBef>
            </a:pPr>
            <a:r>
              <a:rPr sz="2400" spc="-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Üretilen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ürünlerin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tutulmayıp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piyasaya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sunularak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alım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satıma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ticarileştirilmesi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gerekir.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Ticarileştirme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ise,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ürünün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ticarete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olacak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değerinin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serbestçe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belirlenmesi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fırsat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eşitliğinin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oluşturulmasıdır.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Patent Basics | USPTO">
            <a:extLst>
              <a:ext uri="{FF2B5EF4-FFF2-40B4-BE49-F238E27FC236}">
                <a16:creationId xmlns:a16="http://schemas.microsoft.com/office/drawing/2014/main" id="{1CAC99E1-E392-ED2C-92D9-494116D5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38374"/>
            <a:ext cx="3200400" cy="366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199" y="781304"/>
            <a:ext cx="11887326" cy="901656"/>
          </a:xfrm>
          <a:prstGeom prst="rect">
            <a:avLst/>
          </a:prstGeom>
        </p:spPr>
        <p:txBody>
          <a:bodyPr vert="horz" wrap="square" lIns="0" tIns="283336" rIns="0" bIns="0" rtlCol="0">
            <a:spAutoFit/>
          </a:bodyPr>
          <a:lstStyle/>
          <a:p>
            <a:pPr marL="2981325">
              <a:lnSpc>
                <a:spcPct val="100000"/>
              </a:lnSpc>
              <a:spcBef>
                <a:spcPts val="95"/>
              </a:spcBef>
            </a:pPr>
            <a:r>
              <a:rPr b="1" spc="-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YENİ</a:t>
            </a:r>
            <a:r>
              <a:rPr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ÜRETME</a:t>
            </a:r>
            <a:r>
              <a:rPr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STRATEJİSİ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1" y="1905000"/>
            <a:ext cx="6553200" cy="4851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2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Yenilik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(İnovasyon),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bilimsel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teknolojik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sonucu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konan</a:t>
            </a:r>
            <a:r>
              <a:rPr lang="tr-TR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bulguları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pazarlanabilir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ürün,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yöntemleri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hizmetlere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dönüştürmek</a:t>
            </a:r>
            <a:r>
              <a:rPr lang="tr-TR"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bulgulardan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hareketle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ürünleri,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sistemleri,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nicel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nitelik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tr-TR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geliştirerek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faydaya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dönüştüren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süreçtir.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endParaRPr lang="tr-TR" sz="2400" spc="-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400" spc="-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Yenilik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sz="24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işlevsel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lang="tr-TR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bilinmeyen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değeri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hizmeti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çıkarma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bilginin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faydaya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dönüştüğü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süreçtir. </a:t>
            </a:r>
            <a:endParaRPr lang="tr-TR" sz="2400" spc="-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endParaRPr lang="tr-TR" sz="2400" spc="-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Patent Basics | USPTO">
            <a:extLst>
              <a:ext uri="{FF2B5EF4-FFF2-40B4-BE49-F238E27FC236}">
                <a16:creationId xmlns:a16="http://schemas.microsoft.com/office/drawing/2014/main" id="{2A2BF798-DD9B-DF4E-6C06-90982A22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57400"/>
            <a:ext cx="441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190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7199" y="781304"/>
            <a:ext cx="11887326" cy="901656"/>
          </a:xfrm>
          <a:prstGeom prst="rect">
            <a:avLst/>
          </a:prstGeom>
        </p:spPr>
        <p:txBody>
          <a:bodyPr vert="horz" wrap="square" lIns="0" tIns="283336" rIns="0" bIns="0" rtlCol="0">
            <a:spAutoFit/>
          </a:bodyPr>
          <a:lstStyle/>
          <a:p>
            <a:pPr marL="2981325">
              <a:lnSpc>
                <a:spcPct val="100000"/>
              </a:lnSpc>
              <a:spcBef>
                <a:spcPts val="95"/>
              </a:spcBef>
            </a:pPr>
            <a:r>
              <a:rPr b="1" spc="-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YENİ</a:t>
            </a:r>
            <a:r>
              <a:rPr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ÜRETME</a:t>
            </a:r>
            <a:r>
              <a:rPr b="1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STRATEJİSİ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85800" y="2743200"/>
            <a:ext cx="6096000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24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bilimsel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teknolojik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araştırmalar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sonucu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konan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bulguları,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pazarlanabilir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ürün,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sistem,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lang="tr-TR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üretim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yöntemleri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hizmetlere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dönüştürmek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bulgulardan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hareketle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ürünleri,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sistemleri,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hizmetleri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sayısal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geliştirerek</a:t>
            </a:r>
            <a:r>
              <a:rPr lang="tr-TR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toplumsal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faydaya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dönüştüren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süreçtir.</a:t>
            </a:r>
          </a:p>
        </p:txBody>
      </p:sp>
      <p:pic>
        <p:nvPicPr>
          <p:cNvPr id="10242" name="Picture 2" descr="Yeni Ürün Geliştirme – İLİRYA Sanayi ve Ticaret Limited Şirketi">
            <a:extLst>
              <a:ext uri="{FF2B5EF4-FFF2-40B4-BE49-F238E27FC236}">
                <a16:creationId xmlns:a16="http://schemas.microsoft.com/office/drawing/2014/main" id="{D499C3E3-0C58-3334-9ECC-1FBE1E459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743200"/>
            <a:ext cx="4819650" cy="25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523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057400"/>
            <a:ext cx="6553200" cy="3924792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12700" algn="just">
              <a:spcBef>
                <a:spcPts val="605"/>
              </a:spcBef>
            </a:pP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pazarlarda,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işletmedeki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yenilik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faaliyetleri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“ürün”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“süreç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yeniliği”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alınır.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 algn="just">
              <a:spcBef>
                <a:spcPts val="605"/>
              </a:spcBef>
            </a:pPr>
            <a:r>
              <a:rPr sz="2400" spc="-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Dolayısıyla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işletmelerin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yenilik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performansları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ürün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yeniliği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ifade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edilebilmektedir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12700" algn="just">
              <a:spcBef>
                <a:spcPts val="605"/>
              </a:spcBef>
            </a:pPr>
            <a:r>
              <a:rPr sz="2400" spc="-15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yeniliği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özellikleri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amaçları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açısından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ölçüde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geliştirilmiş/iyileştirilmiş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hizmetin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sunulması,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 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geliştirme,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üründe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değişikliğe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gitme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piyasaya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sunma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şeklindedir.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Yeni Ürün Geliştirme Aşamaları Nelerdir? | Experlize">
            <a:extLst>
              <a:ext uri="{FF2B5EF4-FFF2-40B4-BE49-F238E27FC236}">
                <a16:creationId xmlns:a16="http://schemas.microsoft.com/office/drawing/2014/main" id="{74DE4D23-314C-D59E-4EDD-3919F0034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66778"/>
            <a:ext cx="4343400" cy="39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81200"/>
            <a:ext cx="6705600" cy="389914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12700" lvl="0" indent="0" algn="just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geliştirme;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yerleşik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ürünlerin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dizaynında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değişikliğe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gitmek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yine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ürünlerin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üretiminde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materyaller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bileşenler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kullanmak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şeklinde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edilebilir.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Süreç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yeniliği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ölçüde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geliştirilmiş/iyileştirilmiş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üretim/dağıtım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yönteminin</a:t>
            </a:r>
            <a:r>
              <a:rPr kumimoji="0" sz="2400" b="0" i="0" u="none" strike="noStrike" kern="0" cap="none" spc="-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uygulanması,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ve/veya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dağıtım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metodu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koyma,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metotları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geliştirme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tanımlanmakta,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uygulanan 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tekniklerde,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ekipmanda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ve/veya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yazılımda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değişiklikleri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içermektedir.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Ürün Geliştiren Yazılım Şirketleri | Kuadron Bilişim Teknolojileri">
            <a:extLst>
              <a:ext uri="{FF2B5EF4-FFF2-40B4-BE49-F238E27FC236}">
                <a16:creationId xmlns:a16="http://schemas.microsoft.com/office/drawing/2014/main" id="{012A15D0-7966-B92A-799D-81E1D6D0B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197100"/>
            <a:ext cx="4267200" cy="36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127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286000"/>
            <a:ext cx="7239000" cy="33746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95"/>
              </a:spcBef>
            </a:pP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Firmanın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geliştirmede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yapacağı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iş;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fikirlerinin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kaynaklarını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şekilde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kullanmaktır.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3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400" spc="-1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müşterileri,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satıcılar,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memur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işçiler,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yöneticiler,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rakipler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Ar-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bölümleri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fikirlerinin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kaynaklarıdır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400" spc="-1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Yenilik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kendisinde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ambalajında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olabilir,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algılanması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önemlidir.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4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400" spc="-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İhracata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geliştirmede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husus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geleneksel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olmasıdır.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AR-GE Aşamaları Nelerdir ? - Efor Patent">
            <a:extLst>
              <a:ext uri="{FF2B5EF4-FFF2-40B4-BE49-F238E27FC236}">
                <a16:creationId xmlns:a16="http://schemas.microsoft.com/office/drawing/2014/main" id="{0DE205BE-C6E3-BBA4-96B7-6BD5C971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77" y="2286000"/>
            <a:ext cx="3701123" cy="33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752600"/>
            <a:ext cx="6019800" cy="37567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ister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dış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yenilesin</a:t>
            </a:r>
            <a:r>
              <a:rPr kumimoji="0" sz="2400" b="0" i="0" u="none" strike="noStrike" kern="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ister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yepyeni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geliştirsin,</a:t>
            </a:r>
            <a:r>
              <a:rPr kumimoji="0" sz="2400" b="0" i="0" u="none" strike="noStrike" kern="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tüketicinin</a:t>
            </a:r>
            <a:r>
              <a:rPr kumimoji="0" sz="2400" b="0" i="0" u="none" strike="noStrike" kern="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belli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ihtiyacına</a:t>
            </a:r>
            <a:r>
              <a:rPr kumimoji="0" lang="tr-TR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1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cevap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verebilmesidir.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3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ürün,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önce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hiç</a:t>
            </a:r>
            <a:r>
              <a:rPr kumimoji="0" sz="2400" b="0" i="0" u="none" strike="noStrike" kern="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sunulmamış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ticari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 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tarif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edilse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bile,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tarif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günümüzün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anlayışını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kumimoji="0" sz="2400" b="0" i="0" u="none" strike="noStrike" kern="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 </a:t>
            </a:r>
            <a:r>
              <a:rPr kumimoji="0" sz="24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yansıtmaz.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400" b="0" i="0" u="none" strike="noStrike" kern="0" cap="none" spc="-13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0" cap="none" spc="-13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Bunun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400" b="0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dört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tip</a:t>
            </a:r>
            <a:r>
              <a:rPr kumimoji="0" sz="2400" b="0" i="0" u="none" strike="noStrike" kern="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2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tanımlaması</a:t>
            </a:r>
            <a:r>
              <a:rPr kumimoji="0" lang="tr-TR" sz="2400" b="0" i="0" u="none" strike="noStrike" kern="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yapılabilmektedir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2019 Merkezi Yönetim Bütçesinden AR-GE Faaliyetleri İçin Ayrılan Ödenek ve  Harcamalar - Alomaliye.com">
            <a:extLst>
              <a:ext uri="{FF2B5EF4-FFF2-40B4-BE49-F238E27FC236}">
                <a16:creationId xmlns:a16="http://schemas.microsoft.com/office/drawing/2014/main" id="{D81ADBE3-EAD4-5923-7402-A1A585A0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778391"/>
            <a:ext cx="4476750" cy="375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377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752599" y="781304"/>
            <a:ext cx="13182726" cy="901656"/>
          </a:xfrm>
          <a:prstGeom prst="rect">
            <a:avLst/>
          </a:prstGeom>
        </p:spPr>
        <p:txBody>
          <a:bodyPr vert="horz" wrap="square" lIns="0" tIns="283336" rIns="0" bIns="0" rtlCol="0">
            <a:spAutoFit/>
          </a:bodyPr>
          <a:lstStyle/>
          <a:p>
            <a:pPr marL="4119879" algn="ctr">
              <a:lnSpc>
                <a:spcPct val="100000"/>
              </a:lnSpc>
              <a:spcBef>
                <a:spcPts val="95"/>
              </a:spcBef>
            </a:pPr>
            <a:r>
              <a:rPr b="1" spc="-5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GERÇEKTEN</a:t>
            </a:r>
            <a:r>
              <a:rPr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YENİ</a:t>
            </a:r>
            <a:r>
              <a:rPr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8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BİR</a:t>
            </a:r>
            <a:r>
              <a:rPr b="1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2514600"/>
            <a:ext cx="4648200" cy="347659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22225" algn="just">
              <a:spcBef>
                <a:spcPts val="390"/>
              </a:spcBef>
            </a:pP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gizli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kalmış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talebi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harekete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geçirmek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amacıyla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üretilir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harcamalarla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AR-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GE’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ihtiyaç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duyulur.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5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225" algn="just">
              <a:spcBef>
                <a:spcPts val="390"/>
              </a:spcBef>
            </a:pPr>
            <a:endParaRPr lang="tr-TR" sz="2400" spc="-5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225" algn="just">
              <a:spcBef>
                <a:spcPts val="390"/>
              </a:spcBef>
            </a:pP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Çağımızda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gelişmeler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olmasına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rağmen,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tamamen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meydana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getirmek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</a:t>
            </a:r>
            <a:r>
              <a:rPr lang="tr-TR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riskli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iştir.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Ar-Ge Faaliyetleri | ULUSAL METROLOJİ ENSTİTÜSÜ">
            <a:extLst>
              <a:ext uri="{FF2B5EF4-FFF2-40B4-BE49-F238E27FC236}">
                <a16:creationId xmlns:a16="http://schemas.microsoft.com/office/drawing/2014/main" id="{36DAF03B-761C-BE7B-854E-35374AA60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33357"/>
            <a:ext cx="5863098" cy="345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0" y="781304"/>
            <a:ext cx="12954127" cy="1051505"/>
          </a:xfrm>
          <a:prstGeom prst="rect">
            <a:avLst/>
          </a:prstGeom>
        </p:spPr>
        <p:txBody>
          <a:bodyPr vert="horz" wrap="square" lIns="0" tIns="70611" rIns="0" bIns="0" rtlCol="0">
            <a:spAutoFit/>
          </a:bodyPr>
          <a:lstStyle/>
          <a:p>
            <a:pPr marL="2814320" marR="6350" algn="ctr">
              <a:lnSpc>
                <a:spcPts val="4105"/>
              </a:lnSpc>
              <a:spcBef>
                <a:spcPts val="100"/>
              </a:spcBef>
            </a:pPr>
            <a:r>
              <a:rPr b="1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ÇEKİLME</a:t>
            </a:r>
            <a:r>
              <a:rPr b="1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STRATEJİLERİ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14320" marR="5080" algn="ctr">
              <a:lnSpc>
                <a:spcPts val="4105"/>
              </a:lnSpc>
            </a:pPr>
            <a:r>
              <a:rPr sz="2000" b="1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(KARABULUT&amp;KARABULUT,</a:t>
            </a:r>
            <a:r>
              <a:rPr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2011:</a:t>
            </a:r>
            <a:r>
              <a:rPr sz="20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91):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1" y="2093493"/>
            <a:ext cx="6474460" cy="2619307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0665" indent="-227965">
              <a:spcBef>
                <a:spcPts val="8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endParaRPr lang="tr-TR" sz="2400" spc="-5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indent="-227965">
              <a:spcBef>
                <a:spcPts val="8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endParaRPr lang="tr-TR" sz="2400" spc="-5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indent="-227965">
              <a:spcBef>
                <a:spcPts val="8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b="1" spc="-5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Hasat</a:t>
            </a:r>
            <a:r>
              <a:rPr sz="2400" b="1" spc="-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stratejileri:</a:t>
            </a:r>
            <a:r>
              <a:rPr sz="2400" b="1" spc="-1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minimizasyonu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maksimizasyonu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indent="-227965">
              <a:spcBef>
                <a:spcPts val="7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Budama</a:t>
            </a:r>
            <a:r>
              <a:rPr sz="2400" b="1" spc="-1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stratejileri:</a:t>
            </a:r>
            <a:r>
              <a:rPr sz="2400" b="1" spc="-1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Trendi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düşen,</a:t>
            </a:r>
            <a:r>
              <a:rPr sz="2400" spc="-1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gücü</a:t>
            </a:r>
            <a:r>
              <a:rPr sz="2400" spc="-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zayıf</a:t>
            </a:r>
            <a:r>
              <a:rPr sz="2400" spc="-1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ürünleri</a:t>
            </a:r>
            <a:r>
              <a:rPr sz="2400" spc="-1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alanları</a:t>
            </a:r>
            <a:r>
              <a:rPr lang="tr-T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</a:t>
            </a:r>
            <a:r>
              <a:rPr sz="24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çekilme.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 descr="metin, mum, kişi, şahıs içeren bir resim&#10;&#10;Açıklama otomatik olarak oluşturuldu">
            <a:extLst>
              <a:ext uri="{FF2B5EF4-FFF2-40B4-BE49-F238E27FC236}">
                <a16:creationId xmlns:a16="http://schemas.microsoft.com/office/drawing/2014/main" id="{2D40EE72-D3A6-CB71-1B7F-EC2C6557F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90" y="2590800"/>
            <a:ext cx="4194409" cy="2527876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0" y="1371600"/>
            <a:ext cx="13487399" cy="63543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5257800" marR="5080" indent="-1945005">
              <a:lnSpc>
                <a:spcPts val="4300"/>
              </a:lnSpc>
              <a:spcBef>
                <a:spcPts val="655"/>
              </a:spcBef>
            </a:pPr>
            <a:r>
              <a:rPr sz="3600" b="1" spc="-7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</a:t>
            </a:r>
            <a:r>
              <a:rPr sz="3600"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İÇİN</a:t>
            </a:r>
            <a:r>
              <a:rPr sz="3600" b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YENİ,</a:t>
            </a:r>
            <a:r>
              <a:rPr sz="3600" b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3600" b="1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İÇİN </a:t>
            </a:r>
            <a:r>
              <a:rPr lang="tr-TR" sz="3600" b="1" spc="-6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YENİ</a:t>
            </a:r>
            <a:r>
              <a:rPr sz="3600"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OLMAYAN</a:t>
            </a:r>
            <a:r>
              <a:rPr sz="3600" b="1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6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2590800"/>
            <a:ext cx="6172200" cy="3600241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>
              <a:spcBef>
                <a:spcPts val="359"/>
              </a:spcBef>
            </a:pP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altında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sunulur.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14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359"/>
              </a:spcBef>
            </a:pP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mallar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genellikle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teknolojik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yenilikler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neticesinde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çıkarlar.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2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359"/>
              </a:spcBef>
            </a:pP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teknolojik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yenilik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sonucu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sunduğunda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diğerleri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benzer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ikame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 geliştirmek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zorunda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kalırlar.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4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359"/>
              </a:spcBef>
            </a:pPr>
            <a:r>
              <a:rPr sz="2400" spc="-3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Rowenta’nın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ıslak-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süpürgesine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Simtel’in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kontrollü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süpürge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çıkarması.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6" name="Picture 12">
            <a:extLst>
              <a:ext uri="{FF2B5EF4-FFF2-40B4-BE49-F238E27FC236}">
                <a16:creationId xmlns:a16="http://schemas.microsoft.com/office/drawing/2014/main" id="{E06A718F-B69D-D0FD-113C-CC49610E6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8600" y="1600199"/>
            <a:ext cx="1211580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551940" marR="5080" indent="-1539875" algn="ctr">
              <a:lnSpc>
                <a:spcPts val="3460"/>
              </a:lnSpc>
              <a:spcBef>
                <a:spcPts val="535"/>
              </a:spcBef>
            </a:pPr>
            <a:r>
              <a:rPr lang="tr-TR" sz="3200"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sz="3200" b="1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sz="3200" b="1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sz="3200"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6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ÜRETİLMEKTE</a:t>
            </a:r>
            <a:r>
              <a:rPr sz="3200"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3200" b="1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7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BİR </a:t>
            </a:r>
            <a:r>
              <a:rPr lang="tr-TR" sz="3200" b="1" spc="-7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tr-TR" sz="3200" b="1" spc="-74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3200" b="1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UYARLANARAK</a:t>
            </a:r>
            <a:r>
              <a:rPr sz="3200" b="1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SUNULMASI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1" y="3120353"/>
            <a:ext cx="5029200" cy="1835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endParaRPr lang="tr-TR" sz="2200" spc="-3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algn="just">
              <a:spcBef>
                <a:spcPts val="95"/>
              </a:spcBef>
            </a:pPr>
            <a:endParaRPr lang="tr-TR" sz="2400" spc="-3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95"/>
              </a:spcBef>
            </a:pPr>
            <a:r>
              <a:rPr sz="2400" spc="-3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Burada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ürün,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pazarın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durumuna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aynen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ihtiyaçlara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uydurularak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sunulur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değişikliklerle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sunulur.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 descr="Nové sviečky formy 3d silikónové plavidlá formy diy tortu silikónové formy  valec s listy, diy mydlo farbivo model objednávky - Umenie,remeslá &amp; šitie  / Drips.sk">
            <a:extLst>
              <a:ext uri="{FF2B5EF4-FFF2-40B4-BE49-F238E27FC236}">
                <a16:creationId xmlns:a16="http://schemas.microsoft.com/office/drawing/2014/main" id="{DEA975E7-BE75-4F70-EE65-D5E73735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11856"/>
            <a:ext cx="5181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1" y="1219200"/>
            <a:ext cx="11734927" cy="118686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544695" marR="5080" indent="-1823085">
              <a:lnSpc>
                <a:spcPts val="4300"/>
              </a:lnSpc>
              <a:spcBef>
                <a:spcPts val="655"/>
              </a:spcBef>
            </a:pPr>
            <a:r>
              <a:rPr sz="3600" b="1" spc="-7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İŞLETMENİN</a:t>
            </a:r>
            <a:r>
              <a:rPr sz="3600"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6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tr-TR" sz="3600" b="1" spc="-6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Ğİ</a:t>
            </a:r>
            <a:r>
              <a:rPr sz="3600" b="1" spc="-6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ŞİKLİK</a:t>
            </a:r>
            <a:r>
              <a:rPr sz="3600" b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YAPARAK </a:t>
            </a:r>
            <a:r>
              <a:rPr lang="tr-TR" sz="3600" b="1" spc="-4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4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lang="tr-TR" sz="3600" b="1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SUNDU</a:t>
            </a:r>
            <a:r>
              <a:rPr lang="tr-TR" sz="3600" b="1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Ğ</a:t>
            </a:r>
            <a:r>
              <a:rPr sz="3600" b="1" spc="-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6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874391"/>
            <a:ext cx="6400800" cy="297389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ts val="2380"/>
              </a:lnSpc>
              <a:spcBef>
                <a:spcPts val="390"/>
              </a:spcBef>
            </a:pP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tasarım,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renk,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boyut,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ambalaj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içeriğinde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yapılacak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değişikliklerle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sunulmasıdır.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2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2380"/>
              </a:lnSpc>
              <a:spcBef>
                <a:spcPts val="390"/>
              </a:spcBef>
            </a:pPr>
            <a:r>
              <a:rPr sz="2400" spc="-13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İşletmeler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üretmek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yerine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yolu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tercih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edebilirler.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5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2380"/>
              </a:lnSpc>
              <a:spcBef>
                <a:spcPts val="390"/>
              </a:spcBef>
            </a:pPr>
            <a:r>
              <a:rPr sz="24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tercihlerinin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sürekli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değiştiği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ortamda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sürekli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satılması</a:t>
            </a:r>
            <a:r>
              <a:rPr sz="24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düşünülemez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spc="-8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ts val="2380"/>
              </a:lnSpc>
              <a:spcBef>
                <a:spcPts val="390"/>
              </a:spcBef>
            </a:pPr>
            <a:r>
              <a:rPr sz="2400" spc="-3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üretmemek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işletme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açısından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yoğun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ortamında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riskli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tutumdur.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Evinizi sakinleştirici bir sığınağa çevirecek en güzel ürün önerileri -  Yaşam Haberleri">
            <a:extLst>
              <a:ext uri="{FF2B5EF4-FFF2-40B4-BE49-F238E27FC236}">
                <a16:creationId xmlns:a16="http://schemas.microsoft.com/office/drawing/2014/main" id="{42AF5435-0A58-4603-9F5B-CE0DBFFE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00282"/>
            <a:ext cx="4495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733800" y="1219200"/>
            <a:ext cx="12649201" cy="901656"/>
          </a:xfrm>
          <a:prstGeom prst="rect">
            <a:avLst/>
          </a:prstGeom>
        </p:spPr>
        <p:txBody>
          <a:bodyPr vert="horz" wrap="square" lIns="0" tIns="283336" rIns="0" bIns="0" rtlCol="0">
            <a:spAutoFit/>
          </a:bodyPr>
          <a:lstStyle/>
          <a:p>
            <a:pPr marL="7708900" algn="ctr">
              <a:lnSpc>
                <a:spcPct val="100000"/>
              </a:lnSpc>
              <a:spcBef>
                <a:spcPts val="95"/>
              </a:spcBef>
            </a:pPr>
            <a:r>
              <a:rPr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2667000"/>
            <a:ext cx="11582400" cy="2446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 algn="just"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Erdal,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(2006)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İçin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Yenilik,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0960" algn="just"/>
            <a:r>
              <a:rPr lang="tr-TR"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spc="-1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Ed.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Timur,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N;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Özmen,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A.,476-</a:t>
            </a:r>
            <a:r>
              <a:rPr sz="24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503,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Ankara: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Eflatun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Yayınevi.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965" marR="6350" indent="-227965" algn="just">
              <a:spcBef>
                <a:spcPts val="745"/>
              </a:spcBef>
              <a:buFont typeface="Arial MT"/>
              <a:buChar char="•"/>
              <a:tabLst>
                <a:tab pos="227965" algn="l"/>
                <a:tab pos="228600" algn="l"/>
              </a:tabLst>
            </a:pP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Karabulut,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M.;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Karabulut,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(2011).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</a:t>
            </a:r>
            <a:r>
              <a:rPr sz="2400" spc="-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İstanbul: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algn="just"/>
            <a:r>
              <a:rPr sz="24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Papatya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Yayıncılık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665" marR="5080" indent="-227965" algn="just">
              <a:spcBef>
                <a:spcPts val="10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Küçükarslan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Ekmekçi,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(2013)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İçin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Stratejileri, </a:t>
            </a:r>
            <a:r>
              <a:rPr sz="2400" b="1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b="1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Ed: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Öztürk,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A.S.&amp;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Ersoy,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F.,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Anadolu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Üni.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AÖF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No: </a:t>
            </a:r>
            <a:r>
              <a:rPr sz="24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1779,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Eskişehir,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101-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1" y="1676401"/>
            <a:ext cx="6858000" cy="44698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 algn="just">
              <a:spcBef>
                <a:spcPts val="95"/>
              </a:spcBef>
            </a:pP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şirketler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doğuştan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olanlar,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düzeyde/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rakipsiz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/müşteri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değeri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yaratmaları;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rakiplerine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maliyetle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gerçekleştirebilmeleri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ölçüsünde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rekabetçi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jenerik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üstünlüğü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finansal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avantaj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sağlayabilirler.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4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spcBef>
                <a:spcPts val="95"/>
              </a:spcBef>
            </a:pPr>
            <a:r>
              <a:rPr sz="2400" spc="-1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Benzer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rekabetçi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üstünlük,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rekabetçi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ürün,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fiyat,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dağıtım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tutundurmayla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sağlanıp,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rekabetçi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üstün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farklıklaşma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gerçekleştirilebilir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400" spc="-13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algn="just">
              <a:spcBef>
                <a:spcPts val="95"/>
              </a:spcBef>
            </a:pP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sağlayabildiği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ölçüde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sürdürülebilir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/müşteri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değeri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anlamlı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hale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gelebilir;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durum,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bağlılığının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nispeten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sürekliliğini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sağlayabilecektir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(Karabulut&amp;Karabulut,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2011: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1D7C296A-2522-14CC-6AC9-74CB01F2D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76401"/>
            <a:ext cx="4191000" cy="44698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600201"/>
            <a:ext cx="11049000" cy="465127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142240" indent="77470" algn="just">
              <a:spcBef>
                <a:spcPts val="390"/>
              </a:spcBef>
            </a:pPr>
            <a:endParaRPr lang="tr-TR" sz="2400" spc="-12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42240" indent="77470" algn="just">
              <a:spcBef>
                <a:spcPts val="390"/>
              </a:spcBef>
            </a:pPr>
            <a:r>
              <a:rPr sz="2400" spc="-12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alanda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şirketler,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pazara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yavaş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açılımlarda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yaklaşımlarda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bulunabilmektedir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(Karabulut&amp;Karabulut,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2011: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 algn="just">
              <a:spcBef>
                <a:spcPts val="70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bazında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ihracat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yapıp,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ciro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sağlayabilmekte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marR="593090" indent="-515620" algn="just">
              <a:spcBef>
                <a:spcPts val="103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bilgi/patent,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know-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how/lisans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karşılığı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satışlar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üzerinden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(sektöre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değişen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yüzde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sz="24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gibi)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transferi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yapabilmekte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 algn="just">
              <a:spcBef>
                <a:spcPts val="690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Sermaye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transferi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transferi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karşılığında,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ortaklığa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girişip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transferinde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bulunabilmekte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 algn="just">
              <a:spcBef>
                <a:spcPts val="745"/>
              </a:spcBef>
              <a:buAutoNum type="alphaLcPeriod" startAt="4"/>
              <a:tabLst>
                <a:tab pos="527685" algn="l"/>
                <a:tab pos="528320" algn="l"/>
              </a:tabLst>
            </a:pP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şirketle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girişimde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bulunabilmekte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 algn="just">
              <a:spcBef>
                <a:spcPts val="730"/>
              </a:spcBef>
              <a:buAutoNum type="alphaLcPeriod" startAt="4"/>
              <a:tabLst>
                <a:tab pos="527685" algn="l"/>
                <a:tab pos="528320" algn="l"/>
              </a:tabLst>
            </a:pP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Sermaya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transferiyle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tekil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yatırımcı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şirketi</a:t>
            </a:r>
            <a:r>
              <a:rPr sz="2400" spc="-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alarak</a:t>
            </a:r>
            <a:r>
              <a:rPr lang="tr-TR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geçirerek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transferine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girişebilmektedir.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4570</Words>
  <Application>Microsoft Office PowerPoint</Application>
  <PresentationFormat>Geniş ekran</PresentationFormat>
  <Paragraphs>341</Paragraphs>
  <Slides>73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73</vt:i4>
      </vt:variant>
    </vt:vector>
  </HeadingPairs>
  <TitlesOfParts>
    <vt:vector size="79" baseType="lpstr">
      <vt:lpstr>Arial</vt:lpstr>
      <vt:lpstr>Arial MT</vt:lpstr>
      <vt:lpstr>Tahoma</vt:lpstr>
      <vt:lpstr>Times New Roman</vt:lpstr>
      <vt:lpstr>Verdana</vt:lpstr>
      <vt:lpstr>Office Theme</vt:lpstr>
      <vt:lpstr>GLOBAL PAZARLARDA ÜRÜN  VE HİZMET STRATEJİLERİ</vt:lpstr>
      <vt:lpstr>KÜRESEL ÜRÜN VE ÜRETİM  MODELLERİ</vt:lpstr>
      <vt:lpstr>KÜRESEL PAZAR STRATEJİLERİ VE SEGMANTASYONU</vt:lpstr>
      <vt:lpstr>GELİŞME STRATEJİLERİ (KARABULUT&amp;KARABULUT, 2011: 91):</vt:lpstr>
      <vt:lpstr>PowerPoint Sunusu</vt:lpstr>
      <vt:lpstr> SAVUNMA STRATEJİLERİ (KARABULUT&amp;KARABULUT, 2011: 91):</vt:lpstr>
      <vt:lpstr>ÇEKİLME  STRATEJİLERİ (KARABULUT&amp;KARABULUT, 2011: 91):</vt:lpstr>
      <vt:lpstr>PowerPoint Sunusu</vt:lpstr>
      <vt:lpstr>PowerPoint Sunusu</vt:lpstr>
      <vt:lpstr>PowerPoint Sunusu</vt:lpstr>
      <vt:lpstr>ULUSLARARASI  PAZAR  SEGMENTASYONU  (ERDAL, 2009: 496- 497)</vt:lpstr>
      <vt:lpstr> A. PAZARLARIN EKONOMİK GELİŞİM DÜZEYLERİ</vt:lpstr>
      <vt:lpstr>B.  DİL</vt:lpstr>
      <vt:lpstr>C. YAŞAM TARZLARI</vt:lpstr>
      <vt:lpstr>D. ÜRÜN ÖZELLİKLERİ</vt:lpstr>
      <vt:lpstr>E.  KULLANIM SIKLIKLARI</vt:lpstr>
      <vt:lpstr>KÜRESEL ÜRETİM MODELLERİ VE ÜRÜN (KÜÇÜKASLAN EKMEKÇİ, 2013: 102-103)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A. STANDARDİZASYON STRATEJİSİ  (KÜÇÜKASLAN EKMEKÇİ, 2013: 104-105):</vt:lpstr>
      <vt:lpstr>A. STANDARDİZASYON STRATEJİSİ  (KÜÇÜKASLAN EKMEKÇİ, 2013: 104-105):</vt:lpstr>
      <vt:lpstr>A. STANDARDİZASYON STRATEJİSİ  (KÜÇÜKASLAN EKMEKÇİ, 2013: 104-105):</vt:lpstr>
      <vt:lpstr>PowerPoint Sunusu</vt:lpstr>
      <vt:lpstr>PowerPoint Sunusu</vt:lpstr>
      <vt:lpstr>STANDARTLAŞTIRMANIN OLUMLU ETKİLERİ (KÜÇÜKASLAN EKMEKÇİ, 2013: 105)</vt:lpstr>
      <vt:lpstr>PowerPoint Sunusu</vt:lpstr>
      <vt:lpstr>STANDARTLAŞTIRMANIN OLUMSUZ ETKİLERİ (KÜÇÜKASLAN EKMEKÇİ, 2013: 106)</vt:lpstr>
      <vt:lpstr>STANDARTLAŞTIRMANIN OLUMSUZ ETKİLERİ (KÜÇÜKASLAN EKMEKÇİ, 2013: 106)</vt:lpstr>
      <vt:lpstr>STANDARTLAŞTIRMANIN OLUMSUZ ETKİLERİ (KÜÇÜKASLAN EKMEKÇİ, 2013: 106)</vt:lpstr>
      <vt:lpstr>UYUMLAŞTIRMA (UYARLAMA) STRATEJİSİ (ERDAL, 2009: 499-500)</vt:lpstr>
      <vt:lpstr>A) ZORUNLU FAKTÖRLER</vt:lpstr>
      <vt:lpstr>A) ZORUNLU FAKTÖRLER</vt:lpstr>
      <vt:lpstr>A) ZORUNLU FAKTÖRLER</vt:lpstr>
      <vt:lpstr>A) ZORUNLU FAKTÖRLER</vt:lpstr>
      <vt:lpstr>B) İSTEĞE BAĞLI (İHTİYARİ) FAKTÖRLER</vt:lpstr>
      <vt:lpstr>B) İSTEĞE BAĞLI (İHTİYARİ) FAKTÖRLER</vt:lpstr>
      <vt:lpstr>ÖZEL ÜRÜN STRATEJİSİ    (KÜÇÜKASLAN EKMEKÇİ, 2013: 109)</vt:lpstr>
      <vt:lpstr>ÖZEL ÜRÜN STRATEJİSİ    (KÜÇÜKASLAN EKMEKÇİ, 2013: 109)</vt:lpstr>
      <vt:lpstr>YENİ ÜRÜN GELİŞTİRME VEYA EKLEME</vt:lpstr>
      <vt:lpstr>VAR  OLAN  ÜRÜNLERDE  DEĞIŞIKLIK   YAPMA</vt:lpstr>
      <vt:lpstr>VAR  OLAN ÜRÜNLER  İÇİN YENİ    KULLANIM ALANLARI  BULMA</vt:lpstr>
      <vt:lpstr>ÜRÜNLERİ   PAZARDAN  ÇEKME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FARKLI ÜRÜN - AYNI MESAJ</vt:lpstr>
      <vt:lpstr>FARKLI ÜRÜN - AYNI MESAJ</vt:lpstr>
      <vt:lpstr>FARKLI ÜRÜN - FARKLI MESAJ</vt:lpstr>
      <vt:lpstr>YENİ ÜRÜN GELİŞTİRMENİN MAKRO GÖSTERGELERİ VE STRATEJİLER  (ERDAL, 2006: 480; KÜÇÜKARSLAN EKMEKÇİ, 2013:112-114)</vt:lpstr>
      <vt:lpstr>GSMH  İÇİNDE  AR-GE’YE  AYRILAN  KAYNAK</vt:lpstr>
      <vt:lpstr>PowerPoint Sunusu</vt:lpstr>
      <vt:lpstr>PowerPoint Sunusu</vt:lpstr>
      <vt:lpstr>PowerPoint Sunusu</vt:lpstr>
      <vt:lpstr>PowerPoint Sunusu</vt:lpstr>
      <vt:lpstr>YENİ ÜRÜN ÜRETME STRATEJİSİ</vt:lpstr>
      <vt:lpstr>YENİ ÜRÜN ÜRETME STRATEJİSİ</vt:lpstr>
      <vt:lpstr>YENİ ÜRÜN ÜRETME STRATEJİSİ</vt:lpstr>
      <vt:lpstr>PowerPoint Sunusu</vt:lpstr>
      <vt:lpstr>PowerPoint Sunusu</vt:lpstr>
      <vt:lpstr>PowerPoint Sunusu</vt:lpstr>
      <vt:lpstr>PowerPoint Sunusu</vt:lpstr>
      <vt:lpstr>GERÇEKTEN YENİ BİR ÜRÜN</vt:lpstr>
      <vt:lpstr>İŞLETME  İÇİN YENİ, PAZAR İÇİN  YENİ  OLMAYAN ÜRÜN</vt:lpstr>
      <vt:lpstr>                      BAŞKA ÜLKELERDE ÜRETİLMEKTE  OLAN BİR        ÜRÜNÜN  UYARLANARAK  PAZARA SUNULMASI</vt:lpstr>
      <vt:lpstr>İŞLETMENİN  DEĞİŞİKLİK  YAPARAK  PAZARA SUNDUĞU  ÜRÜN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Pazarlarda Ürün ve Hizmet Stratejileri</dc:title>
  <dc:creator>Tülin Çakır</dc:creator>
  <cp:lastModifiedBy>TUNAHAN HAZAR GOKSEL</cp:lastModifiedBy>
  <cp:revision>20</cp:revision>
  <dcterms:created xsi:type="dcterms:W3CDTF">2023-08-11T15:49:43Z</dcterms:created>
  <dcterms:modified xsi:type="dcterms:W3CDTF">2023-08-16T15:35:22Z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2023-08-11T00:00:00Z</vt:filetime>
  </property>
  <property fmtid="{D5CDD505-2E9C-101B-9397-08002B2CF9AE}" pid="5" name="Producer">
    <vt:lpwstr>Microsoft® PowerPoint® 2019</vt:lpwstr>
  </property>
</Properties>
</file>