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0" r:id="rId1"/>
  </p:sldMasterIdLst>
  <p:notesMasterIdLst>
    <p:notesMasterId r:id="rId41"/>
  </p:notesMasterIdLst>
  <p:sldIdLst>
    <p:sldId id="256" r:id="rId2"/>
    <p:sldId id="257" r:id="rId3"/>
    <p:sldId id="279" r:id="rId4"/>
    <p:sldId id="258" r:id="rId5"/>
    <p:sldId id="294" r:id="rId6"/>
    <p:sldId id="259" r:id="rId7"/>
    <p:sldId id="280" r:id="rId8"/>
    <p:sldId id="260" r:id="rId9"/>
    <p:sldId id="261" r:id="rId10"/>
    <p:sldId id="281" r:id="rId11"/>
    <p:sldId id="262" r:id="rId12"/>
    <p:sldId id="263" r:id="rId13"/>
    <p:sldId id="264" r:id="rId14"/>
    <p:sldId id="282" r:id="rId15"/>
    <p:sldId id="265" r:id="rId16"/>
    <p:sldId id="266" r:id="rId17"/>
    <p:sldId id="283" r:id="rId18"/>
    <p:sldId id="267" r:id="rId19"/>
    <p:sldId id="284" r:id="rId20"/>
    <p:sldId id="285" r:id="rId21"/>
    <p:sldId id="268" r:id="rId22"/>
    <p:sldId id="269" r:id="rId23"/>
    <p:sldId id="286" r:id="rId24"/>
    <p:sldId id="270" r:id="rId25"/>
    <p:sldId id="287" r:id="rId26"/>
    <p:sldId id="271" r:id="rId27"/>
    <p:sldId id="289" r:id="rId28"/>
    <p:sldId id="288" r:id="rId29"/>
    <p:sldId id="272" r:id="rId30"/>
    <p:sldId id="273" r:id="rId31"/>
    <p:sldId id="290" r:id="rId32"/>
    <p:sldId id="274" r:id="rId33"/>
    <p:sldId id="291" r:id="rId34"/>
    <p:sldId id="275" r:id="rId35"/>
    <p:sldId id="276" r:id="rId36"/>
    <p:sldId id="292" r:id="rId37"/>
    <p:sldId id="293" r:id="rId38"/>
    <p:sldId id="277" r:id="rId39"/>
    <p:sldId id="278" r:id="rId40"/>
  </p:sldIdLst>
  <p:sldSz cx="11684000" cy="6337300"/>
  <p:notesSz cx="11684000" cy="6337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>
      <p:cViewPr varScale="1">
        <p:scale>
          <a:sx n="73" d="100"/>
          <a:sy n="73" d="100"/>
        </p:scale>
        <p:origin x="7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62538" cy="317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618288" y="0"/>
            <a:ext cx="5062537" cy="317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10DB2-3185-467D-B25D-86F04AD14F1F}" type="datetimeFigureOut">
              <a:rPr lang="tr-TR" smtClean="0"/>
              <a:t>13.08.2023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70325" y="792163"/>
            <a:ext cx="3943350" cy="2138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168400" y="3049588"/>
            <a:ext cx="9347200" cy="2495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019800"/>
            <a:ext cx="5062538" cy="317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618288" y="6019800"/>
            <a:ext cx="5062537" cy="317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65FBB-F87A-4B0C-ABFD-C75351CB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8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65FBB-F87A-4B0C-ABFD-C75351CB47D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84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053" y="1202022"/>
            <a:ext cx="8327894" cy="2318699"/>
          </a:xfrm>
        </p:spPr>
        <p:txBody>
          <a:bodyPr anchor="b">
            <a:normAutofit/>
          </a:bodyPr>
          <a:lstStyle>
            <a:lvl1pPr algn="ctr">
              <a:defRPr sz="443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053" y="3591137"/>
            <a:ext cx="8327894" cy="1267459"/>
          </a:xfrm>
        </p:spPr>
        <p:txBody>
          <a:bodyPr>
            <a:normAutofit/>
          </a:bodyPr>
          <a:lstStyle>
            <a:lvl1pPr marL="0" indent="0" algn="ctr">
              <a:buNone/>
              <a:defRPr sz="2033">
                <a:solidFill>
                  <a:schemeClr val="bg1">
                    <a:lumMod val="50000"/>
                  </a:schemeClr>
                </a:solidFill>
              </a:defRPr>
            </a:lvl1pPr>
            <a:lvl2pPr marL="422499" indent="0" algn="ctr">
              <a:buNone/>
              <a:defRPr sz="1848"/>
            </a:lvl2pPr>
            <a:lvl3pPr marL="844997" indent="0" algn="ctr">
              <a:buNone/>
              <a:defRPr sz="1663"/>
            </a:lvl3pPr>
            <a:lvl4pPr marL="1267496" indent="0" algn="ctr">
              <a:buNone/>
              <a:defRPr sz="1479"/>
            </a:lvl4pPr>
            <a:lvl5pPr marL="1689994" indent="0" algn="ctr">
              <a:buNone/>
              <a:defRPr sz="1479"/>
            </a:lvl5pPr>
            <a:lvl6pPr marL="2112493" indent="0" algn="ctr">
              <a:buNone/>
              <a:defRPr sz="1479"/>
            </a:lvl6pPr>
            <a:lvl7pPr marL="2534991" indent="0" algn="ctr">
              <a:buNone/>
              <a:defRPr sz="1479"/>
            </a:lvl7pPr>
            <a:lvl8pPr marL="2957490" indent="0" algn="ctr">
              <a:buNone/>
              <a:defRPr sz="1479"/>
            </a:lvl8pPr>
            <a:lvl9pPr marL="3379988" indent="0" algn="ctr">
              <a:buNone/>
              <a:defRPr sz="147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85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19" y="3963699"/>
            <a:ext cx="9932581" cy="749988"/>
          </a:xfrm>
        </p:spPr>
        <p:txBody>
          <a:bodyPr anchor="b"/>
          <a:lstStyle>
            <a:lvl1pPr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5380" y="645245"/>
            <a:ext cx="9413260" cy="297010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957"/>
            </a:lvl1pPr>
            <a:lvl2pPr marL="422499" indent="0">
              <a:buNone/>
              <a:defRPr sz="2587"/>
            </a:lvl2pPr>
            <a:lvl3pPr marL="844997" indent="0">
              <a:buNone/>
              <a:defRPr sz="2218"/>
            </a:lvl3pPr>
            <a:lvl4pPr marL="1267496" indent="0">
              <a:buNone/>
              <a:defRPr sz="1848"/>
            </a:lvl4pPr>
            <a:lvl5pPr marL="1689994" indent="0">
              <a:buNone/>
              <a:defRPr sz="1848"/>
            </a:lvl5pPr>
            <a:lvl6pPr marL="2112493" indent="0">
              <a:buNone/>
              <a:defRPr sz="1848"/>
            </a:lvl6pPr>
            <a:lvl7pPr marL="2534991" indent="0">
              <a:buNone/>
              <a:defRPr sz="1848"/>
            </a:lvl7pPr>
            <a:lvl8pPr marL="2957490" indent="0">
              <a:buNone/>
              <a:defRPr sz="1848"/>
            </a:lvl8pPr>
            <a:lvl9pPr marL="3379988" indent="0">
              <a:buNone/>
              <a:defRPr sz="184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00" y="4720843"/>
            <a:ext cx="9932600" cy="630655"/>
          </a:xfrm>
        </p:spPr>
        <p:txBody>
          <a:bodyPr/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1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00" y="563315"/>
            <a:ext cx="9932600" cy="3167028"/>
          </a:xfrm>
        </p:spPr>
        <p:txBody>
          <a:bodyPr anchor="ctr"/>
          <a:lstStyle>
            <a:lvl1pPr algn="ctr"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01" y="3885566"/>
            <a:ext cx="9932600" cy="1465933"/>
          </a:xfrm>
        </p:spPr>
        <p:txBody>
          <a:bodyPr anchor="ctr"/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13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53" y="563316"/>
            <a:ext cx="8915137" cy="2765665"/>
          </a:xfrm>
        </p:spPr>
        <p:txBody>
          <a:bodyPr anchor="ctr"/>
          <a:lstStyle>
            <a:lvl1pPr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48951" y="3335937"/>
            <a:ext cx="8387620" cy="549628"/>
          </a:xfrm>
        </p:spPr>
        <p:txBody>
          <a:bodyPr anchor="t">
            <a:normAutofit/>
          </a:bodyPr>
          <a:lstStyle>
            <a:lvl1pPr marL="0" indent="0">
              <a:buNone/>
              <a:defRPr sz="1294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00" y="4040788"/>
            <a:ext cx="9932600" cy="1313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959759" y="696905"/>
            <a:ext cx="584200" cy="540376"/>
          </a:xfrm>
          <a:prstGeom prst="rect">
            <a:avLst/>
          </a:prstGeom>
        </p:spPr>
        <p:txBody>
          <a:bodyPr vert="horz" lIns="84497" tIns="42249" rIns="84497" bIns="4224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39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7660" y="2766288"/>
            <a:ext cx="584200" cy="540376"/>
          </a:xfrm>
          <a:prstGeom prst="rect">
            <a:avLst/>
          </a:prstGeom>
        </p:spPr>
        <p:txBody>
          <a:bodyPr vert="horz" lIns="84497" tIns="42249" rIns="84497" bIns="4224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39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15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01" y="1976337"/>
            <a:ext cx="9932600" cy="2321122"/>
          </a:xfrm>
        </p:spPr>
        <p:txBody>
          <a:bodyPr anchor="b"/>
          <a:lstStyle>
            <a:lvl1pPr algn="ctr"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01" y="4308343"/>
            <a:ext cx="9932600" cy="1054040"/>
          </a:xfrm>
        </p:spPr>
        <p:txBody>
          <a:bodyPr anchor="t"/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10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75700" y="563315"/>
            <a:ext cx="9932600" cy="148322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75700" y="2187369"/>
            <a:ext cx="3161519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18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75700" y="2719878"/>
            <a:ext cx="3161519" cy="26316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6873" y="2187369"/>
            <a:ext cx="3154374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18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56293" y="2719878"/>
            <a:ext cx="3165711" cy="26316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41077" y="2187369"/>
            <a:ext cx="3167223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18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41077" y="2719878"/>
            <a:ext cx="3167223" cy="26316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98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75700" y="564398"/>
            <a:ext cx="9932600" cy="148214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75700" y="3885565"/>
            <a:ext cx="3159059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33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5700" y="2187369"/>
            <a:ext cx="3159059" cy="1408289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9"/>
            </a:lvl1pPr>
            <a:lvl2pPr marL="422499" indent="0">
              <a:buNone/>
              <a:defRPr sz="1479"/>
            </a:lvl2pPr>
            <a:lvl3pPr marL="844997" indent="0">
              <a:buNone/>
              <a:defRPr sz="1479"/>
            </a:lvl3pPr>
            <a:lvl4pPr marL="1267496" indent="0">
              <a:buNone/>
              <a:defRPr sz="1479"/>
            </a:lvl4pPr>
            <a:lvl5pPr marL="1689994" indent="0">
              <a:buNone/>
              <a:defRPr sz="1479"/>
            </a:lvl5pPr>
            <a:lvl6pPr marL="2112493" indent="0">
              <a:buNone/>
              <a:defRPr sz="1479"/>
            </a:lvl6pPr>
            <a:lvl7pPr marL="2534991" indent="0">
              <a:buNone/>
              <a:defRPr sz="1479"/>
            </a:lvl7pPr>
            <a:lvl8pPr marL="2957490" indent="0">
              <a:buNone/>
              <a:defRPr sz="1479"/>
            </a:lvl8pPr>
            <a:lvl9pPr marL="3379988" indent="0">
              <a:buNone/>
              <a:defRPr sz="147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75700" y="4418074"/>
            <a:ext cx="3159059" cy="933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7644" y="3885565"/>
            <a:ext cx="3164252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33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56292" y="2187369"/>
            <a:ext cx="3165712" cy="14082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9"/>
            </a:lvl1pPr>
            <a:lvl2pPr marL="422499" indent="0">
              <a:buNone/>
              <a:defRPr sz="1479"/>
            </a:lvl2pPr>
            <a:lvl3pPr marL="844997" indent="0">
              <a:buNone/>
              <a:defRPr sz="1479"/>
            </a:lvl3pPr>
            <a:lvl4pPr marL="1267496" indent="0">
              <a:buNone/>
              <a:defRPr sz="1479"/>
            </a:lvl4pPr>
            <a:lvl5pPr marL="1689994" indent="0">
              <a:buNone/>
              <a:defRPr sz="1479"/>
            </a:lvl5pPr>
            <a:lvl6pPr marL="2112493" indent="0">
              <a:buNone/>
              <a:defRPr sz="1479"/>
            </a:lvl6pPr>
            <a:lvl7pPr marL="2534991" indent="0">
              <a:buNone/>
              <a:defRPr sz="1479"/>
            </a:lvl7pPr>
            <a:lvl8pPr marL="2957490" indent="0">
              <a:buNone/>
              <a:defRPr sz="1479"/>
            </a:lvl8pPr>
            <a:lvl9pPr marL="3379988" indent="0">
              <a:buNone/>
              <a:defRPr sz="147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56292" y="4418072"/>
            <a:ext cx="3165712" cy="933425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41078" y="3885565"/>
            <a:ext cx="3163153" cy="53250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33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41077" y="2187369"/>
            <a:ext cx="3167223" cy="14082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9"/>
            </a:lvl1pPr>
            <a:lvl2pPr marL="422499" indent="0">
              <a:buNone/>
              <a:defRPr sz="1479"/>
            </a:lvl2pPr>
            <a:lvl3pPr marL="844997" indent="0">
              <a:buNone/>
              <a:defRPr sz="1479"/>
            </a:lvl3pPr>
            <a:lvl4pPr marL="1267496" indent="0">
              <a:buNone/>
              <a:defRPr sz="1479"/>
            </a:lvl4pPr>
            <a:lvl5pPr marL="1689994" indent="0">
              <a:buNone/>
              <a:defRPr sz="1479"/>
            </a:lvl5pPr>
            <a:lvl6pPr marL="2112493" indent="0">
              <a:buNone/>
              <a:defRPr sz="1479"/>
            </a:lvl6pPr>
            <a:lvl7pPr marL="2534991" indent="0">
              <a:buNone/>
              <a:defRPr sz="1479"/>
            </a:lvl7pPr>
            <a:lvl8pPr marL="2957490" indent="0">
              <a:buNone/>
              <a:defRPr sz="1479"/>
            </a:lvl8pPr>
            <a:lvl9pPr marL="3379988" indent="0">
              <a:buNone/>
              <a:defRPr sz="147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40958" y="4418071"/>
            <a:ext cx="3167342" cy="933427"/>
          </a:xfrm>
        </p:spPr>
        <p:txBody>
          <a:bodyPr anchor="t">
            <a:normAutofit/>
          </a:bodyPr>
          <a:lstStyle>
            <a:lvl1pPr marL="0" indent="0" algn="ctr">
              <a:buNone/>
              <a:defRPr sz="1294"/>
            </a:lvl1pPr>
            <a:lvl2pPr marL="422499" indent="0">
              <a:buNone/>
              <a:defRPr sz="1109"/>
            </a:lvl2pPr>
            <a:lvl3pPr marL="844997" indent="0">
              <a:buNone/>
              <a:defRPr sz="924"/>
            </a:lvl3pPr>
            <a:lvl4pPr marL="1267496" indent="0">
              <a:buNone/>
              <a:defRPr sz="832"/>
            </a:lvl4pPr>
            <a:lvl5pPr marL="1689994" indent="0">
              <a:buNone/>
              <a:defRPr sz="832"/>
            </a:lvl5pPr>
            <a:lvl6pPr marL="2112493" indent="0">
              <a:buNone/>
              <a:defRPr sz="832"/>
            </a:lvl6pPr>
            <a:lvl7pPr marL="2534991" indent="0">
              <a:buNone/>
              <a:defRPr sz="832"/>
            </a:lvl7pPr>
            <a:lvl8pPr marL="2957490" indent="0">
              <a:buNone/>
              <a:defRPr sz="832"/>
            </a:lvl8pPr>
            <a:lvl9pPr marL="3379988" indent="0">
              <a:buNone/>
              <a:defRPr sz="83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02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75701" y="2187369"/>
            <a:ext cx="9932600" cy="316412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72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1363" y="563317"/>
            <a:ext cx="2446937" cy="47881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75701" y="563317"/>
            <a:ext cx="7339611" cy="478818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52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0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19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75700" y="2187369"/>
            <a:ext cx="9932000" cy="31641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00" y="765654"/>
            <a:ext cx="9920429" cy="2529023"/>
          </a:xfrm>
        </p:spPr>
        <p:txBody>
          <a:bodyPr anchor="b">
            <a:normAutofit/>
          </a:bodyPr>
          <a:lstStyle>
            <a:lvl1pPr>
              <a:defRPr sz="369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700" y="3379762"/>
            <a:ext cx="9920429" cy="1264302"/>
          </a:xfrm>
        </p:spPr>
        <p:txBody>
          <a:bodyPr>
            <a:normAutofit/>
          </a:bodyPr>
          <a:lstStyle>
            <a:lvl1pPr marL="0" indent="0" algn="ctr">
              <a:buNone/>
              <a:defRPr sz="1848">
                <a:solidFill>
                  <a:schemeClr val="bg1">
                    <a:lumMod val="50000"/>
                  </a:schemeClr>
                </a:solidFill>
              </a:defRPr>
            </a:lvl1pPr>
            <a:lvl2pPr marL="422499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2pPr>
            <a:lvl3pPr marL="8449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3pPr>
            <a:lvl4pPr marL="1267496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68999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11249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5349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2957490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379988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1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75701" y="571556"/>
            <a:ext cx="9932599" cy="147498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75700" y="2187369"/>
            <a:ext cx="4893275" cy="31641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15025" y="2187369"/>
            <a:ext cx="4892675" cy="31641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5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75701" y="571556"/>
            <a:ext cx="9932599" cy="147498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564" y="2190996"/>
            <a:ext cx="4670413" cy="62836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403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75701" y="2819361"/>
            <a:ext cx="4893276" cy="253213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905" y="2190996"/>
            <a:ext cx="4678396" cy="62836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403" b="0">
                <a:solidFill>
                  <a:schemeClr val="tx1"/>
                </a:solidFill>
              </a:defRPr>
            </a:lvl1pPr>
            <a:lvl2pPr marL="422499" indent="0">
              <a:buNone/>
              <a:defRPr sz="1848" b="1"/>
            </a:lvl2pPr>
            <a:lvl3pPr marL="844997" indent="0">
              <a:buNone/>
              <a:defRPr sz="1663" b="1"/>
            </a:lvl3pPr>
            <a:lvl4pPr marL="1267496" indent="0">
              <a:buNone/>
              <a:defRPr sz="1479" b="1"/>
            </a:lvl4pPr>
            <a:lvl5pPr marL="1689994" indent="0">
              <a:buNone/>
              <a:defRPr sz="1479" b="1"/>
            </a:lvl5pPr>
            <a:lvl6pPr marL="2112493" indent="0">
              <a:buNone/>
              <a:defRPr sz="1479" b="1"/>
            </a:lvl6pPr>
            <a:lvl7pPr marL="2534991" indent="0">
              <a:buNone/>
              <a:defRPr sz="1479" b="1"/>
            </a:lvl7pPr>
            <a:lvl8pPr marL="2957490" indent="0">
              <a:buNone/>
              <a:defRPr sz="1479" b="1"/>
            </a:lvl8pPr>
            <a:lvl9pPr marL="3379988" indent="0">
              <a:buNone/>
              <a:defRPr sz="147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15025" y="2819361"/>
            <a:ext cx="4892676" cy="253213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7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0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95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01" y="563315"/>
            <a:ext cx="3771701" cy="1869635"/>
          </a:xfrm>
        </p:spPr>
        <p:txBody>
          <a:bodyPr anchor="b"/>
          <a:lstStyle>
            <a:lvl1pPr algn="ctr"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866477" y="563316"/>
            <a:ext cx="5941823" cy="47881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01" y="2432950"/>
            <a:ext cx="3771702" cy="2918548"/>
          </a:xfrm>
        </p:spPr>
        <p:txBody>
          <a:bodyPr/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34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40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00" y="563315"/>
            <a:ext cx="5687679" cy="1869637"/>
          </a:xfrm>
        </p:spPr>
        <p:txBody>
          <a:bodyPr anchor="b"/>
          <a:lstStyle>
            <a:lvl1pPr algn="ctr">
              <a:defRPr sz="295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15436" y="563317"/>
            <a:ext cx="3119718" cy="4788182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957"/>
            </a:lvl1pPr>
            <a:lvl2pPr marL="422499" indent="0">
              <a:buNone/>
              <a:defRPr sz="2587"/>
            </a:lvl2pPr>
            <a:lvl3pPr marL="844997" indent="0">
              <a:buNone/>
              <a:defRPr sz="2218"/>
            </a:lvl3pPr>
            <a:lvl4pPr marL="1267496" indent="0">
              <a:buNone/>
              <a:defRPr sz="1848"/>
            </a:lvl4pPr>
            <a:lvl5pPr marL="1689994" indent="0">
              <a:buNone/>
              <a:defRPr sz="1848"/>
            </a:lvl5pPr>
            <a:lvl6pPr marL="2112493" indent="0">
              <a:buNone/>
              <a:defRPr sz="1848"/>
            </a:lvl6pPr>
            <a:lvl7pPr marL="2534991" indent="0">
              <a:buNone/>
              <a:defRPr sz="1848"/>
            </a:lvl7pPr>
            <a:lvl8pPr marL="2957490" indent="0">
              <a:buNone/>
              <a:defRPr sz="1848"/>
            </a:lvl8pPr>
            <a:lvl9pPr marL="3379988" indent="0">
              <a:buNone/>
              <a:defRPr sz="184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720" y="2432951"/>
            <a:ext cx="5687659" cy="2918547"/>
          </a:xfrm>
        </p:spPr>
        <p:txBody>
          <a:bodyPr/>
          <a:lstStyle>
            <a:lvl1pPr marL="0" indent="0" algn="ctr">
              <a:buNone/>
              <a:defRPr sz="1479"/>
            </a:lvl1pPr>
            <a:lvl2pPr marL="422499" indent="0">
              <a:buNone/>
              <a:defRPr sz="1294"/>
            </a:lvl2pPr>
            <a:lvl3pPr marL="844997" indent="0">
              <a:buNone/>
              <a:defRPr sz="1109"/>
            </a:lvl3pPr>
            <a:lvl4pPr marL="1267496" indent="0">
              <a:buNone/>
              <a:defRPr sz="924"/>
            </a:lvl4pPr>
            <a:lvl5pPr marL="1689994" indent="0">
              <a:buNone/>
              <a:defRPr sz="924"/>
            </a:lvl5pPr>
            <a:lvl6pPr marL="2112493" indent="0">
              <a:buNone/>
              <a:defRPr sz="924"/>
            </a:lvl6pPr>
            <a:lvl7pPr marL="2534991" indent="0">
              <a:buNone/>
              <a:defRPr sz="924"/>
            </a:lvl7pPr>
            <a:lvl8pPr marL="2957490" indent="0">
              <a:buNone/>
              <a:defRPr sz="924"/>
            </a:lvl8pPr>
            <a:lvl9pPr marL="3379988" indent="0">
              <a:buNone/>
              <a:defRPr sz="92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49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684003" cy="63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5701" y="571556"/>
            <a:ext cx="9932599" cy="1474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701" y="2187369"/>
            <a:ext cx="9932600" cy="316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790" y="5436582"/>
            <a:ext cx="2628900" cy="33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4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5701" y="5436582"/>
            <a:ext cx="6394850" cy="33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4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5928" y="5436582"/>
            <a:ext cx="732373" cy="33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4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6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</p:sldLayoutIdLst>
  <p:txStyles>
    <p:titleStyle>
      <a:lvl1pPr algn="ctr" defTabSz="844997" rtl="0" eaLnBrk="1" latinLnBrk="0" hangingPunct="1">
        <a:lnSpc>
          <a:spcPct val="90000"/>
        </a:lnSpc>
        <a:spcBef>
          <a:spcPct val="0"/>
        </a:spcBef>
        <a:buNone/>
        <a:defRPr sz="3327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1249" indent="-211249" algn="l" defTabSz="844997" rtl="0" eaLnBrk="1" latinLnBrk="0" hangingPunct="1">
        <a:lnSpc>
          <a:spcPct val="120000"/>
        </a:lnSpc>
        <a:spcBef>
          <a:spcPts val="924"/>
        </a:spcBef>
        <a:buClr>
          <a:schemeClr val="tx1"/>
        </a:buClr>
        <a:buFont typeface="Arial" panose="020B0604020202020204" pitchFamily="34" charset="0"/>
        <a:buChar char="•"/>
        <a:defRPr sz="184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3748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66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56246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47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78745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01243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23742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6240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168739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591237" indent="-211249" algn="l" defTabSz="844997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499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997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7496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9994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2493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4991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7490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9988" algn="l" defTabSz="844997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683365" cy="6334125"/>
          </a:xfrm>
          <a:custGeom>
            <a:avLst/>
            <a:gdLst/>
            <a:ahLst/>
            <a:cxnLst/>
            <a:rect l="l" t="t" r="r" b="b"/>
            <a:pathLst>
              <a:path w="11683365" h="6334125">
                <a:moveTo>
                  <a:pt x="11682984" y="0"/>
                </a:moveTo>
                <a:lnTo>
                  <a:pt x="0" y="0"/>
                </a:lnTo>
                <a:lnTo>
                  <a:pt x="0" y="6333744"/>
                </a:lnTo>
                <a:lnTo>
                  <a:pt x="11682984" y="6333744"/>
                </a:lnTo>
                <a:lnTo>
                  <a:pt x="11682984" y="0"/>
                </a:lnTo>
                <a:close/>
              </a:path>
            </a:pathLst>
          </a:custGeom>
          <a:solidFill>
            <a:srgbClr val="D24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431" y="1797557"/>
            <a:ext cx="98545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ULUSLARARASI</a:t>
            </a:r>
            <a:r>
              <a:rPr lang="tr-TR" sz="40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lang="tr-TR" sz="4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GİRME</a:t>
            </a:r>
            <a:r>
              <a:rPr lang="tr-TR" sz="40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KARARLARI</a:t>
            </a:r>
            <a:r>
              <a:rPr lang="tr-TR" sz="4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4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STRATEJİLER-II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5199" y="4464050"/>
            <a:ext cx="9854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Türker GÖKSEL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501650"/>
            <a:ext cx="6629400" cy="533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Birleşme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iki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şirketin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araya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gelerek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faaliyetlerine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devam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etmesidir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tr-TR" sz="20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Bununla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birlikte,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birleşme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almalar </a:t>
            </a:r>
            <a:r>
              <a:rPr kumimoji="0" sz="2000" b="0" i="0" u="none" strike="noStrike" kern="1200" cap="none" spc="-4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pazarlara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girişte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birer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(foreign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FDI)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stratejisidir.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pazarlara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girişte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yapmanın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yolları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vardır.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8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şirket,</a:t>
            </a:r>
            <a:r>
              <a:rPr kumimoji="0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pazarda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tamamen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kendisine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ait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yeni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kurabilir,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pazardaki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mevcut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alabilir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onunla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birleşebilir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pazardaki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mevcut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ortak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girişim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oluşturabilir.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Şirketler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muhtemelen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ihracat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yaptıkları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pazarda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deneyim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kazanmışlarsa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yeteri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kadar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büyükse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orada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yönelebilirler.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4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1430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 işlemleri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çeşitli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olmaktadır.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412EEB-28D8-3AF0-BEB2-1ABE5188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1187450"/>
            <a:ext cx="39433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200" y="882650"/>
            <a:ext cx="7162800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Bunlar: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Yatay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alma: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hattı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kazanılmasıdır.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"/>
              </a:spcBef>
              <a:buClr>
                <a:srgbClr val="404040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Dikey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alma: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tedarikçisi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müşterisi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"/>
              </a:spcBef>
              <a:buClr>
                <a:srgbClr val="404040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5080" indent="-228600" algn="just"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merkezli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alma: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fakat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teknolojiye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farklı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fakat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teknolojiye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</a:t>
            </a:r>
            <a:r>
              <a:rPr sz="20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"/>
              </a:spcBef>
              <a:buClr>
                <a:srgbClr val="404040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topluluğu: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sektörden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durumudur.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işlemi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birikimi,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bağlantıları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firmaya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kazanımlar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4FEA410-C2A6-4107-89DF-91E70768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339850"/>
            <a:ext cx="3357813" cy="4273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730250"/>
            <a:ext cx="6781800" cy="49494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algn="just">
              <a:lnSpc>
                <a:spcPct val="100000"/>
              </a:lnSpc>
              <a:spcBef>
                <a:spcPts val="95"/>
              </a:spcBef>
            </a:pPr>
            <a:endParaRPr lang="tr-TR" sz="2000" b="1" spc="-1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algn="just">
              <a:lnSpc>
                <a:spcPct val="100000"/>
              </a:lnSpc>
              <a:spcBef>
                <a:spcPts val="95"/>
              </a:spcBef>
            </a:pPr>
            <a:r>
              <a:rPr sz="2000" b="1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birleşmeleri</a:t>
            </a:r>
            <a:r>
              <a:rPr sz="20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 olabilmektedir: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Yatay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birleşme: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birleşmede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ürettikleri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benzerdir.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payını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arttırmak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azaltmaktır.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Dikey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birleşme: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üretilmesinde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dağıtılmasında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uygulayan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birleşmesidir.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Arial MT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Küme,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000" b="1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topluluğu: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Birbirinden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şirketlerin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birleşmesidir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240665" algn="l"/>
                <a:tab pos="241300" algn="l"/>
              </a:tabLst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240665" algn="l"/>
                <a:tab pos="241300" algn="l"/>
              </a:tabLst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bedeli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tesisini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değil,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kurulu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organizasyonunu,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bilgisini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personelini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siluet, dans, sanat, tasarım içeren bir resim&#10;&#10;Açıklama otomatik olarak oluşturuldu">
            <a:extLst>
              <a:ext uri="{FF2B5EF4-FFF2-40B4-BE49-F238E27FC236}">
                <a16:creationId xmlns:a16="http://schemas.microsoft.com/office/drawing/2014/main" id="{019F3DC3-5F11-783A-993F-5965381F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187450"/>
            <a:ext cx="3733800" cy="4492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1" y="349250"/>
            <a:ext cx="6095999" cy="4814138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algn="just">
              <a:spcBef>
                <a:spcPts val="94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r>
              <a:rPr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Yatırımlar: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ihracat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deneyimleri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kazanmışsa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0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büyüklüğe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sahipse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temelli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montaj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üretim tesisleri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kurması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birçok avantajı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getirir. </a:t>
            </a: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stratejiyi seçen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 için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olan, o pazardaki mallarına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talep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oranıdır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talebin kesinlik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kazanmasıdır.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Çünkü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kurmakta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sermayeyi bu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bağlamaktadır.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dans, sanat, çizgi film, siluet içeren bir resim&#10;&#10;Açıklama otomatik olarak oluşturuldu">
            <a:extLst>
              <a:ext uri="{FF2B5EF4-FFF2-40B4-BE49-F238E27FC236}">
                <a16:creationId xmlns:a16="http://schemas.microsoft.com/office/drawing/2014/main" id="{D8BBF717-37EA-76A4-93DD-DD5FBE90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9" y="1685925"/>
            <a:ext cx="4267201" cy="3006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1" y="349250"/>
            <a:ext cx="6172199" cy="5506636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Doğrudan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yabancı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yatırımların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(Foreign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Investment)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avantajları: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15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Ucuz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gücü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madde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ile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ülkenin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teşvikleri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taşıma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avantajlarından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kaynaklanan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tasarruflar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Girilen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istihdam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imkânı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açmanın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sağlayacağı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olumlu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imaj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İşletmenin,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mamulün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daha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kolay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adaptasyonunu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sağlamaya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yardımcı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olacak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şekilde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hükümet,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faktörleri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sahipleri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müşteriler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dağıtımcılar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iyi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ilişkiler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geliştirmesi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Yatırımlar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denetimi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tamamen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elinde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tutma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sayede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üretim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politikalarını,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uzun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vadeli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amaçlarına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edecek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şekilde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geliştirebilmesi.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kişi, şahıs, el, pencere, cam, bardak içeren bir resim&#10;&#10;Açıklama otomatik olarak oluşturuldu">
            <a:extLst>
              <a:ext uri="{FF2B5EF4-FFF2-40B4-BE49-F238E27FC236}">
                <a16:creationId xmlns:a16="http://schemas.microsoft.com/office/drawing/2014/main" id="{4E625A74-5D3D-4DCB-E41B-54275C5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958850"/>
            <a:ext cx="4114800" cy="48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7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999" y="730250"/>
            <a:ext cx="6248401" cy="4784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yatırımlar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ikiye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ayrılır.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Bunlar: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Yatay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yatırımlar: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alanındaki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yapar.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Elektrolüx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firmasının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Asya’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yapmış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yatırımlar.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1910" indent="-2286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Dikey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yatırımlar: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açılmış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firmanın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operasyonları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yatırımlarda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açtığı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firmanın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ürettiği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satmaktadır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Japonya’nın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ülkesinde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üretmesi,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ABD’de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birleştirip satması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910" algn="just">
              <a:lnSpc>
                <a:spcPct val="100000"/>
              </a:lnSpc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tarifelerin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düşürülmesi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dışsal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tarifelerin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yatırımları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etmiştir.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kişi, şahıs, giyim, ofis malzemesi, iş içeren bir resim&#10;&#10;Açıklama otomatik olarak oluşturuldu">
            <a:extLst>
              <a:ext uri="{FF2B5EF4-FFF2-40B4-BE49-F238E27FC236}">
                <a16:creationId xmlns:a16="http://schemas.microsoft.com/office/drawing/2014/main" id="{AE5750F5-C094-95DB-B370-E0C6F5A7E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730250"/>
            <a:ext cx="4114800" cy="47840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00" y="501649"/>
            <a:ext cx="6858000" cy="5348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Birleşmeler: 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özel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türüdür. </a:t>
            </a: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Artan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riskinin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gittikçe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artması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iki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birleşmesine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olmaktadır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büyümenin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başka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yoludur.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tr-TR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şiddetli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ayakta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zor olduğu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otomotiv,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gibi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maliyetli sanayi dallarında bu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önemli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 aracı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olmuştur. </a:t>
            </a: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kültürlerden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dönemli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ortak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doğrultusunda birleşme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şeklinde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“şirket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evliliği” </a:t>
            </a:r>
            <a:r>
              <a:rPr sz="20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yapmaktadırlar.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şirketlerin aynı mamul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sınıfında,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aynı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satranç taşı, satranç, salon oyun ve sporları, masa oyunu içeren bir resim&#10;&#10;Açıklama otomatik olarak oluşturuldu">
            <a:extLst>
              <a:ext uri="{FF2B5EF4-FFF2-40B4-BE49-F238E27FC236}">
                <a16:creationId xmlns:a16="http://schemas.microsoft.com/office/drawing/2014/main" id="{92B937E3-7DA2-D29F-E8E2-EA8C80A6D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501648"/>
            <a:ext cx="3886200" cy="53482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200" y="425450"/>
            <a:ext cx="8077200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Stratejik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birleşme</a:t>
            </a:r>
            <a:r>
              <a:rPr kumimoji="0" sz="2000" b="1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aşağıdaki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temel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sonuçları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elde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edebilmektedir: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Ortak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amaca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olurlar.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404040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tarafın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zayıf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olduğu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nokta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tarafın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güçlü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olduğu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nokta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birbirlerini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dengeler.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404040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başına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aynı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amaca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ulaşmak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 harcanan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maliyet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olmakta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oranda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olmaktadır.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Tx/>
              <a:buFont typeface="Arial MT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İki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birlikte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güçlü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olmaktadır.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Kısaca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stratejik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birleşme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iki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faydalıdır.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maliyet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pazara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girebilmektedir.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0891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Genel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birleşmeler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transferi,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üretim teknolojileri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dağıtım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tabanlıdır.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gökyüzü, meneviş mavisi, hafif, dış mekan içeren bir resim&#10;&#10;Açıklama otomatik olarak oluşturuldu">
            <a:extLst>
              <a:ext uri="{FF2B5EF4-FFF2-40B4-BE49-F238E27FC236}">
                <a16:creationId xmlns:a16="http://schemas.microsoft.com/office/drawing/2014/main" id="{0BFFD08A-C8B2-B09C-65CE-F0B92C29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263650"/>
            <a:ext cx="281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494159"/>
            <a:ext cx="10744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PAZARLAMADA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2006: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170-174)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797050"/>
            <a:ext cx="7010400" cy="404469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algn="just">
              <a:spcBef>
                <a:spcPts val="94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işletmelerinin uluslararası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ticarette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almaları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olup, en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anlamıyla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kabulünü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bağlılığını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aralarındaki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mücadelelere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Pepsi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Cola’nın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kafeinsiz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üretmesi,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Cola’yı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kalorilik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 çabasına itmekte,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Coca-Cola,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Pepsi’nin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üretmiş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üründe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ilerleme sağlayarak yeni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ürün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koymakta ve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 kendi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ürününü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almaları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etmeye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çabalamaktadır.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4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kazanabilmenin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işletmelerce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kazanılmasından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geçer.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yemek, gıda, içecek, alkolsüz içki, Karbonatlı alkolsüz içecek içeren bir resim&#10;&#10;Açıklama otomatik olarak oluşturuldu">
            <a:extLst>
              <a:ext uri="{FF2B5EF4-FFF2-40B4-BE49-F238E27FC236}">
                <a16:creationId xmlns:a16="http://schemas.microsoft.com/office/drawing/2014/main" id="{A546DC89-12D8-83DA-219D-FCBAEDBC8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0" y="1873249"/>
            <a:ext cx="3549650" cy="3968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537199"/>
            <a:ext cx="10744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PAZARLAMADA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2006: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170-174)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1644650"/>
            <a:ext cx="6400800" cy="408316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İşletmeler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bunu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sağlama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izlenecek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edici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farklılaştırmalardır.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Farklılaştırma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işletmenin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yönlerini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rakiplerinden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kılmasıdır.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edici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farklılaştırma,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rakiplerinden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uzun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vadeli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garanti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verme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sunma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gerçekçi bir farklılığa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bağlıdır. 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Farklılık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algılama biçiminde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ortaya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çıkabilir. 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Algılama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farklılığı, genellikle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reklam gibi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tutundurma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araçları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kullanılarak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tüketicilerin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ikna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edilmesi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biçiminde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oluşur.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kara tahta, el yazısı, yazı tahtası içeren bir resim&#10;&#10;Açıklama otomatik olarak oluşturuldu">
            <a:extLst>
              <a:ext uri="{FF2B5EF4-FFF2-40B4-BE49-F238E27FC236}">
                <a16:creationId xmlns:a16="http://schemas.microsoft.com/office/drawing/2014/main" id="{B78B062C-DBC8-2105-04A9-6CF3008A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254130"/>
            <a:ext cx="4419600" cy="34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29" y="709761"/>
            <a:ext cx="1118047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Montaj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Operasyonları</a:t>
            </a:r>
            <a:br>
              <a:rPr lang="tr-TR" sz="3200" dirty="0"/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Ekmekç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2019: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2134870"/>
            <a:ext cx="6324600" cy="353686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ürününe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kısmını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tamamını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ülkesinde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üretmekte,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göndermekte,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araya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getirilmekte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nihai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çıkmaktadır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Montaj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firmadan gönderilen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malların,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parçaların ve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girdilerin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nihai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oluşturmak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birleştirilme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sürecidir.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stratejinin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girdilerin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taşıma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maliyetlerinin,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nihai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mamulün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giderlerine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fabrika, bina, giyim, kişi, şahıs içeren bir resim&#10;&#10;Açıklama otomatik olarak oluşturuldu">
            <a:extLst>
              <a:ext uri="{FF2B5EF4-FFF2-40B4-BE49-F238E27FC236}">
                <a16:creationId xmlns:a16="http://schemas.microsoft.com/office/drawing/2014/main" id="{9843701A-0DCB-B26A-0B81-5E99EEDD9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406650"/>
            <a:ext cx="4191000" cy="32650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537199"/>
            <a:ext cx="10744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PAZARLAMADA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2006: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170-174)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1644650"/>
            <a:ext cx="6705600" cy="292900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Dolayısıyla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farklılaştırmanın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yaygın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yolları,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iyi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kalite,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hoş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tat,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iyi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imaj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olabilmekte veya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iyi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sunmak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olabilmekte ve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durumları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reklamlarla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vurgulanmasıyla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ilişkilidir.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oligopol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piyasalarda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yoğun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biçimde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tekniğin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kullanıldığı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görülür.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7A0F5CC-42BC-A1CF-D27C-96E09B1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559049"/>
            <a:ext cx="4257995" cy="20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01" y="1035050"/>
            <a:ext cx="7162799" cy="46044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92480" algn="just">
              <a:spcBef>
                <a:spcPts val="2195"/>
              </a:spcBef>
            </a:pP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-Teknolojik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transferini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 etkin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dağıtımını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sağlayarak,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işletmeye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aktarılmasını,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küresel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etkililiğin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sağlanmasını,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-Rakiplere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üstünlük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çapında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farklı/benzersiz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üretiminde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yönetiminden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yararlanmayı,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25805" algn="just">
              <a:spcBef>
                <a:spcPts val="2195"/>
              </a:spcBef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-Pazara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durmak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düzeydeki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gereksinmelerini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karşılayacak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sunma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tüketiciye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dönük,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esnek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yapıyı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gerektirir.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gökyüzü, bulut, 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CC43F2A-C73D-80B4-6144-FE5D59B2E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492250"/>
            <a:ext cx="36861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399" y="425450"/>
            <a:ext cx="7162801" cy="5641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7195" indent="51435" algn="just">
              <a:spcBef>
                <a:spcPts val="9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almadan 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alışkanlıklarının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olmasından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kaynaklanan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çatışmaları yönetme ve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pazarların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yeteneğinin kazanılması için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yeteneğini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gerektirmektedir.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endParaRPr lang="tr-TR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şirket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çoğu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küreselleşme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gündemindeki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adım olarak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düzeyde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yürütülmesi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yurtdışında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takım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bayilere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olmak demek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endParaRPr lang="tr-TR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kültürü,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biçimde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yönetebilmesine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değerlerin,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mekanizmaların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başarıyla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birleştirilmesini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anlamına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gelir.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indent="51435" algn="just">
              <a:spcBef>
                <a:spcPts val="95"/>
              </a:spcBef>
            </a:pPr>
            <a:endParaRPr lang="tr-TR" sz="2000" spc="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bulut, gökyüzü, dış mekan içeren bir resim&#10;&#10;Açıklama otomatik olarak oluşturuldu">
            <a:extLst>
              <a:ext uri="{FF2B5EF4-FFF2-40B4-BE49-F238E27FC236}">
                <a16:creationId xmlns:a16="http://schemas.microsoft.com/office/drawing/2014/main" id="{43684C01-BB73-56B7-F61D-330338BA8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1111250"/>
            <a:ext cx="3962401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799" y="425450"/>
            <a:ext cx="7010401" cy="4680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7195" lvl="0" indent="51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417195" lvl="0" indent="51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lvl="0" indent="51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417195" lvl="0" indent="51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 lvl="0" indent="51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Günümüzde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çoğu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ürün,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dünyanın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birçok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ülkesinden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sağlanan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hizmetlerin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bileşimidir.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Gelişen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rekabet;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-Ulaşım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bilgi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teknolojileri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konusunda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gelişme,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-Finansal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kurumlarla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ilgili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yasal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düzenlemelerde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yumuşama,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-İthal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talepte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artış,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-İthal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kotalarının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ticaret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engellerinin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azaltılması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konularında ülkeleri/işletmeleri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zorlar.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kişi, şahıs, bağ, bağlamak, ilişki, eşitlik, köstek, giyim, resmi kıyafet içeren bir resim&#10;&#10;Açıklama otomatik olarak oluşturuldu">
            <a:extLst>
              <a:ext uri="{FF2B5EF4-FFF2-40B4-BE49-F238E27FC236}">
                <a16:creationId xmlns:a16="http://schemas.microsoft.com/office/drawing/2014/main" id="{596266D5-5AFE-29AC-EAC6-68BFCAC2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797050"/>
            <a:ext cx="3733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1" y="662327"/>
            <a:ext cx="1100869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İŞLETMELERİ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İTEN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GÜDÜLER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 2006: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1949450"/>
            <a:ext cx="7620000" cy="41173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algn="just">
              <a:spcBef>
                <a:spcPts val="56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sağladığı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uzaklığın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önemi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azalmıştır.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65"/>
              </a:spcBef>
            </a:pP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65"/>
              </a:spcBef>
            </a:pPr>
            <a:r>
              <a:rPr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işletmenin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bulunduğu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konumu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neresiyse,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alanına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girmiştir.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65"/>
              </a:spcBef>
            </a:pPr>
            <a:endParaRPr lang="tr-TR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65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mesafelerin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büyüklüğü,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sayesinde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azalmıştır.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0504" algn="just"/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Büyümeye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göstermek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isteyen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sayıda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pazarlarında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göstermeye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başlamışlar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böylelikle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kitlelerine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ulaşma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arzularını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gerçekleştirmeye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başlamışlardır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gökyüzü, kişi, şahıs, bilgisayar, bulut içeren bir resim&#10;&#10;Açıklama otomatik olarak oluşturuldu">
            <a:extLst>
              <a:ext uri="{FF2B5EF4-FFF2-40B4-BE49-F238E27FC236}">
                <a16:creationId xmlns:a16="http://schemas.microsoft.com/office/drawing/2014/main" id="{911EBA5F-3C32-BB54-1CFB-883EA07E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91" y="1984108"/>
            <a:ext cx="2946400" cy="39277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1" y="527069"/>
            <a:ext cx="1116109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İŞLETMELERİ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İTEN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GÜDÜLER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 2006: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1949451"/>
            <a:ext cx="7391400" cy="422743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732790" lvl="0" indent="0" algn="just" defTabSz="4572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Değerli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doğal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kaynaklara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ulaşma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zenginliği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sağlama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arzusu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küresel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düşünmeye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stratejileri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benimsemeye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zorlamaktadır.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32790" lvl="0" indent="0" algn="just" defTabSz="4572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32790" lvl="0" indent="0" algn="just" defTabSz="4572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Pazarı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genişleterek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riskini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yayma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arzusu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işletmelerin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pazarlara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açılmasının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nedenleri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boyutta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gösteren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işletmelerin ölçek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ekonomisine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ulaşması daha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kolay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olacaktır.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Ölçek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ekonomisine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firmalar,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maliyet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avantajı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ederler.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sebepler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işletmeleri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iter.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gökyüzü, taşıt, araç, kişi, şahıs, kara taşıtı içeren bir resim&#10;&#10;Açıklama otomatik olarak oluşturuldu">
            <a:extLst>
              <a:ext uri="{FF2B5EF4-FFF2-40B4-BE49-F238E27FC236}">
                <a16:creationId xmlns:a16="http://schemas.microsoft.com/office/drawing/2014/main" id="{19F670D8-A9F2-92C9-C801-D9E44915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949451"/>
            <a:ext cx="3771472" cy="4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3999" y="750556"/>
            <a:ext cx="1165999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RAKİPLER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TÜRLERİ</a:t>
            </a:r>
            <a:r>
              <a:rPr sz="3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177-178)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635250"/>
            <a:ext cx="754380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just"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 rakiplerini tanımlama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sürecinde, rakiplerinin faaliyet alanını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amaçlarını, deneyimlerini, yeteneklerini, üstünlük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zayıflıklarını, pazardaki konumlarını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eğilimlerini, hedef pazarlarını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oldukları müşteri veritabanını, her bir hedef pazar için konumlandırma stratejilerini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performanslarını dikkate alırlar. </a:t>
            </a: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8100" algn="just">
              <a:spcBef>
                <a:spcPts val="100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810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rakiplerinin kapsamını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daraltma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düşüncesi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olurlar.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5" name="Resim 4" descr="taslak, ayakkabı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9AA2B2A1-A8C8-683F-1AE2-369DA733D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2635250"/>
            <a:ext cx="3311338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3999" y="750556"/>
            <a:ext cx="1165999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RAKİPLER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TÜRLERİ</a:t>
            </a:r>
            <a:r>
              <a:rPr sz="3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177-178)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1797050"/>
            <a:ext cx="6629400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-Marka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rekabeti: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Aynı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Pazar bölümleri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yoğunlaşan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markalar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arasındaki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rekabettir.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-Ürün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rekabeti: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Birbirleri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yerine ikame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edilebilen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arasındaki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-Jenerik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rekabet: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Tüketicilerin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aynı gereksinimlerini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karşılayan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arasındaki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-Toplam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bütçe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rekabeti: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Tüketicinin, harcamak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ayırdığı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bütçeyi, belirlediği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 alanda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değil,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başka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alana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yönlendirmesiyle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ortaya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çıkan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içecek, alkolsüz içki, yemek, gıda, teneke kutu içeren bir resim&#10;&#10;Açıklama otomatik olarak oluşturuldu">
            <a:extLst>
              <a:ext uri="{FF2B5EF4-FFF2-40B4-BE49-F238E27FC236}">
                <a16:creationId xmlns:a16="http://schemas.microsoft.com/office/drawing/2014/main" id="{3307DA64-BBBF-ADDE-3193-B89DB553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99" y="2004218"/>
            <a:ext cx="3811397" cy="37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9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3999" y="750556"/>
            <a:ext cx="1165999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RAKİPLER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TÜRLERİ</a:t>
            </a:r>
            <a:r>
              <a:rPr sz="3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177-178)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400" y="1318020"/>
            <a:ext cx="63246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17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17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17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17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Örneğin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İstanbul’dan Ankara’ya gitmek isteyen bir kişinin, Uludağ, Varan, Pamukkale Turizm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seyahat acentelerinden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birisini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seçmek durumunda marka rekabeti; özel aracıyla,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otostop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yaparak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kamyonla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gitmesi durumunda ürün rekabeti; uçakla, hızlı trenle, helikopterle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vb.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araçlarla gitmesi durumunda jenerik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bunların dışında Ankara’ya gitmeyip,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yolculuk için ayırdığı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bütçeyi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örneğin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ailesiyle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beraber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hafta sonu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sinemaya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gitmede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kullanması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toplam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bütçe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rekabetine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girer.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taşımak, nakletmek, taşıt, araç, kara taşıtı, dış mekan içeren bir resim&#10;&#10;Açıklama otomatik olarak oluşturuldu">
            <a:extLst>
              <a:ext uri="{FF2B5EF4-FFF2-40B4-BE49-F238E27FC236}">
                <a16:creationId xmlns:a16="http://schemas.microsoft.com/office/drawing/2014/main" id="{342628E2-0F43-6EBE-71F1-B2C11A2D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99" y="2635249"/>
            <a:ext cx="4268597" cy="26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5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6840" y="933407"/>
            <a:ext cx="1144524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 </a:t>
            </a:r>
            <a:r>
              <a:rPr sz="3600" b="1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Yararları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İRLEYİCİLERİ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178-181)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101851"/>
            <a:ext cx="7924800" cy="3770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rakipler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karşısında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avantajı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fiyatlara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Çin’in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firmalarının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karşısında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korkulu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rüya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gelmesi,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avantajındandır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rekabette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üstünlük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sağlamasına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olur.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sıra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tüketiciye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sunulan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değerin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yüksekliği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teslimattaki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kalitesi,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malın </a:t>
            </a:r>
            <a:r>
              <a:rPr sz="2000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sunulan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geliştirilen marka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belirleyicileridir.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sektörlerin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lang="tr-TR"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belirleyicileri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bulunur.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tasarlanmış,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fiyatlı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alıcının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ettiği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mobilyalar,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İsveç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mobilya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imalatçısı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IKEA’yı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kategorisi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kategoride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dünyada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olanağı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tanımıştır.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logo, yazı tipi, grafik, meneviş mavisi içeren bir resim&#10;&#10;Açıklama otomatik olarak oluşturuldu">
            <a:extLst>
              <a:ext uri="{FF2B5EF4-FFF2-40B4-BE49-F238E27FC236}">
                <a16:creationId xmlns:a16="http://schemas.microsoft.com/office/drawing/2014/main" id="{936CA6F4-71F9-0092-C3AD-8B78BF15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101851"/>
            <a:ext cx="2895600" cy="3770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29" y="709761"/>
            <a:ext cx="1118047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Montaj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Operasyonları</a:t>
            </a:r>
            <a:br>
              <a:rPr lang="tr-TR" sz="3200" dirty="0"/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Ekmekç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2019: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2134870"/>
            <a:ext cx="5715000" cy="292131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yine bu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stratejinin </a:t>
            </a:r>
            <a:r>
              <a:rPr kumimoji="0" sz="2000" b="0" i="0" u="none" strike="noStrike" kern="1200" cap="none" spc="-4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ihracat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yerine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seçilmesinin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nedeni,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nihai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ürünlerden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yüksek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gümrük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vergilerinin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alınmasıdır.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Motor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araç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üreten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şirketler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stratejiyi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oldukça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kullanırlar.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Örneğin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Generel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Motors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(GM)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araçları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ihtiyacı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parçaları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Amerika,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Almanya, İngiltere,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Brezilya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Avusturya’da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bina, fabrika, iç mekan, mühendislik içeren bir resim&#10;&#10;Açıklama otomatik olarak oluşturuldu">
            <a:extLst>
              <a:ext uri="{FF2B5EF4-FFF2-40B4-BE49-F238E27FC236}">
                <a16:creationId xmlns:a16="http://schemas.microsoft.com/office/drawing/2014/main" id="{A0EAABBC-CE5C-39B1-33C7-ABF97549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350951"/>
            <a:ext cx="4800600" cy="2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71" y="527069"/>
            <a:ext cx="1126032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STRATEJİLERİNİ BELİRLEYEN </a:t>
            </a:r>
            <a:r>
              <a:rPr sz="36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3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2006: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186-190)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800" y="2635250"/>
            <a:ext cx="6400800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ölçekte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rekabette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rakipleri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endParaRPr lang="tr-TR" sz="20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rakipler,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sektörde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gücü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oluştururlar.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Porter’a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sektördeki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beş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unsurun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varlığına dikkat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etmek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"/>
              </a:spcBef>
              <a:buClr>
                <a:srgbClr val="404040"/>
              </a:buCl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kişi, şahıs, giyim, adam, insan, resmi kıyafet içeren bir resim&#10;&#10;Açıklama otomatik olarak oluşturuldu">
            <a:extLst>
              <a:ext uri="{FF2B5EF4-FFF2-40B4-BE49-F238E27FC236}">
                <a16:creationId xmlns:a16="http://schemas.microsoft.com/office/drawing/2014/main" id="{250E132C-2FF5-E081-D28A-5342CBF6A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635250"/>
            <a:ext cx="492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334712"/>
            <a:ext cx="11125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STRATEJİLERİNİ BELİRLEYEN </a:t>
            </a:r>
            <a:r>
              <a:rPr sz="36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3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(İnal,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2006: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186-190)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1456173"/>
            <a:ext cx="76200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çevresine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girecek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yeni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işletmelerden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ortaya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çıkacak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tehditler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lang="tr-T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İşletmenin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ürettiği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alternatif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olabilecek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ikame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ürünlerden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gelebilecek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tehditler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endParaRPr lang="tr-T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Müşterilerin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pazarlık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gücünden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kaynaklanan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zorluklar,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endParaRPr lang="tr-TR" sz="2000" spc="-5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Tedarikçilerin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pazarlık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gücünden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kaynaklanan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zorluklar, </a:t>
            </a:r>
            <a:r>
              <a:rPr kumimoji="0" sz="2000" b="0" i="0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3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endParaRPr lang="tr-TR" sz="2000" spc="-34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340" algn="l"/>
              </a:tabLst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Sektördeki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rakipler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arasındaki rekabetin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büyüklüğü.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müşterilerin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tedarikçilerin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pazarlık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gücü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tehdit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fırsat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olabilir.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Sonuncu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faktör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klasik rekabetteki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temel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unsuru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oluşturur.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satranç taşı, durağan yaşam fotoğrafçılığı, oyuncak, iç mekan içeren bir resim&#10;&#10;Açıklama otomatik olarak oluşturuldu">
            <a:extLst>
              <a:ext uri="{FF2B5EF4-FFF2-40B4-BE49-F238E27FC236}">
                <a16:creationId xmlns:a16="http://schemas.microsoft.com/office/drawing/2014/main" id="{BB013A2F-5ED7-8CFB-886E-85552F63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1797050"/>
            <a:ext cx="32111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549757"/>
            <a:ext cx="1096403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 FİRMALARIN TEHDİDİNİN DEĞİŞEBİLECEĞİ DURUMLAR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2025650"/>
            <a:ext cx="6934200" cy="43351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Segoe UI Light"/>
                <a:cs typeface="Segoe UI Light"/>
              </a:rPr>
              <a:t>-</a:t>
            </a:r>
            <a:r>
              <a:rPr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Ölçek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ekonomisi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İlgili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ekonomisine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ulaşma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çabaları,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girecek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firmalarca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tehdittir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-Ürün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farklılaştırma: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sağlaması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durumunda,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sektöre yeni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dönemde müşterilerini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elinden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alamayacaktır.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-Marka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sağlama:</a:t>
            </a:r>
            <a:r>
              <a:rPr sz="20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durumda,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müşteriler daha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 hale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gelebilecek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sektöre yeni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girenlerin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rekabetinden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müddet uzak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kalabilecektir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Xerox,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isimlere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sadakati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sağlarken,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taklidi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zorlaştıracaktır.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Patentler,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know-how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değerlendirilebilecektir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çizgi film, oyuncak içeren bir resim&#10;&#10;Açıklama otomatik olarak oluşturuldu">
            <a:extLst>
              <a:ext uri="{FF2B5EF4-FFF2-40B4-BE49-F238E27FC236}">
                <a16:creationId xmlns:a16="http://schemas.microsoft.com/office/drawing/2014/main" id="{69858528-59B4-F19B-9593-8EA1052D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2092324"/>
            <a:ext cx="380746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549757"/>
            <a:ext cx="1096403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 FİRMALARIN TEHDİDİNİN DEĞİŞEBİLECEĞİ DURUMLAR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200" y="2482849"/>
            <a:ext cx="624840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-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-Dağıtım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kanallarına</a:t>
            </a:r>
            <a:r>
              <a:rPr kumimoji="0" sz="2000" b="1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ulaşma: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Firma,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dağıtım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kanallarında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ayrıcalıklı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tekelci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yapıdaysa,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dirençli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olacaktır.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Sermaye gerekliliği: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sermayeye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gereksinim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üst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düzeylerde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 durum,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yeni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girişleri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zorlaştıracaktır.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-Son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teknolojiye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olma: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Teknolojik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ilerleme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önemliyse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sektöre girişler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sınırlı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olacaktır.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takım elbise, ayakkabı, iç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0771A39D-B2C4-6E3D-26B8-DF433553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9" y="2482849"/>
            <a:ext cx="4267201" cy="30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99" y="349250"/>
            <a:ext cx="8610601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indent="-111760">
              <a:spcBef>
                <a:spcPts val="95"/>
              </a:spcBef>
              <a:buChar char="-"/>
              <a:tabLst>
                <a:tab pos="12446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Deneyimler:</a:t>
            </a:r>
            <a:r>
              <a:rPr sz="2000" b="1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Önemliyse,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yeni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girenler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dezavantaj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oluştururken,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farklılaştırabilecekleri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noktayı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oluşturacaktır.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"/>
              </a:spcBef>
              <a:buClr>
                <a:srgbClr val="404040"/>
              </a:buClr>
              <a:buFont typeface="Segoe UI Light"/>
              <a:buChar char="-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indent="-109855">
              <a:buChar char="-"/>
              <a:tabLst>
                <a:tab pos="122555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Hukuki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düzenlemeler:</a:t>
            </a:r>
            <a:r>
              <a:rPr sz="2000" b="1" spc="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çevresine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girmesi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404040"/>
              </a:buClr>
              <a:buFont typeface="Segoe UI Light"/>
              <a:buChar char="-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42315">
              <a:spcBef>
                <a:spcPts val="5"/>
              </a:spcBef>
              <a:buChar char="-"/>
              <a:tabLst>
                <a:tab pos="12446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korumacılık</a:t>
            </a:r>
            <a:r>
              <a:rPr sz="20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yönlü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düzenlemelerin</a:t>
            </a:r>
            <a:r>
              <a:rPr sz="2000" b="1" spc="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varlığı:</a:t>
            </a:r>
            <a:r>
              <a:rPr sz="2000" b="1" spc="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tabiriyle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 ekonominin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gümrük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tarifeleri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korunmasıdır.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"/>
              </a:spcBef>
              <a:buClr>
                <a:srgbClr val="404040"/>
              </a:buClr>
              <a:buFont typeface="Segoe UI Light"/>
              <a:buChar char="-"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indent="-111760">
              <a:buChar char="-"/>
              <a:tabLst>
                <a:tab pos="12446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sermaye</a:t>
            </a:r>
            <a:r>
              <a:rPr sz="20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hareketleri:</a:t>
            </a:r>
            <a:r>
              <a:rPr sz="2000" b="1" spc="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Sermayenin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dolaşımının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sağlanması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entegrasyonun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kolaylaşması,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dağılımında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piyasanın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büyüklüğünü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artırarak,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finansal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aracılık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tasarrufların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dönüşüm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maliyetlerinin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azalması gibi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takım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avantajların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sıra ilgili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firmalar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tehdit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unsuru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-Yabancılara</a:t>
            </a:r>
            <a:r>
              <a:rPr sz="20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mülk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satışındaki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kısıtlılık/serbestlikler:</a:t>
            </a:r>
            <a:r>
              <a:rPr sz="2000" b="1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kolaylaştıracak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kolayca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girecek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tehdit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unsuru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ayakkabı, gökdelen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4427998A-C397-4B51-80F6-4DBFD243A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501650"/>
            <a:ext cx="2438401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2" y="634767"/>
            <a:ext cx="1055166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ETİĞİ</a:t>
            </a:r>
            <a:br>
              <a:rPr lang="tr-TR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(Yüksel,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143-144)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1" y="1797050"/>
            <a:ext cx="6553200" cy="4160113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0960" algn="just">
              <a:spcBef>
                <a:spcPts val="94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tavırlar,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savaşlarında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faktörlerden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birçok işletme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konuları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araç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kullanmaktadır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algn="just">
              <a:spcBef>
                <a:spcPts val="94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Birleşmiş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Milletler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Birliği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organizasyonlarda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(üretim,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lojistik,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yeniden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vb.)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planlanmıştır.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algn="just">
              <a:spcBef>
                <a:spcPts val="940"/>
              </a:spcBef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Birliği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komisyonu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sorumluluğu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yeşil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etiketler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başlatmıştır.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algn="just">
              <a:spcBef>
                <a:spcPts val="940"/>
              </a:spcBef>
            </a:pPr>
            <a:r>
              <a:rPr sz="20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Yeşil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etiket,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çevreye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duyarlı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gösteren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giyim, çizgi film içeren bir resim&#10;&#10;Açıklama otomatik olarak oluşturuldu">
            <a:extLst>
              <a:ext uri="{FF2B5EF4-FFF2-40B4-BE49-F238E27FC236}">
                <a16:creationId xmlns:a16="http://schemas.microsoft.com/office/drawing/2014/main" id="{6AEE1408-8588-C071-3165-DE167D55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949450"/>
            <a:ext cx="3810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2" y="634767"/>
            <a:ext cx="1055166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ETİĞİ</a:t>
            </a:r>
            <a:br>
              <a:rPr lang="tr-TR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(Yüksel,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143-144)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400" y="1873250"/>
            <a:ext cx="6019800" cy="38138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302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etiği,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küreselleşmesi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süreci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çokuluslu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işletmeleri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giderek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artan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yapma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ihtiyacından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doğmuştur.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302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2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302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güçlü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hükümetlerden daha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 pazarlık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yapma gücüne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sahiptirler. 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302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302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pazarlarda karlılık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kalıcılığını devam ettirmek isteyen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stratejilerini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uygularken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etiksel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olmayan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davranışlarına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başvurabilmektedir.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sim 6" descr="metin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7FEA7768-14E1-E781-CB6F-FAA8851C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2320924"/>
            <a:ext cx="47244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8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2" y="634767"/>
            <a:ext cx="1055166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ETİĞİ</a:t>
            </a:r>
            <a:br>
              <a:rPr lang="tr-TR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(Yüksel,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143-144)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799" y="2082774"/>
            <a:ext cx="6705601" cy="37369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096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Örneğin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Taiwan’da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tütün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pazarının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gelişmesi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nedeniyle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kullanımı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artırmak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tüketicileri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cezbedecek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güzel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genç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kızlar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mankenler kullanarak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yaşlarına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cinsiyetlerine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bakmadan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sigaralar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serbestçe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tüketicilere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dağıtılmıştır.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pazarlamacılar,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siyasi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güç,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bilgi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transferi,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gelişme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yapısının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tayininin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şekillenmesinde,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sosyal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rekabetçi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yapının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değişiminde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hayati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oynarlar ve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 karması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elemanlarına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verdikleri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önemden daha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konularda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gittikleri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kontrolü elden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bırakmamaya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çalışırlar.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" marR="0" lvl="0" indent="0" algn="just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etiği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konusunun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küresel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işletmeler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önemini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açıklar.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bina, ufuk çizgisi, kule, dış mekan içeren bir resim&#10;&#10;Açıklama otomatik olarak oluşturuldu">
            <a:extLst>
              <a:ext uri="{FF2B5EF4-FFF2-40B4-BE49-F238E27FC236}">
                <a16:creationId xmlns:a16="http://schemas.microsoft.com/office/drawing/2014/main" id="{8306FB0E-8A6C-E0E5-5C38-0BEC3B90D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0" y="2254250"/>
            <a:ext cx="400576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1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0" y="1416051"/>
            <a:ext cx="74676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230" algn="just">
              <a:spcBef>
                <a:spcPts val="100"/>
              </a:spcBef>
              <a:tabLst>
                <a:tab pos="8282305" algn="l"/>
                <a:tab pos="8914765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etiğindeki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boyutları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politikası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konuları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ürün </a:t>
            </a:r>
            <a:r>
              <a:rPr sz="2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ambalajlama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etiketleme,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toplatılması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taklitleri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fiyat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politikası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kararlarında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boyutları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yanıltıcı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fiyatlama,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rekabeti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önleyici</a:t>
            </a:r>
            <a:r>
              <a:rPr lang="tr-TR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fiyatlama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fiyat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sabitleme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farklılaştırma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yağmacı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fiyatlandırma-damping;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kararlarında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boyutları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üyelerine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tanınan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ayrıcalıklar,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dağrudan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olarak;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tutundurma </a:t>
            </a:r>
            <a:r>
              <a:rPr sz="20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politikası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kararlarındaki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etiksel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boyutları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reklamda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aldatıcı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reklam,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abartılı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reklam,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kişisel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satışta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baskılı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müşteriler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ayrımcılık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yapma,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yanlış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eksik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tanıtım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ikna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etmede</a:t>
            </a:r>
            <a:r>
              <a:rPr lang="tr-TR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psikolojik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yaklaşım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özendirme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verebiliriz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günbatımı, bulut, dış mekan, ufuk çizgisi içeren bir resim&#10;&#10;Açıklama otomatik olarak oluşturuldu">
            <a:extLst>
              <a:ext uri="{FF2B5EF4-FFF2-40B4-BE49-F238E27FC236}">
                <a16:creationId xmlns:a16="http://schemas.microsoft.com/office/drawing/2014/main" id="{5821B49F-F128-05D2-A0A7-C75E03603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9" y="1424934"/>
            <a:ext cx="3657601" cy="38773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1" y="634179"/>
            <a:ext cx="10439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4000"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YNA</a:t>
            </a:r>
            <a:r>
              <a:rPr sz="4000"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401" y="1644650"/>
            <a:ext cx="11125199" cy="36298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just">
              <a:spcBef>
                <a:spcPts val="70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Ekmekçi,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61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A.S.&amp;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AÖF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Eskişehir,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s.74-99.</a:t>
            </a:r>
          </a:p>
          <a:p>
            <a:pPr algn="just">
              <a:spcBef>
                <a:spcPts val="1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İnal,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 Stratejik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</a:p>
          <a:p>
            <a:pPr marL="12700" algn="just">
              <a:spcBef>
                <a:spcPts val="610"/>
              </a:spcBef>
            </a:pP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Timur,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Özmen,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Eflatun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Yayınevi,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s.170-205.</a:t>
            </a:r>
          </a:p>
          <a:p>
            <a:pPr algn="just">
              <a:spcBef>
                <a:spcPts val="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49580" algn="just"/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Yüksel,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 Küresel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Etiği, Stratejik Küresel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Ed: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Timur,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&amp; Özmen, A., </a:t>
            </a:r>
            <a:r>
              <a:rPr sz="20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Eflatun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Yayınevi,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s.132-164.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5110" algn="just">
              <a:spcBef>
                <a:spcPts val="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Cengiz,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E., Gegez, A.E.,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Arslan,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M.,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Pirtini,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Tığlı,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(2007). Uluslararası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 </a:t>
            </a:r>
            <a:r>
              <a:rPr sz="20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İstanbul: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Yayınları.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349250"/>
            <a:ext cx="6705600" cy="44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" algn="just">
              <a:spcBef>
                <a:spcPts val="10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Montaj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üretimi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ettiği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avantajlar: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maliyeti,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 </a:t>
            </a:r>
            <a:r>
              <a:rPr sz="20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vergileri,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pazarın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gereksinimlerine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kolay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verebilmesi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 avantajı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yapmadan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pazardaki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tecrübe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olmaktır.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spcBef>
                <a:spcPts val="100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fabrika, bina, makine, mühendislik içeren bir resim&#10;&#10;Açıklama otomatik olarak oluşturuldu">
            <a:extLst>
              <a:ext uri="{FF2B5EF4-FFF2-40B4-BE49-F238E27FC236}">
                <a16:creationId xmlns:a16="http://schemas.microsoft.com/office/drawing/2014/main" id="{E8B50CCC-833E-CD89-1F40-568ED566A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85" y="1965325"/>
            <a:ext cx="4278489" cy="2406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349250"/>
            <a:ext cx="6934200" cy="5065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İşletmeler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faaliyetlerini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kendileri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yaptığı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alanında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iyi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yapıya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olmaları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gerekir.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alanda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olunan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bilgi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stratejinin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başarıya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ulaşmasında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oldukça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önemlidir.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yandan, montaj ana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şirketin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yurt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dışında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tesisini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kurmasının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yanı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sıra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oradaki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yerel </a:t>
            </a:r>
            <a:r>
              <a:rPr kumimoji="0" sz="2000" b="0" i="0" u="none" strike="noStrike" kern="1200" cap="none" spc="-5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lisans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vermesi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yoluyla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gerçekleştirilebilir.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5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905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Lisans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verilmesi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hâlinde,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yurt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dışında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doğrudan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yatırım yapmak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zorunluluğu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ortadan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kalkmaktadır.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m 3" descr="fabrika, bina, iç mekan, makine içeren bir resim&#10;&#10;Açıklama otomatik olarak oluşturuldu">
            <a:extLst>
              <a:ext uri="{FF2B5EF4-FFF2-40B4-BE49-F238E27FC236}">
                <a16:creationId xmlns:a16="http://schemas.microsoft.com/office/drawing/2014/main" id="{C0253B8B-9E28-B243-F879-94C5DED1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89" y="1720849"/>
            <a:ext cx="3886200" cy="36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39" y="871788"/>
            <a:ext cx="11059161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Dayalı</a:t>
            </a:r>
            <a:r>
              <a:rPr sz="32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 STRATEJİLERİ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Ekmek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Çİ,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2019: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85-90)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2406650"/>
            <a:ext cx="6858000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(Joint  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Venture):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000" spc="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pazarında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beraber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kurulmasına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denilir.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ortaklığa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girişilerek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olur.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dağıtım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lisans </a:t>
            </a:r>
            <a:r>
              <a:rPr sz="20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yönteminde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gerçekleştirilir,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dış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katılabilir.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nokta,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ortakların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alırken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etmeleridir.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bağlamda,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uygulamasında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ortaklık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yürütülür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ekran görüntüsü, top, futbol içeren bir resim&#10;&#10;Açıklama otomatik olarak oluşturuldu">
            <a:extLst>
              <a:ext uri="{FF2B5EF4-FFF2-40B4-BE49-F238E27FC236}">
                <a16:creationId xmlns:a16="http://schemas.microsoft.com/office/drawing/2014/main" id="{C24076F7-DD92-0BB2-15E6-6353923F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2559050"/>
            <a:ext cx="3810000" cy="3297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39" y="871788"/>
            <a:ext cx="11059161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Dayalı</a:t>
            </a:r>
            <a:r>
              <a:rPr sz="32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 STRATEJİLERİ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Ekmek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Çİ,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2019: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85-90)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2156205"/>
            <a:ext cx="64008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Hisseler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kontrolü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paylaşılır.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girişim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yönteminde,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iki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şirketler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araya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-4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şekilde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yapmak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hizmetler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sağlamak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yeni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kurarlar.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şirketin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parçasının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veya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tamamının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</a:t>
            </a:r>
            <a:r>
              <a:rPr kumimoji="0" sz="2000" b="0" i="0" u="none" strike="noStrike" kern="1200" cap="none" spc="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tarafından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alındığı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durumlarda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girişimden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söz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edilemez.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22225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Bunun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 </a:t>
            </a:r>
            <a:r>
              <a:rPr kumimoji="0" sz="2000" b="0" i="0" u="none" strike="noStrike" kern="1200" cap="none" spc="-4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ortak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girişimde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iki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şirketin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varlığını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devam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ettirmesi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yeni 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şirketin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kurulması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şarttır.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 descr="kişi, şahıs, giyim, çivi, bilek içeren bir resim&#10;&#10;Açıklama otomatik olarak oluşturuldu">
            <a:extLst>
              <a:ext uri="{FF2B5EF4-FFF2-40B4-BE49-F238E27FC236}">
                <a16:creationId xmlns:a16="http://schemas.microsoft.com/office/drawing/2014/main" id="{A3451589-1ABB-871E-3925-B0A28FFAA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613962"/>
            <a:ext cx="4191000" cy="28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730250"/>
            <a:ext cx="7772400" cy="5027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8620" algn="just">
              <a:spcBef>
                <a:spcPts val="100"/>
              </a:spcBef>
            </a:pP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girişimler,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uzmanlığa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dayalı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ortaklık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girişimi veya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katma değer yaratmaya dayalı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ortaklık </a:t>
            </a:r>
            <a:r>
              <a:rPr sz="2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sınıflandırılabilir. </a:t>
            </a:r>
            <a:endParaRPr lang="tr-TR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İlkinde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girişim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fonksiyonlar etrafında </a:t>
            </a:r>
            <a:r>
              <a:rPr sz="2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edilir.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yaratan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eşsiz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şey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tasarlarken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İkinci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türde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ortaklar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yaratan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 </a:t>
            </a:r>
            <a:r>
              <a:rPr sz="2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almasıdır,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ekibi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oluşturulur.	</a:t>
            </a: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girişimde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katılma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hakkına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sahiptir.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sayede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sz="2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edilebilir.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8620" algn="just">
              <a:spcBef>
                <a:spcPts val="100"/>
              </a:spcBef>
            </a:pPr>
            <a:r>
              <a:rPr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girişim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finansal,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yönetimsel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sebeplerden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edilebileceği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mülkiyeti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şart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sürmesi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sonucu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zorunluluk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gökyüzü, bulut, bulmaca, yapboz bulmaca içeren bir resim&#10;&#10;Açıklama otomatik olarak oluşturuldu">
            <a:extLst>
              <a:ext uri="{FF2B5EF4-FFF2-40B4-BE49-F238E27FC236}">
                <a16:creationId xmlns:a16="http://schemas.microsoft.com/office/drawing/2014/main" id="{07A7F7CE-2956-3A04-1278-6C2183F9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69" y="1111250"/>
            <a:ext cx="3308531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501650"/>
            <a:ext cx="7010400" cy="4707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3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Birleşme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Satınalmalar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(Merger</a:t>
            </a:r>
            <a:r>
              <a:rPr sz="2000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0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Acquisitions):</a:t>
            </a:r>
            <a:r>
              <a:rPr sz="2000" b="1" spc="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yatırımın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birer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hızlı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biçimde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isteyen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fırsatlar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sunan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stratejilerdir.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birleşme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kavramları,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kullanılsalar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yönlerden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birbirlerinden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ayrılmaktadır.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kitlelerine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hitap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edebilmek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birleşerek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kullanma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ihtiyacı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hissetmeye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başlamışlardır.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430" algn="just">
              <a:spcBef>
                <a:spcPts val="10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sayede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alanlarda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birleşmekte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büyükler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alınmaktadır.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şirkete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hisselerin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çoğunu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almasıdır.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oyuncak, çizgi film içeren bir resim&#10;&#10;Açıklama otomatik olarak oluşturuldu">
            <a:extLst>
              <a:ext uri="{FF2B5EF4-FFF2-40B4-BE49-F238E27FC236}">
                <a16:creationId xmlns:a16="http://schemas.microsoft.com/office/drawing/2014/main" id="{FABC3129-2C84-9E56-AE3F-98EB7FB4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783616"/>
            <a:ext cx="3657600" cy="34250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182</TotalTime>
  <Words>3334</Words>
  <Application>Microsoft Office PowerPoint</Application>
  <PresentationFormat>Özel</PresentationFormat>
  <Paragraphs>283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Arial MT</vt:lpstr>
      <vt:lpstr>Calibri</vt:lpstr>
      <vt:lpstr>Segoe UI Light</vt:lpstr>
      <vt:lpstr>Times New Roman</vt:lpstr>
      <vt:lpstr>Tw Cen MT</vt:lpstr>
      <vt:lpstr>Damla</vt:lpstr>
      <vt:lpstr>ULUSLARARASI PAZARLARA GİRME KARARLARI VE STRATEJİLER-II</vt:lpstr>
      <vt:lpstr>Montaj Operasyonları (Küçükarslan Ekmekçi, 2019: 85)</vt:lpstr>
      <vt:lpstr>Montaj Operasyonları (Küçükarslan Ekmekçi, 2019: 85)</vt:lpstr>
      <vt:lpstr>PowerPoint Sunusu</vt:lpstr>
      <vt:lpstr>PowerPoint Sunusu</vt:lpstr>
      <vt:lpstr>Yatırıma Dayalı Uluslararası Pazarlara GİRİŞ STRATEJİLERİ(Küçükarslan EkmekÇİ,2019: 85-90)</vt:lpstr>
      <vt:lpstr>Yatırıma Dayalı Uluslararası Pazarlara GİRİŞ STRATEJİLERİ(Küçükarslan EkmekÇİ,2019: 85-90)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KÜRESEL PAZARLAMADA REKABET  (İnal, 2006: 170-174)</vt:lpstr>
      <vt:lpstr>KÜRESEL PAZARLAMADA REKABET  (İnal, 2006: 170-174)</vt:lpstr>
      <vt:lpstr>KÜRESEL PAZARLAMADA REKABET  (İnal, 2006: 170-174)</vt:lpstr>
      <vt:lpstr>PowerPoint Sunusu</vt:lpstr>
      <vt:lpstr>PowerPoint Sunusu</vt:lpstr>
      <vt:lpstr>PowerPoint Sunusu</vt:lpstr>
      <vt:lpstr>İŞLETMELERİ KÜRESEL REKABETE İTEN GÜDÜLER (İnal, 2006: 176)</vt:lpstr>
      <vt:lpstr>İŞLETMELERİ KÜRESEL REKABETE İTEN GÜDÜLER (İnal, 2006: 176)</vt:lpstr>
      <vt:lpstr>RAKİPLER VE REKABET TÜRLERİ (İnal, 2006: 177-178)</vt:lpstr>
      <vt:lpstr>RAKİPLER VE REKABET TÜRLERİ (İnal, 2006: 177-178)</vt:lpstr>
      <vt:lpstr>RAKİPLER VE REKABET TÜRLERİ (İnal, 2006: 177-178)</vt:lpstr>
      <vt:lpstr>RekabetİN Yararları ve BelİRLEYİCİLERİ (İnal, 2006: 178-181)</vt:lpstr>
      <vt:lpstr>Rekabet STRATEJİLERİNİ BELİRLEYEN Faktörler (İnal, 2006: 186-190)</vt:lpstr>
      <vt:lpstr>Rekabet STRATEJİLERİNİ BELİRLEYEN Faktörler (İnal, 2006: 186-190)</vt:lpstr>
      <vt:lpstr>YENİ FİRMALARIN TEHDİDİNİN DEĞİŞEBİLECEĞİ DURUMLAR</vt:lpstr>
      <vt:lpstr>YENİ FİRMALARIN TEHDİDİNİN DEĞİŞEBİLECEĞİ DURUMLAR</vt:lpstr>
      <vt:lpstr>PowerPoint Sunusu</vt:lpstr>
      <vt:lpstr>Küresel Pazarlama ETİĞİ (Yüksel, 2006: 143-144)</vt:lpstr>
      <vt:lpstr>Küresel Pazarlama ETİĞİ (Yüksel, 2006: 143-144)</vt:lpstr>
      <vt:lpstr>Küresel Pazarlama ETİĞİ (Yüksel, 2006: 143-144)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Uluslararası Pazarlara Girme Kararları ve Stratejiler-II</dc:title>
  <dc:creator>Tülin Çakır</dc:creator>
  <cp:lastModifiedBy>TUNAHAN HAZAR GOKSEL</cp:lastModifiedBy>
  <cp:revision>17</cp:revision>
  <dcterms:created xsi:type="dcterms:W3CDTF">2023-08-11T15:49:02Z</dcterms:created>
  <dcterms:modified xsi:type="dcterms:W3CDTF">2023-08-13T18:03:02Z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2023-08-11T00:00:00Z</vt:filetime>
  </property>
</Properties>
</file>