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jpg" ContentType="image/gif"/>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7" r:id="rId3"/>
    <p:sldId id="274" r:id="rId4"/>
    <p:sldId id="259" r:id="rId5"/>
    <p:sldId id="276" r:id="rId6"/>
    <p:sldId id="275" r:id="rId7"/>
    <p:sldId id="277" r:id="rId8"/>
    <p:sldId id="260" r:id="rId9"/>
    <p:sldId id="261" r:id="rId10"/>
    <p:sldId id="279" r:id="rId11"/>
    <p:sldId id="278" r:id="rId12"/>
    <p:sldId id="280" r:id="rId13"/>
    <p:sldId id="262" r:id="rId14"/>
    <p:sldId id="263" r:id="rId15"/>
    <p:sldId id="264" r:id="rId16"/>
    <p:sldId id="281" r:id="rId17"/>
    <p:sldId id="265" r:id="rId18"/>
    <p:sldId id="283" r:id="rId19"/>
    <p:sldId id="282" r:id="rId20"/>
    <p:sldId id="266" r:id="rId21"/>
    <p:sldId id="267" r:id="rId22"/>
    <p:sldId id="268" r:id="rId23"/>
    <p:sldId id="285" r:id="rId24"/>
    <p:sldId id="284" r:id="rId25"/>
    <p:sldId id="286" r:id="rId26"/>
    <p:sldId id="269" r:id="rId27"/>
    <p:sldId id="270" r:id="rId28"/>
    <p:sldId id="287" r:id="rId29"/>
    <p:sldId id="271" r:id="rId30"/>
    <p:sldId id="288" r:id="rId31"/>
    <p:sldId id="272" r:id="rId32"/>
    <p:sldId id="273"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Quattrocento Sans" panose="020B0502050000020003"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jSOL5xzBvXjqO/49VxBvAvk0yQ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 name="Google Shape;3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3804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1352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2402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75103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a:t>Bağlantıları ziyaret etmek için Slayt Gösterisi modundayken oklara tıklayın.</a:t>
            </a:r>
            <a:endParaRPr/>
          </a:p>
        </p:txBody>
      </p:sp>
      <p:sp>
        <p:nvSpPr>
          <p:cNvPr id="98" name="Google Shape;9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a:t>Bağlantıları ziyaret etmek için Slayt Gösterisi modundayken oklara tıklayın.</a:t>
            </a:r>
            <a:endParaRPr/>
          </a:p>
        </p:txBody>
      </p:sp>
      <p:sp>
        <p:nvSpPr>
          <p:cNvPr id="98" name="Google Shape;9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9398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a:t>Bağlantıları ziyaret etmek için Slayt Gösterisi modundayken oklara tıklayın.</a:t>
            </a:r>
            <a:endParaRPr/>
          </a:p>
        </p:txBody>
      </p:sp>
      <p:sp>
        <p:nvSpPr>
          <p:cNvPr id="98" name="Google Shape;9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97774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 name="Google Shape;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 name="Google Shape;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1243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5485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4465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5491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 name="Google Shape;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 name="Google Shape;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40810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0506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6586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806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tr-T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811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şlık Slaydı">
  <p:cSld name="Başlık Slaydı">
    <p:spTree>
      <p:nvGrpSpPr>
        <p:cNvPr id="1" name="Shape 17"/>
        <p:cNvGrpSpPr/>
        <p:nvPr/>
      </p:nvGrpSpPr>
      <p:grpSpPr>
        <a:xfrm>
          <a:off x="0" y="0"/>
          <a:ext cx="0" cy="0"/>
          <a:chOff x="0" y="0"/>
          <a:chExt cx="0" cy="0"/>
        </a:xfrm>
      </p:grpSpPr>
      <p:sp>
        <p:nvSpPr>
          <p:cNvPr id="18" name="Google Shape;18;p20"/>
          <p:cNvSpPr/>
          <p:nvPr/>
        </p:nvSpPr>
        <p:spPr>
          <a:xfrm>
            <a:off x="254950" y="262784"/>
            <a:ext cx="11682101" cy="6332433"/>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9" name="Google Shape;19;p20"/>
          <p:cNvSpPr txBox="1">
            <a:spLocks noGrp="1"/>
          </p:cNvSpPr>
          <p:nvPr>
            <p:ph type="title"/>
          </p:nvPr>
        </p:nvSpPr>
        <p:spPr>
          <a:xfrm>
            <a:off x="521208" y="448056"/>
            <a:ext cx="6876288" cy="64008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ve İçerik">
  <p:cSld name="Başlık ve İçerik">
    <p:spTree>
      <p:nvGrpSpPr>
        <p:cNvPr id="1" name="Shape 20"/>
        <p:cNvGrpSpPr/>
        <p:nvPr/>
      </p:nvGrpSpPr>
      <p:grpSpPr>
        <a:xfrm>
          <a:off x="0" y="0"/>
          <a:ext cx="0" cy="0"/>
          <a:chOff x="0" y="0"/>
          <a:chExt cx="0" cy="0"/>
        </a:xfrm>
      </p:grpSpPr>
      <p:sp>
        <p:nvSpPr>
          <p:cNvPr id="21" name="Google Shape;21;p21"/>
          <p:cNvSpPr/>
          <p:nvPr/>
        </p:nvSpPr>
        <p:spPr>
          <a:xfrm>
            <a:off x="256032" y="265176"/>
            <a:ext cx="11683049" cy="6332433"/>
          </a:xfrm>
          <a:prstGeom prst="rect">
            <a:avLst/>
          </a:prstGeom>
          <a:solidFill>
            <a:srgbClr val="F5F5F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cxnSp>
        <p:nvCxnSpPr>
          <p:cNvPr id="22" name="Google Shape;22;p21"/>
          <p:cNvCxnSpPr/>
          <p:nvPr/>
        </p:nvCxnSpPr>
        <p:spPr>
          <a:xfrm>
            <a:off x="604434" y="1196392"/>
            <a:ext cx="10983132" cy="0"/>
          </a:xfrm>
          <a:prstGeom prst="straightConnector1">
            <a:avLst/>
          </a:prstGeom>
          <a:noFill/>
          <a:ln w="25400" cap="flat" cmpd="sng">
            <a:solidFill>
              <a:srgbClr val="D24726"/>
            </a:solidFill>
            <a:prstDash val="solid"/>
            <a:miter lim="800000"/>
            <a:headEnd type="none" w="sm" len="sm"/>
            <a:tailEnd type="none" w="sm" len="sm"/>
          </a:ln>
        </p:spPr>
      </p:cxnSp>
      <p:sp>
        <p:nvSpPr>
          <p:cNvPr id="23" name="Google Shape;23;p21"/>
          <p:cNvSpPr txBox="1">
            <a:spLocks noGrp="1"/>
          </p:cNvSpPr>
          <p:nvPr>
            <p:ph type="title"/>
          </p:nvPr>
        </p:nvSpPr>
        <p:spPr>
          <a:xfrm>
            <a:off x="521207" y="448056"/>
            <a:ext cx="6877119" cy="64008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3A3838"/>
              </a:buClr>
              <a:buSzPts val="2800"/>
              <a:buFont typeface="Quattrocento Sans"/>
              <a:buNone/>
              <a:defRPr sz="2800">
                <a:solidFill>
                  <a:srgbClr val="3A383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1"/>
          <p:cNvSpPr txBox="1">
            <a:spLocks noGrp="1"/>
          </p:cNvSpPr>
          <p:nvPr>
            <p:ph type="body" idx="1"/>
          </p:nvPr>
        </p:nvSpPr>
        <p:spPr>
          <a:xfrm>
            <a:off x="539496" y="1435608"/>
            <a:ext cx="4416552" cy="397764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rgbClr val="3F3F3F"/>
              </a:buClr>
              <a:buSzPts val="1200"/>
              <a:buFont typeface="Quattrocento Sans"/>
              <a:buNone/>
              <a:defRPr sz="1200">
                <a:solidFill>
                  <a:srgbClr val="3F3F3F"/>
                </a:solidFill>
              </a:defRPr>
            </a:lvl1pPr>
            <a:lvl2pPr marL="914400" lvl="1" indent="-304800" algn="l">
              <a:lnSpc>
                <a:spcPct val="150000"/>
              </a:lnSpc>
              <a:spcBef>
                <a:spcPts val="1200"/>
              </a:spcBef>
              <a:spcAft>
                <a:spcPts val="0"/>
              </a:spcAft>
              <a:buClr>
                <a:srgbClr val="3F3F3F"/>
              </a:buClr>
              <a:buSzPts val="1200"/>
              <a:buChar char="•"/>
              <a:defRPr sz="1200">
                <a:solidFill>
                  <a:srgbClr val="3F3F3F"/>
                </a:solidFill>
              </a:defRPr>
            </a:lvl2pPr>
            <a:lvl3pPr marL="1371600" lvl="2" indent="-304800" algn="l">
              <a:lnSpc>
                <a:spcPct val="150000"/>
              </a:lnSpc>
              <a:spcBef>
                <a:spcPts val="1200"/>
              </a:spcBef>
              <a:spcAft>
                <a:spcPts val="0"/>
              </a:spcAft>
              <a:buClr>
                <a:srgbClr val="3F3F3F"/>
              </a:buClr>
              <a:buSzPts val="1200"/>
              <a:buChar char="•"/>
              <a:defRPr sz="1200">
                <a:solidFill>
                  <a:srgbClr val="3F3F3F"/>
                </a:solidFill>
              </a:defRPr>
            </a:lvl3pPr>
            <a:lvl4pPr marL="1828800" lvl="3" indent="-304800" algn="l">
              <a:lnSpc>
                <a:spcPct val="150000"/>
              </a:lnSpc>
              <a:spcBef>
                <a:spcPts val="1200"/>
              </a:spcBef>
              <a:spcAft>
                <a:spcPts val="0"/>
              </a:spcAft>
              <a:buClr>
                <a:srgbClr val="3F3F3F"/>
              </a:buClr>
              <a:buSzPts val="1200"/>
              <a:buChar char="•"/>
              <a:defRPr sz="1200">
                <a:solidFill>
                  <a:srgbClr val="3F3F3F"/>
                </a:solidFill>
              </a:defRPr>
            </a:lvl4pPr>
            <a:lvl5pPr marL="2286000" lvl="4" indent="-304800" algn="l">
              <a:lnSpc>
                <a:spcPct val="150000"/>
              </a:lnSpc>
              <a:spcBef>
                <a:spcPts val="1200"/>
              </a:spcBef>
              <a:spcAft>
                <a:spcPts val="0"/>
              </a:spcAft>
              <a:buClr>
                <a:srgbClr val="3F3F3F"/>
              </a:buClr>
              <a:buSzPts val="1200"/>
              <a:buChar char="•"/>
              <a:defRPr sz="1200">
                <a:solidFill>
                  <a:srgbClr val="3F3F3F"/>
                </a:solidFill>
              </a:defRPr>
            </a:lvl5pPr>
            <a:lvl6pPr marL="2743200" lvl="5" indent="-342900" algn="l">
              <a:lnSpc>
                <a:spcPct val="150000"/>
              </a:lnSpc>
              <a:spcBef>
                <a:spcPts val="1200"/>
              </a:spcBef>
              <a:spcAft>
                <a:spcPts val="0"/>
              </a:spcAft>
              <a:buClr>
                <a:schemeClr val="dk1"/>
              </a:buClr>
              <a:buSzPts val="1800"/>
              <a:buChar char="•"/>
              <a:defRPr/>
            </a:lvl6pPr>
            <a:lvl7pPr marL="3200400" lvl="6" indent="-342900" algn="l">
              <a:lnSpc>
                <a:spcPct val="150000"/>
              </a:lnSpc>
              <a:spcBef>
                <a:spcPts val="1200"/>
              </a:spcBef>
              <a:spcAft>
                <a:spcPts val="0"/>
              </a:spcAft>
              <a:buClr>
                <a:schemeClr val="dk1"/>
              </a:buClr>
              <a:buSzPts val="1800"/>
              <a:buChar char="•"/>
              <a:defRPr/>
            </a:lvl7pPr>
            <a:lvl8pPr marL="3657600" lvl="7" indent="-342900" algn="l">
              <a:lnSpc>
                <a:spcPct val="150000"/>
              </a:lnSpc>
              <a:spcBef>
                <a:spcPts val="1200"/>
              </a:spcBef>
              <a:spcAft>
                <a:spcPts val="0"/>
              </a:spcAft>
              <a:buClr>
                <a:schemeClr val="dk1"/>
              </a:buClr>
              <a:buSzPts val="1800"/>
              <a:buChar char="•"/>
              <a:defRPr/>
            </a:lvl8pPr>
            <a:lvl9pPr marL="4114800" lvl="8" indent="-228600" algn="l">
              <a:lnSpc>
                <a:spcPct val="90000"/>
              </a:lnSpc>
              <a:spcBef>
                <a:spcPts val="1200"/>
              </a:spcBef>
              <a:spcAft>
                <a:spcPts val="0"/>
              </a:spcAft>
              <a:buClr>
                <a:schemeClr val="dk1"/>
              </a:buClr>
              <a:buSzPts val="1800"/>
              <a:buNone/>
              <a:defRPr/>
            </a:lvl9pPr>
          </a:lstStyle>
          <a:p>
            <a:endParaRPr/>
          </a:p>
        </p:txBody>
      </p:sp>
      <p:sp>
        <p:nvSpPr>
          <p:cNvPr id="25" name="Google Shape;25;p21"/>
          <p:cNvSpPr txBox="1">
            <a:spLocks noGrp="1"/>
          </p:cNvSpPr>
          <p:nvPr>
            <p:ph type="dt" idx="10"/>
          </p:nvPr>
        </p:nvSpPr>
        <p:spPr>
          <a:xfrm>
            <a:off x="539496" y="6203952"/>
            <a:ext cx="3276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59595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ftr" idx="11"/>
          </p:nvPr>
        </p:nvSpPr>
        <p:spPr>
          <a:xfrm>
            <a:off x="4648200" y="62039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59595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1"/>
          <p:cNvSpPr txBox="1">
            <a:spLocks noGrp="1"/>
          </p:cNvSpPr>
          <p:nvPr>
            <p:ph type="sldNum" idx="12"/>
          </p:nvPr>
        </p:nvSpPr>
        <p:spPr>
          <a:xfrm>
            <a:off x="8371926" y="6203952"/>
            <a:ext cx="3276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595959"/>
                </a:solidFill>
                <a:latin typeface="Quattrocento Sans"/>
                <a:ea typeface="Quattrocento Sans"/>
                <a:cs typeface="Quattrocento Sans"/>
                <a:sym typeface="Quattrocento Sans"/>
              </a:defRPr>
            </a:lvl1pPr>
            <a:lvl2pPr marL="0" marR="0" lvl="1" indent="0" algn="r">
              <a:spcBef>
                <a:spcPts val="0"/>
              </a:spcBef>
              <a:buNone/>
              <a:defRPr sz="1200" b="0" i="0" u="none" strike="noStrike" cap="none">
                <a:solidFill>
                  <a:srgbClr val="595959"/>
                </a:solidFill>
                <a:latin typeface="Quattrocento Sans"/>
                <a:ea typeface="Quattrocento Sans"/>
                <a:cs typeface="Quattrocento Sans"/>
                <a:sym typeface="Quattrocento Sans"/>
              </a:defRPr>
            </a:lvl2pPr>
            <a:lvl3pPr marL="0" marR="0" lvl="2" indent="0" algn="r">
              <a:spcBef>
                <a:spcPts val="0"/>
              </a:spcBef>
              <a:buNone/>
              <a:defRPr sz="1200" b="0" i="0" u="none" strike="noStrike" cap="none">
                <a:solidFill>
                  <a:srgbClr val="595959"/>
                </a:solidFill>
                <a:latin typeface="Quattrocento Sans"/>
                <a:ea typeface="Quattrocento Sans"/>
                <a:cs typeface="Quattrocento Sans"/>
                <a:sym typeface="Quattrocento Sans"/>
              </a:defRPr>
            </a:lvl3pPr>
            <a:lvl4pPr marL="0" marR="0" lvl="3" indent="0" algn="r">
              <a:spcBef>
                <a:spcPts val="0"/>
              </a:spcBef>
              <a:buNone/>
              <a:defRPr sz="1200" b="0" i="0" u="none" strike="noStrike" cap="none">
                <a:solidFill>
                  <a:srgbClr val="595959"/>
                </a:solidFill>
                <a:latin typeface="Quattrocento Sans"/>
                <a:ea typeface="Quattrocento Sans"/>
                <a:cs typeface="Quattrocento Sans"/>
                <a:sym typeface="Quattrocento Sans"/>
              </a:defRPr>
            </a:lvl4pPr>
            <a:lvl5pPr marL="0" marR="0" lvl="4" indent="0" algn="r">
              <a:spcBef>
                <a:spcPts val="0"/>
              </a:spcBef>
              <a:buNone/>
              <a:defRPr sz="1200" b="0" i="0" u="none" strike="noStrike" cap="none">
                <a:solidFill>
                  <a:srgbClr val="595959"/>
                </a:solidFill>
                <a:latin typeface="Quattrocento Sans"/>
                <a:ea typeface="Quattrocento Sans"/>
                <a:cs typeface="Quattrocento Sans"/>
                <a:sym typeface="Quattrocento Sans"/>
              </a:defRPr>
            </a:lvl5pPr>
            <a:lvl6pPr marL="0" marR="0" lvl="5" indent="0" algn="r">
              <a:spcBef>
                <a:spcPts val="0"/>
              </a:spcBef>
              <a:buNone/>
              <a:defRPr sz="1200" b="0" i="0" u="none" strike="noStrike" cap="none">
                <a:solidFill>
                  <a:srgbClr val="595959"/>
                </a:solidFill>
                <a:latin typeface="Quattrocento Sans"/>
                <a:ea typeface="Quattrocento Sans"/>
                <a:cs typeface="Quattrocento Sans"/>
                <a:sym typeface="Quattrocento Sans"/>
              </a:defRPr>
            </a:lvl6pPr>
            <a:lvl7pPr marL="0" marR="0" lvl="6" indent="0" algn="r">
              <a:spcBef>
                <a:spcPts val="0"/>
              </a:spcBef>
              <a:buNone/>
              <a:defRPr sz="1200" b="0" i="0" u="none" strike="noStrike" cap="none">
                <a:solidFill>
                  <a:srgbClr val="595959"/>
                </a:solidFill>
                <a:latin typeface="Quattrocento Sans"/>
                <a:ea typeface="Quattrocento Sans"/>
                <a:cs typeface="Quattrocento Sans"/>
                <a:sym typeface="Quattrocento Sans"/>
              </a:defRPr>
            </a:lvl7pPr>
            <a:lvl8pPr marL="0" marR="0" lvl="7" indent="0" algn="r">
              <a:spcBef>
                <a:spcPts val="0"/>
              </a:spcBef>
              <a:buNone/>
              <a:defRPr sz="1200" b="0" i="0" u="none" strike="noStrike" cap="none">
                <a:solidFill>
                  <a:srgbClr val="595959"/>
                </a:solidFill>
                <a:latin typeface="Quattrocento Sans"/>
                <a:ea typeface="Quattrocento Sans"/>
                <a:cs typeface="Quattrocento Sans"/>
                <a:sym typeface="Quattrocento Sans"/>
              </a:defRPr>
            </a:lvl8pPr>
            <a:lvl9pPr marL="0" marR="0" lvl="8" indent="0" algn="r">
              <a:spcBef>
                <a:spcPts val="0"/>
              </a:spcBef>
              <a:buNone/>
              <a:defRPr sz="1200" b="0" i="0" u="none" strike="noStrike" cap="none">
                <a:solidFill>
                  <a:srgbClr val="595959"/>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ölüm Başlığı">
  <p:cSld name="Bölüm Başlığı">
    <p:spTree>
      <p:nvGrpSpPr>
        <p:cNvPr id="1" name="Shape 28"/>
        <p:cNvGrpSpPr/>
        <p:nvPr/>
      </p:nvGrpSpPr>
      <p:grpSpPr>
        <a:xfrm>
          <a:off x="0" y="0"/>
          <a:ext cx="0" cy="0"/>
          <a:chOff x="0" y="0"/>
          <a:chExt cx="0" cy="0"/>
        </a:xfrm>
      </p:grpSpPr>
      <p:sp>
        <p:nvSpPr>
          <p:cNvPr id="29" name="Google Shape;29;p22"/>
          <p:cNvSpPr/>
          <p:nvPr/>
        </p:nvSpPr>
        <p:spPr>
          <a:xfrm>
            <a:off x="254951" y="262784"/>
            <a:ext cx="11683049" cy="6332433"/>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30" name="Google Shape;30;p22"/>
          <p:cNvSpPr/>
          <p:nvPr/>
        </p:nvSpPr>
        <p:spPr>
          <a:xfrm>
            <a:off x="254950" y="262784"/>
            <a:ext cx="11682101" cy="2072643"/>
          </a:xfrm>
          <a:prstGeom prst="rect">
            <a:avLst/>
          </a:prstGeom>
          <a:solidFill>
            <a:srgbClr val="D24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31" name="Google Shape;31;p22"/>
          <p:cNvSpPr txBox="1">
            <a:spLocks noGrp="1"/>
          </p:cNvSpPr>
          <p:nvPr>
            <p:ph type="title"/>
          </p:nvPr>
        </p:nvSpPr>
        <p:spPr>
          <a:xfrm>
            <a:off x="521208" y="1536192"/>
            <a:ext cx="6876288" cy="64008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600"/>
              <a:buFont typeface="Quattrocento Sans"/>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2"/>
          <p:cNvSpPr txBox="1">
            <a:spLocks noGrp="1"/>
          </p:cNvSpPr>
          <p:nvPr>
            <p:ph type="body" idx="1"/>
          </p:nvPr>
        </p:nvSpPr>
        <p:spPr>
          <a:xfrm>
            <a:off x="539496" y="2560320"/>
            <a:ext cx="9445752" cy="397764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rgbClr val="3F3F3F"/>
              </a:buClr>
              <a:buSzPts val="2400"/>
              <a:buFont typeface="Quattrocento Sans"/>
              <a:buNone/>
              <a:defRPr sz="2400">
                <a:solidFill>
                  <a:srgbClr val="3F3F3F"/>
                </a:solidFill>
                <a:latin typeface="Quattrocento Sans"/>
                <a:ea typeface="Quattrocento Sans"/>
                <a:cs typeface="Quattrocento Sans"/>
                <a:sym typeface="Quattrocento Sans"/>
              </a:defRPr>
            </a:lvl1pPr>
            <a:lvl2pPr marL="914400" lvl="1" indent="-304800" algn="l">
              <a:lnSpc>
                <a:spcPct val="150000"/>
              </a:lnSpc>
              <a:spcBef>
                <a:spcPts val="1200"/>
              </a:spcBef>
              <a:spcAft>
                <a:spcPts val="0"/>
              </a:spcAft>
              <a:buClr>
                <a:srgbClr val="3F3F3F"/>
              </a:buClr>
              <a:buSzPts val="1200"/>
              <a:buChar char="•"/>
              <a:defRPr sz="1200">
                <a:solidFill>
                  <a:srgbClr val="3F3F3F"/>
                </a:solidFill>
              </a:defRPr>
            </a:lvl2pPr>
            <a:lvl3pPr marL="1371600" lvl="2" indent="-304800" algn="l">
              <a:lnSpc>
                <a:spcPct val="150000"/>
              </a:lnSpc>
              <a:spcBef>
                <a:spcPts val="1200"/>
              </a:spcBef>
              <a:spcAft>
                <a:spcPts val="0"/>
              </a:spcAft>
              <a:buClr>
                <a:srgbClr val="3F3F3F"/>
              </a:buClr>
              <a:buSzPts val="1200"/>
              <a:buChar char="•"/>
              <a:defRPr sz="1200">
                <a:solidFill>
                  <a:srgbClr val="3F3F3F"/>
                </a:solidFill>
              </a:defRPr>
            </a:lvl3pPr>
            <a:lvl4pPr marL="1828800" lvl="3" indent="-304800" algn="l">
              <a:lnSpc>
                <a:spcPct val="150000"/>
              </a:lnSpc>
              <a:spcBef>
                <a:spcPts val="1200"/>
              </a:spcBef>
              <a:spcAft>
                <a:spcPts val="0"/>
              </a:spcAft>
              <a:buClr>
                <a:srgbClr val="3F3F3F"/>
              </a:buClr>
              <a:buSzPts val="1200"/>
              <a:buChar char="•"/>
              <a:defRPr sz="1200">
                <a:solidFill>
                  <a:srgbClr val="3F3F3F"/>
                </a:solidFill>
              </a:defRPr>
            </a:lvl4pPr>
            <a:lvl5pPr marL="2286000" lvl="4" indent="-304800" algn="l">
              <a:lnSpc>
                <a:spcPct val="150000"/>
              </a:lnSpc>
              <a:spcBef>
                <a:spcPts val="1200"/>
              </a:spcBef>
              <a:spcAft>
                <a:spcPts val="0"/>
              </a:spcAft>
              <a:buClr>
                <a:srgbClr val="3F3F3F"/>
              </a:buClr>
              <a:buSzPts val="1200"/>
              <a:buChar char="•"/>
              <a:defRPr sz="1200">
                <a:solidFill>
                  <a:srgbClr val="3F3F3F"/>
                </a:solidFill>
              </a:defRPr>
            </a:lvl5pPr>
            <a:lvl6pPr marL="2743200" lvl="5" indent="-342900" algn="l">
              <a:lnSpc>
                <a:spcPct val="150000"/>
              </a:lnSpc>
              <a:spcBef>
                <a:spcPts val="1200"/>
              </a:spcBef>
              <a:spcAft>
                <a:spcPts val="0"/>
              </a:spcAft>
              <a:buClr>
                <a:schemeClr val="dk1"/>
              </a:buClr>
              <a:buSzPts val="1800"/>
              <a:buChar char="•"/>
              <a:defRPr/>
            </a:lvl6pPr>
            <a:lvl7pPr marL="3200400" lvl="6" indent="-342900" algn="l">
              <a:lnSpc>
                <a:spcPct val="150000"/>
              </a:lnSpc>
              <a:spcBef>
                <a:spcPts val="1200"/>
              </a:spcBef>
              <a:spcAft>
                <a:spcPts val="0"/>
              </a:spcAft>
              <a:buClr>
                <a:schemeClr val="dk1"/>
              </a:buClr>
              <a:buSzPts val="1800"/>
              <a:buChar char="•"/>
              <a:defRPr/>
            </a:lvl7pPr>
            <a:lvl8pPr marL="3657600" lvl="7" indent="-342900" algn="l">
              <a:lnSpc>
                <a:spcPct val="150000"/>
              </a:lnSpc>
              <a:spcBef>
                <a:spcPts val="1200"/>
              </a:spcBef>
              <a:spcAft>
                <a:spcPts val="0"/>
              </a:spcAft>
              <a:buClr>
                <a:schemeClr val="dk1"/>
              </a:buClr>
              <a:buSzPts val="1800"/>
              <a:buChar char="•"/>
              <a:defRPr/>
            </a:lvl8pPr>
            <a:lvl9pPr marL="4114800" lvl="8" indent="-228600" algn="l">
              <a:lnSpc>
                <a:spcPct val="90000"/>
              </a:lnSpc>
              <a:spcBef>
                <a:spcPts val="1200"/>
              </a:spcBef>
              <a:spcAft>
                <a:spcPts val="0"/>
              </a:spcAft>
              <a:buClr>
                <a:schemeClr val="dk1"/>
              </a:buClr>
              <a:buSzPts val="1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p:nvPr/>
        </p:nvSpPr>
        <p:spPr>
          <a:xfrm>
            <a:off x="256032" y="265176"/>
            <a:ext cx="11683049" cy="6332433"/>
          </a:xfrm>
          <a:prstGeom prst="rect">
            <a:avLst/>
          </a:prstGeom>
          <a:solidFill>
            <a:srgbClr val="F5F5F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1" name="Google Shape;11;p19"/>
          <p:cNvSpPr txBox="1">
            <a:spLocks noGrp="1"/>
          </p:cNvSpPr>
          <p:nvPr>
            <p:ph type="title"/>
          </p:nvPr>
        </p:nvSpPr>
        <p:spPr>
          <a:xfrm>
            <a:off x="521208" y="448056"/>
            <a:ext cx="6876288" cy="64008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dk1"/>
              </a:buClr>
              <a:buSzPts val="2800"/>
              <a:buFont typeface="Quattrocento Sans"/>
              <a:buNone/>
              <a:defRPr sz="2800" b="0" i="0" u="none" strike="noStrike" cap="none">
                <a:solidFill>
                  <a:schemeClr val="dk1"/>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9"/>
          <p:cNvSpPr txBox="1">
            <a:spLocks noGrp="1"/>
          </p:cNvSpPr>
          <p:nvPr>
            <p:ph type="body" idx="1"/>
          </p:nvPr>
        </p:nvSpPr>
        <p:spPr>
          <a:xfrm>
            <a:off x="539496" y="1435608"/>
            <a:ext cx="4416552" cy="397764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50000"/>
              </a:lnSpc>
              <a:spcBef>
                <a:spcPts val="1000"/>
              </a:spcBef>
              <a:spcAft>
                <a:spcPts val="0"/>
              </a:spcAft>
              <a:buClr>
                <a:schemeClr val="dk1"/>
              </a:buClr>
              <a:buSzPts val="1200"/>
              <a:buFont typeface="Quattrocento Sans"/>
              <a:buNone/>
              <a:defRPr sz="1200" b="0" i="0" u="none" strike="noStrike" cap="none">
                <a:solidFill>
                  <a:schemeClr val="dk1"/>
                </a:solidFill>
                <a:latin typeface="Quattrocento Sans"/>
                <a:ea typeface="Quattrocento Sans"/>
                <a:cs typeface="Quattrocento Sans"/>
                <a:sym typeface="Quattrocento Sans"/>
              </a:defRPr>
            </a:lvl1pPr>
            <a:lvl2pPr marL="914400" marR="0" lvl="1" indent="-304800" algn="l" rtl="0">
              <a:lnSpc>
                <a:spcPct val="150000"/>
              </a:lnSpc>
              <a:spcBef>
                <a:spcPts val="1200"/>
              </a:spcBef>
              <a:spcAft>
                <a:spcPts val="0"/>
              </a:spcAft>
              <a:buClr>
                <a:schemeClr val="dk1"/>
              </a:buClr>
              <a:buSzPts val="1200"/>
              <a:buFont typeface="Arial"/>
              <a:buChar char="•"/>
              <a:defRPr sz="1200" b="0" i="0" u="none" strike="noStrike" cap="none">
                <a:solidFill>
                  <a:schemeClr val="dk1"/>
                </a:solidFill>
                <a:latin typeface="Quattrocento Sans"/>
                <a:ea typeface="Quattrocento Sans"/>
                <a:cs typeface="Quattrocento Sans"/>
                <a:sym typeface="Quattrocento Sans"/>
              </a:defRPr>
            </a:lvl2pPr>
            <a:lvl3pPr marL="1371600" marR="0" lvl="2" indent="-304800" algn="l" rtl="0">
              <a:lnSpc>
                <a:spcPct val="150000"/>
              </a:lnSpc>
              <a:spcBef>
                <a:spcPts val="1200"/>
              </a:spcBef>
              <a:spcAft>
                <a:spcPts val="0"/>
              </a:spcAft>
              <a:buClr>
                <a:schemeClr val="dk1"/>
              </a:buClr>
              <a:buSzPts val="1200"/>
              <a:buFont typeface="Arial"/>
              <a:buChar char="•"/>
              <a:defRPr sz="1200" b="0" i="0" u="none" strike="noStrike" cap="none">
                <a:solidFill>
                  <a:schemeClr val="dk1"/>
                </a:solidFill>
                <a:latin typeface="Quattrocento Sans"/>
                <a:ea typeface="Quattrocento Sans"/>
                <a:cs typeface="Quattrocento Sans"/>
                <a:sym typeface="Quattrocento Sans"/>
              </a:defRPr>
            </a:lvl3pPr>
            <a:lvl4pPr marL="1828800" marR="0" lvl="3" indent="-304800" algn="l" rtl="0">
              <a:lnSpc>
                <a:spcPct val="150000"/>
              </a:lnSpc>
              <a:spcBef>
                <a:spcPts val="1200"/>
              </a:spcBef>
              <a:spcAft>
                <a:spcPts val="0"/>
              </a:spcAft>
              <a:buClr>
                <a:schemeClr val="dk1"/>
              </a:buClr>
              <a:buSzPts val="1200"/>
              <a:buFont typeface="Arial"/>
              <a:buChar char="•"/>
              <a:defRPr sz="1200" b="0" i="0" u="none" strike="noStrike" cap="none">
                <a:solidFill>
                  <a:schemeClr val="dk1"/>
                </a:solidFill>
                <a:latin typeface="Quattrocento Sans"/>
                <a:ea typeface="Quattrocento Sans"/>
                <a:cs typeface="Quattrocento Sans"/>
                <a:sym typeface="Quattrocento Sans"/>
              </a:defRPr>
            </a:lvl4pPr>
            <a:lvl5pPr marL="2286000" marR="0" lvl="4" indent="-304800" algn="l" rtl="0">
              <a:lnSpc>
                <a:spcPct val="150000"/>
              </a:lnSpc>
              <a:spcBef>
                <a:spcPts val="1200"/>
              </a:spcBef>
              <a:spcAft>
                <a:spcPts val="0"/>
              </a:spcAft>
              <a:buClr>
                <a:schemeClr val="dk1"/>
              </a:buClr>
              <a:buSzPts val="1200"/>
              <a:buFont typeface="Arial"/>
              <a:buChar char="•"/>
              <a:defRPr sz="1200" b="0" i="0" u="none" strike="noStrike" cap="none">
                <a:solidFill>
                  <a:schemeClr val="dk1"/>
                </a:solidFill>
                <a:latin typeface="Quattrocento Sans"/>
                <a:ea typeface="Quattrocento Sans"/>
                <a:cs typeface="Quattrocento Sans"/>
                <a:sym typeface="Quattrocento Sans"/>
              </a:defRPr>
            </a:lvl5pPr>
            <a:lvl6pPr marL="2743200" marR="0" lvl="5" indent="-304800" algn="l" rtl="0">
              <a:lnSpc>
                <a:spcPct val="150000"/>
              </a:lnSpc>
              <a:spcBef>
                <a:spcPts val="1200"/>
              </a:spcBef>
              <a:spcAft>
                <a:spcPts val="0"/>
              </a:spcAft>
              <a:buClr>
                <a:schemeClr val="dk1"/>
              </a:buClr>
              <a:buSzPts val="1200"/>
              <a:buFont typeface="Arial"/>
              <a:buChar char="•"/>
              <a:defRPr sz="1200" b="0" i="0" u="none" strike="noStrike" cap="none">
                <a:solidFill>
                  <a:schemeClr val="dk1"/>
                </a:solidFill>
                <a:latin typeface="Quattrocento Sans"/>
                <a:ea typeface="Quattrocento Sans"/>
                <a:cs typeface="Quattrocento Sans"/>
                <a:sym typeface="Quattrocento Sans"/>
              </a:defRPr>
            </a:lvl6pPr>
            <a:lvl7pPr marL="3200400" marR="0" lvl="6" indent="-304800" algn="l" rtl="0">
              <a:lnSpc>
                <a:spcPct val="150000"/>
              </a:lnSpc>
              <a:spcBef>
                <a:spcPts val="1200"/>
              </a:spcBef>
              <a:spcAft>
                <a:spcPts val="0"/>
              </a:spcAft>
              <a:buClr>
                <a:schemeClr val="dk1"/>
              </a:buClr>
              <a:buSzPts val="1200"/>
              <a:buFont typeface="Arial"/>
              <a:buChar char="•"/>
              <a:defRPr sz="1200" b="0" i="0" u="none" strike="noStrike" cap="none">
                <a:solidFill>
                  <a:schemeClr val="dk1"/>
                </a:solidFill>
                <a:latin typeface="Quattrocento Sans"/>
                <a:ea typeface="Quattrocento Sans"/>
                <a:cs typeface="Quattrocento Sans"/>
                <a:sym typeface="Quattrocento Sans"/>
              </a:defRPr>
            </a:lvl7pPr>
            <a:lvl8pPr marL="3657600" marR="0" lvl="7" indent="-304800" algn="l" rtl="0">
              <a:lnSpc>
                <a:spcPct val="150000"/>
              </a:lnSpc>
              <a:spcBef>
                <a:spcPts val="1200"/>
              </a:spcBef>
              <a:spcAft>
                <a:spcPts val="0"/>
              </a:spcAft>
              <a:buClr>
                <a:schemeClr val="dk1"/>
              </a:buClr>
              <a:buSzPts val="1200"/>
              <a:buFont typeface="Arial"/>
              <a:buChar char="•"/>
              <a:defRPr sz="1200" b="0" i="0" u="none" strike="noStrike" cap="none">
                <a:solidFill>
                  <a:schemeClr val="dk1"/>
                </a:solidFill>
                <a:latin typeface="Quattrocento Sans"/>
                <a:ea typeface="Quattrocento Sans"/>
                <a:cs typeface="Quattrocento Sans"/>
                <a:sym typeface="Quattrocento Sans"/>
              </a:defRPr>
            </a:lvl8pPr>
            <a:lvl9pPr marL="4114800" marR="0" lvl="8" indent="-228600" algn="l" rtl="0">
              <a:lnSpc>
                <a:spcPct val="90000"/>
              </a:lnSpc>
              <a:spcBef>
                <a:spcPts val="1200"/>
              </a:spcBef>
              <a:spcAft>
                <a:spcPts val="0"/>
              </a:spcAft>
              <a:buClr>
                <a:schemeClr val="dk1"/>
              </a:buClr>
              <a:buSzPts val="1200"/>
              <a:buFont typeface="Arial"/>
              <a:buNone/>
              <a:defRPr sz="12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3" name="Google Shape;13;p19"/>
          <p:cNvSpPr txBox="1">
            <a:spLocks noGrp="1"/>
          </p:cNvSpPr>
          <p:nvPr>
            <p:ph type="dt" idx="10"/>
          </p:nvPr>
        </p:nvSpPr>
        <p:spPr>
          <a:xfrm>
            <a:off x="539496" y="6203952"/>
            <a:ext cx="3276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595959"/>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 name="Google Shape;14;p19"/>
          <p:cNvSpPr txBox="1">
            <a:spLocks noGrp="1"/>
          </p:cNvSpPr>
          <p:nvPr>
            <p:ph type="ftr" idx="11"/>
          </p:nvPr>
        </p:nvSpPr>
        <p:spPr>
          <a:xfrm>
            <a:off x="4648200" y="6203952"/>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595959"/>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5" name="Google Shape;15;p19"/>
          <p:cNvSpPr txBox="1">
            <a:spLocks noGrp="1"/>
          </p:cNvSpPr>
          <p:nvPr>
            <p:ph type="sldNum" idx="12"/>
          </p:nvPr>
        </p:nvSpPr>
        <p:spPr>
          <a:xfrm>
            <a:off x="8375904" y="6203952"/>
            <a:ext cx="3276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595959"/>
                </a:solidFill>
                <a:latin typeface="Quattrocento Sans"/>
                <a:ea typeface="Quattrocento Sans"/>
                <a:cs typeface="Quattrocento Sans"/>
                <a:sym typeface="Quattrocento Sans"/>
              </a:defRPr>
            </a:lvl1pPr>
            <a:lvl2pPr marL="0" marR="0" lvl="1" indent="0" algn="r" rtl="0">
              <a:spcBef>
                <a:spcPts val="0"/>
              </a:spcBef>
              <a:buNone/>
              <a:defRPr sz="1200" b="0" i="0" u="none" strike="noStrike" cap="none">
                <a:solidFill>
                  <a:srgbClr val="595959"/>
                </a:solidFill>
                <a:latin typeface="Quattrocento Sans"/>
                <a:ea typeface="Quattrocento Sans"/>
                <a:cs typeface="Quattrocento Sans"/>
                <a:sym typeface="Quattrocento Sans"/>
              </a:defRPr>
            </a:lvl2pPr>
            <a:lvl3pPr marL="0" marR="0" lvl="2" indent="0" algn="r" rtl="0">
              <a:spcBef>
                <a:spcPts val="0"/>
              </a:spcBef>
              <a:buNone/>
              <a:defRPr sz="1200" b="0" i="0" u="none" strike="noStrike" cap="none">
                <a:solidFill>
                  <a:srgbClr val="595959"/>
                </a:solidFill>
                <a:latin typeface="Quattrocento Sans"/>
                <a:ea typeface="Quattrocento Sans"/>
                <a:cs typeface="Quattrocento Sans"/>
                <a:sym typeface="Quattrocento Sans"/>
              </a:defRPr>
            </a:lvl3pPr>
            <a:lvl4pPr marL="0" marR="0" lvl="3" indent="0" algn="r" rtl="0">
              <a:spcBef>
                <a:spcPts val="0"/>
              </a:spcBef>
              <a:buNone/>
              <a:defRPr sz="1200" b="0" i="0" u="none" strike="noStrike" cap="none">
                <a:solidFill>
                  <a:srgbClr val="595959"/>
                </a:solidFill>
                <a:latin typeface="Quattrocento Sans"/>
                <a:ea typeface="Quattrocento Sans"/>
                <a:cs typeface="Quattrocento Sans"/>
                <a:sym typeface="Quattrocento Sans"/>
              </a:defRPr>
            </a:lvl4pPr>
            <a:lvl5pPr marL="0" marR="0" lvl="4" indent="0" algn="r" rtl="0">
              <a:spcBef>
                <a:spcPts val="0"/>
              </a:spcBef>
              <a:buNone/>
              <a:defRPr sz="1200" b="0" i="0" u="none" strike="noStrike" cap="none">
                <a:solidFill>
                  <a:srgbClr val="595959"/>
                </a:solidFill>
                <a:latin typeface="Quattrocento Sans"/>
                <a:ea typeface="Quattrocento Sans"/>
                <a:cs typeface="Quattrocento Sans"/>
                <a:sym typeface="Quattrocento Sans"/>
              </a:defRPr>
            </a:lvl5pPr>
            <a:lvl6pPr marL="0" marR="0" lvl="5" indent="0" algn="r" rtl="0">
              <a:spcBef>
                <a:spcPts val="0"/>
              </a:spcBef>
              <a:buNone/>
              <a:defRPr sz="1200" b="0" i="0" u="none" strike="noStrike" cap="none">
                <a:solidFill>
                  <a:srgbClr val="595959"/>
                </a:solidFill>
                <a:latin typeface="Quattrocento Sans"/>
                <a:ea typeface="Quattrocento Sans"/>
                <a:cs typeface="Quattrocento Sans"/>
                <a:sym typeface="Quattrocento Sans"/>
              </a:defRPr>
            </a:lvl6pPr>
            <a:lvl7pPr marL="0" marR="0" lvl="6" indent="0" algn="r" rtl="0">
              <a:spcBef>
                <a:spcPts val="0"/>
              </a:spcBef>
              <a:buNone/>
              <a:defRPr sz="1200" b="0" i="0" u="none" strike="noStrike" cap="none">
                <a:solidFill>
                  <a:srgbClr val="595959"/>
                </a:solidFill>
                <a:latin typeface="Quattrocento Sans"/>
                <a:ea typeface="Quattrocento Sans"/>
                <a:cs typeface="Quattrocento Sans"/>
                <a:sym typeface="Quattrocento Sans"/>
              </a:defRPr>
            </a:lvl7pPr>
            <a:lvl8pPr marL="0" marR="0" lvl="7" indent="0" algn="r" rtl="0">
              <a:spcBef>
                <a:spcPts val="0"/>
              </a:spcBef>
              <a:buNone/>
              <a:defRPr sz="1200" b="0" i="0" u="none" strike="noStrike" cap="none">
                <a:solidFill>
                  <a:srgbClr val="595959"/>
                </a:solidFill>
                <a:latin typeface="Quattrocento Sans"/>
                <a:ea typeface="Quattrocento Sans"/>
                <a:cs typeface="Quattrocento Sans"/>
                <a:sym typeface="Quattrocento Sans"/>
              </a:defRPr>
            </a:lvl8pPr>
            <a:lvl9pPr marL="0" marR="0" lvl="8" indent="0" algn="r" rtl="0">
              <a:spcBef>
                <a:spcPts val="0"/>
              </a:spcBef>
              <a:buNone/>
              <a:defRPr sz="1200" b="0" i="0" u="none" strike="noStrike" cap="none">
                <a:solidFill>
                  <a:srgbClr val="595959"/>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tr-TR"/>
              <a:t>‹#›</a:t>
            </a:fld>
            <a:endParaRPr/>
          </a:p>
        </p:txBody>
      </p:sp>
      <p:cxnSp>
        <p:nvCxnSpPr>
          <p:cNvPr id="16" name="Google Shape;16;p19"/>
          <p:cNvCxnSpPr/>
          <p:nvPr/>
        </p:nvCxnSpPr>
        <p:spPr>
          <a:xfrm>
            <a:off x="604434" y="1196392"/>
            <a:ext cx="10983132" cy="0"/>
          </a:xfrm>
          <a:prstGeom prst="straightConnector1">
            <a:avLst/>
          </a:prstGeom>
          <a:noFill/>
          <a:ln w="25400" cap="flat" cmpd="sng">
            <a:solidFill>
              <a:srgbClr val="D24726"/>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1"/>
          <p:cNvSpPr txBox="1">
            <a:spLocks noGrp="1"/>
          </p:cNvSpPr>
          <p:nvPr>
            <p:ph type="ctrTitle" idx="4294967295"/>
          </p:nvPr>
        </p:nvSpPr>
        <p:spPr>
          <a:xfrm>
            <a:off x="838200" y="1164324"/>
            <a:ext cx="10515600" cy="23876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4800"/>
              <a:buFont typeface="Quattrocento Sans"/>
              <a:buNone/>
            </a:pPr>
            <a:r>
              <a:rPr lang="it-IT" sz="4000" b="1" i="0" u="none" strike="noStrike" cap="none" dirty="0">
                <a:solidFill>
                  <a:schemeClr val="lt1"/>
                </a:solidFill>
                <a:latin typeface="Times New Roman" panose="02020603050405020304" pitchFamily="18" charset="0"/>
                <a:cs typeface="Times New Roman" panose="02020603050405020304" pitchFamily="18" charset="0"/>
                <a:sym typeface="Quattrocento Sans"/>
              </a:rPr>
              <a:t>ULUSLARARASI PAZARLARA GİRME KARARLARI VE STRATEJİLER-I</a:t>
            </a:r>
            <a:endParaRPr lang="it-IT" sz="4000" b="1" dirty="0">
              <a:latin typeface="Times New Roman" panose="02020603050405020304" pitchFamily="18" charset="0"/>
              <a:cs typeface="Times New Roman" panose="02020603050405020304" pitchFamily="18" charset="0"/>
            </a:endParaRPr>
          </a:p>
        </p:txBody>
      </p:sp>
      <p:sp>
        <p:nvSpPr>
          <p:cNvPr id="39" name="Google Shape;39;p1"/>
          <p:cNvSpPr txBox="1">
            <a:spLocks noGrp="1"/>
          </p:cNvSpPr>
          <p:nvPr>
            <p:ph type="subTitle" idx="4294967295"/>
          </p:nvPr>
        </p:nvSpPr>
        <p:spPr>
          <a:xfrm>
            <a:off x="855620" y="2933105"/>
            <a:ext cx="9582736" cy="1137793"/>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ctr" rtl="0">
              <a:lnSpc>
                <a:spcPct val="150000"/>
              </a:lnSpc>
              <a:spcBef>
                <a:spcPts val="0"/>
              </a:spcBef>
              <a:spcAft>
                <a:spcPts val="0"/>
              </a:spcAft>
              <a:buClr>
                <a:schemeClr val="lt1"/>
              </a:buClr>
              <a:buSzPct val="100000"/>
              <a:buFont typeface="Quattrocento Sans"/>
              <a:buNone/>
            </a:pPr>
            <a:endParaRPr lang="tr-TR" sz="3600" b="1"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Clr>
                <a:schemeClr val="lt1"/>
              </a:buClr>
              <a:buSzPct val="100000"/>
              <a:buFont typeface="Quattrocento Sans"/>
              <a:buNone/>
            </a:pPr>
            <a:endParaRPr lang="tr-TR" sz="3600" b="1"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Clr>
                <a:schemeClr val="lt1"/>
              </a:buClr>
              <a:buSzPct val="100000"/>
              <a:buFont typeface="Quattrocento Sans"/>
              <a:buNone/>
            </a:pPr>
            <a:endParaRPr lang="tr-TR" sz="3600" b="1"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Clr>
                <a:schemeClr val="lt1"/>
              </a:buClr>
              <a:buSzPct val="100000"/>
              <a:buFont typeface="Quattrocento Sans"/>
              <a:buNone/>
            </a:pPr>
            <a:endParaRPr lang="tr-TR" sz="3600" b="1"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Clr>
                <a:schemeClr val="lt1"/>
              </a:buClr>
              <a:buSzPct val="100000"/>
              <a:buFont typeface="Quattrocento Sans"/>
              <a:buNone/>
            </a:pPr>
            <a:endParaRPr lang="tr-TR" sz="3600" b="1"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Clr>
                <a:schemeClr val="lt1"/>
              </a:buClr>
              <a:buSzPct val="100000"/>
              <a:buFont typeface="Quattrocento Sans"/>
              <a:buNone/>
            </a:pPr>
            <a:endParaRPr lang="tr-TR" sz="3600" b="1"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Clr>
                <a:schemeClr val="lt1"/>
              </a:buClr>
              <a:buSzPct val="100000"/>
              <a:buFont typeface="Quattrocento Sans"/>
              <a:buNone/>
            </a:pPr>
            <a:endParaRPr lang="tr-TR" sz="3600" b="1"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Clr>
                <a:schemeClr val="lt1"/>
              </a:buClr>
              <a:buSzPct val="100000"/>
              <a:buFont typeface="Quattrocento Sans"/>
              <a:buNone/>
            </a:pPr>
            <a:endParaRPr lang="tr-TR" sz="3600" b="1"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Clr>
                <a:schemeClr val="lt1"/>
              </a:buClr>
              <a:buSzPct val="100000"/>
              <a:buFont typeface="Quattrocento Sans"/>
              <a:buNone/>
            </a:pPr>
            <a:r>
              <a:rPr lang="tr-TR" sz="14400" b="1" dirty="0">
                <a:solidFill>
                  <a:schemeClr val="bg1"/>
                </a:solidFill>
                <a:latin typeface="Times New Roman" panose="02020603050405020304" pitchFamily="18" charset="0"/>
                <a:cs typeface="Times New Roman" panose="02020603050405020304" pitchFamily="18" charset="0"/>
              </a:rPr>
              <a:t>Türker GÖKSEL</a:t>
            </a:r>
            <a:endParaRPr sz="144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6"/>
          <p:cNvSpPr txBox="1">
            <a:spLocks noGrp="1"/>
          </p:cNvSpPr>
          <p:nvPr>
            <p:ph type="body" idx="1"/>
          </p:nvPr>
        </p:nvSpPr>
        <p:spPr>
          <a:xfrm>
            <a:off x="539495" y="1842868"/>
            <a:ext cx="6649096" cy="466698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3F3F3F"/>
              </a:buClr>
              <a:buSzPts val="1200"/>
              <a:buFont typeface="Quattrocento Sans"/>
              <a:buNone/>
            </a:pPr>
            <a:endParaRPr lang="tr-TR" sz="2000" dirty="0">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ts val="1200"/>
              <a:buFont typeface="Quattrocento Sans"/>
              <a:buNone/>
            </a:pPr>
            <a:r>
              <a:rPr lang="tr-TR" sz="2000" dirty="0">
                <a:latin typeface="Times New Roman" panose="02020603050405020304" pitchFamily="18" charset="0"/>
                <a:cs typeface="Times New Roman" panose="02020603050405020304" pitchFamily="18" charset="0"/>
              </a:rPr>
              <a:t>Firmalar gerekli analizlerin yapıldığı bu aşamadan sonra ihracat için nasıl bir organizasyonel yapı içerisinde faaliyet göstereceklerini, üretimlerini ihracat için nasıl planlayacaklarını, üretim kapasitelerinin ne kadarını ihracata ayırabileceklerini, hangi yabancı pazarlara giriş yapacaklarını, bu pazarlara hangi ürünleri ne şekilde sunacaklarını, dağıtım kanallarının nasıl şekilleneceğini, fiyatlandırmanın nasıl yapılacağını, tutundurma faaliyetlerinin nasıl yürütüleceğini belirleyerek kendilerine uygun bir ihracat stratejisi ortaya koyabilirler.</a:t>
            </a:r>
            <a:endParaRPr sz="2000" dirty="0">
              <a:latin typeface="Times New Roman" panose="02020603050405020304" pitchFamily="18" charset="0"/>
              <a:cs typeface="Times New Roman" panose="02020603050405020304" pitchFamily="18" charset="0"/>
            </a:endParaRPr>
          </a:p>
        </p:txBody>
      </p:sp>
      <p:pic>
        <p:nvPicPr>
          <p:cNvPr id="3" name="Resim 2">
            <a:extLst>
              <a:ext uri="{FF2B5EF4-FFF2-40B4-BE49-F238E27FC236}">
                <a16:creationId xmlns:a16="http://schemas.microsoft.com/office/drawing/2014/main" id="{6BC19697-E316-FDCF-ACD5-9FA740241AD5}"/>
              </a:ext>
            </a:extLst>
          </p:cNvPr>
          <p:cNvPicPr>
            <a:picLocks noChangeAspect="1"/>
          </p:cNvPicPr>
          <p:nvPr/>
        </p:nvPicPr>
        <p:blipFill>
          <a:blip r:embed="rId3"/>
          <a:stretch>
            <a:fillRect/>
          </a:stretch>
        </p:blipFill>
        <p:spPr>
          <a:xfrm>
            <a:off x="7369380" y="2037474"/>
            <a:ext cx="4283125" cy="3505197"/>
          </a:xfrm>
          <a:prstGeom prst="rect">
            <a:avLst/>
          </a:prstGeom>
        </p:spPr>
      </p:pic>
    </p:spTree>
    <p:extLst>
      <p:ext uri="{BB962C8B-B14F-4D97-AF65-F5344CB8AC3E}">
        <p14:creationId xmlns:p14="http://schemas.microsoft.com/office/powerpoint/2010/main" val="229541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6"/>
          <p:cNvSpPr txBox="1"/>
          <p:nvPr/>
        </p:nvSpPr>
        <p:spPr>
          <a:xfrm>
            <a:off x="689317" y="1357449"/>
            <a:ext cx="6203852" cy="470894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endParaRPr lang="tr-TR" sz="2000" dirty="0">
              <a:latin typeface="Times New Roman" panose="02020603050405020304" pitchFamily="18" charset="0"/>
              <a:ea typeface="Quattrocento Sans"/>
              <a:cs typeface="Times New Roman" panose="02020603050405020304" pitchFamily="18" charset="0"/>
              <a:sym typeface="Quattrocento Sans"/>
            </a:endParaRPr>
          </a:p>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İhracat şekillerini doğrudan veya dolaylı olarak iki başlık altında incelemek mümkündür. </a:t>
            </a:r>
          </a:p>
          <a:p>
            <a:pPr marL="0" marR="0" lvl="0" indent="0" algn="just" defTabSz="914400" rtl="0" eaLnBrk="1" fontAlgn="auto" latinLnBrk="0" hangingPunct="1">
              <a:spcBef>
                <a:spcPts val="0"/>
              </a:spcBef>
              <a:spcAft>
                <a:spcPts val="0"/>
              </a:spcAft>
              <a:buClr>
                <a:srgbClr val="000000"/>
              </a:buClr>
              <a:buSzTx/>
              <a:buFont typeface="Arial"/>
              <a:buNone/>
              <a:tabLst/>
              <a:defRPr/>
            </a:pP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endParaRPr>
          </a:p>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Bu iki farklı ihracat şekli arasındaki fark ihracatçı firmanın kendisi ile ithalatçı firma veya yabancı pazardaki tüketici arasındaki iş akışını nasıl gerçekleştirdiği ile ilgilidir. </a:t>
            </a:r>
          </a:p>
          <a:p>
            <a:pPr marL="0" marR="0" lvl="0" indent="0" algn="just" defTabSz="914400" rtl="0" eaLnBrk="1" fontAlgn="auto" latinLnBrk="0" hangingPunct="1">
              <a:spcBef>
                <a:spcPts val="0"/>
              </a:spcBef>
              <a:spcAft>
                <a:spcPts val="0"/>
              </a:spcAft>
              <a:buClr>
                <a:srgbClr val="000000"/>
              </a:buClr>
              <a:buSzTx/>
              <a:buFont typeface="Arial"/>
              <a:buNone/>
              <a:tabLst/>
              <a:defRPr/>
            </a:pP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endParaRPr>
          </a:p>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FF0000"/>
                </a:solidFill>
                <a:effectLst/>
                <a:uLnTx/>
                <a:uFillTx/>
                <a:latin typeface="Times New Roman" panose="02020603050405020304" pitchFamily="18" charset="0"/>
                <a:ea typeface="Quattrocento Sans"/>
                <a:cs typeface="Times New Roman" panose="02020603050405020304" pitchFamily="18" charset="0"/>
                <a:sym typeface="Quattrocento Sans"/>
              </a:rPr>
              <a:t>Doğrudan ihracat</a:t>
            </a: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 yönteminde ihracatçı firma müşterileri ile bizzat ya da kendisi adına hareket eden bir şahıs veya işletme sayesinde doğrudan iş akışını gerçekleştirirken </a:t>
            </a:r>
            <a:r>
              <a:rPr kumimoji="0" lang="tr-TR" sz="2000" b="0" i="0" u="none" strike="noStrike" kern="0" cap="none" spc="0" normalizeH="0" baseline="0" noProof="0" dirty="0">
                <a:ln>
                  <a:noFill/>
                </a:ln>
                <a:solidFill>
                  <a:srgbClr val="FF0000"/>
                </a:solidFill>
                <a:effectLst/>
                <a:uLnTx/>
                <a:uFillTx/>
                <a:latin typeface="Times New Roman" panose="02020603050405020304" pitchFamily="18" charset="0"/>
                <a:ea typeface="Quattrocento Sans"/>
                <a:cs typeface="Times New Roman" panose="02020603050405020304" pitchFamily="18" charset="0"/>
                <a:sym typeface="Quattrocento Sans"/>
              </a:rPr>
              <a:t>dolaylı ihracat </a:t>
            </a: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yönteminde ihracatçı firma ile ithalatçı firma veya tüketici arasında aracılar bulunmaktadır. </a:t>
            </a:r>
          </a:p>
          <a:p>
            <a:pPr marL="0" marR="0" lvl="0" indent="0" algn="just" defTabSz="914400" rtl="0" eaLnBrk="1" fontAlgn="auto" latinLnBrk="0" hangingPunct="1">
              <a:spcBef>
                <a:spcPts val="0"/>
              </a:spcBef>
              <a:spcAft>
                <a:spcPts val="0"/>
              </a:spcAft>
              <a:buClr>
                <a:srgbClr val="000000"/>
              </a:buClr>
              <a:buSzTx/>
              <a:buFont typeface="Arial"/>
              <a:buNone/>
              <a:tabLst/>
              <a:defRPr/>
            </a:pP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endParaRPr>
          </a:p>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Bu aracıların oynadıkları roller çeşitlidir. </a:t>
            </a:r>
          </a:p>
        </p:txBody>
      </p:sp>
      <p:pic>
        <p:nvPicPr>
          <p:cNvPr id="5" name="Resim 4" descr="metin, kurgu edebiyat, grafik tasarım, komik içeren bir resim&#10;&#10;Açıklama otomatik olarak oluşturuldu">
            <a:extLst>
              <a:ext uri="{FF2B5EF4-FFF2-40B4-BE49-F238E27FC236}">
                <a16:creationId xmlns:a16="http://schemas.microsoft.com/office/drawing/2014/main" id="{A27F654D-2CC4-722F-5DBF-B103FCDA58FE}"/>
              </a:ext>
            </a:extLst>
          </p:cNvPr>
          <p:cNvPicPr>
            <a:picLocks noChangeAspect="1"/>
          </p:cNvPicPr>
          <p:nvPr/>
        </p:nvPicPr>
        <p:blipFill>
          <a:blip r:embed="rId3"/>
          <a:stretch>
            <a:fillRect/>
          </a:stretch>
        </p:blipFill>
        <p:spPr>
          <a:xfrm>
            <a:off x="7131236" y="1688123"/>
            <a:ext cx="4587152" cy="4262511"/>
          </a:xfrm>
          <a:prstGeom prst="rect">
            <a:avLst/>
          </a:prstGeom>
        </p:spPr>
      </p:pic>
    </p:spTree>
    <p:extLst>
      <p:ext uri="{BB962C8B-B14F-4D97-AF65-F5344CB8AC3E}">
        <p14:creationId xmlns:p14="http://schemas.microsoft.com/office/powerpoint/2010/main" val="1797769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6"/>
          <p:cNvSpPr txBox="1"/>
          <p:nvPr/>
        </p:nvSpPr>
        <p:spPr>
          <a:xfrm>
            <a:off x="689317" y="1357449"/>
            <a:ext cx="5753686" cy="440116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tr-TR" sz="2000" dirty="0">
              <a:latin typeface="Times New Roman" panose="02020603050405020304" pitchFamily="18" charset="0"/>
              <a:ea typeface="Quattrocento Sans"/>
              <a:cs typeface="Times New Roman" panose="02020603050405020304" pitchFamily="18" charset="0"/>
              <a:sym typeface="Quattrocento Sans"/>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İhracat yönetimi firmaları tüm ihracat işlemlerini yürütebilirken komisyoncular sadece ihracatçı firma ile alıcı firmayı bir araya getirmekle yetinebilirler.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Bununla birlikte, bir firma ihracat yapmak için başka bir şirket ile işbirliği yaptığında ortaklaşa ihracattan söz edilir.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FF0000"/>
                </a:solidFill>
                <a:effectLst/>
                <a:uLnTx/>
                <a:uFillTx/>
                <a:latin typeface="Times New Roman" panose="02020603050405020304" pitchFamily="18" charset="0"/>
                <a:ea typeface="Quattrocento Sans"/>
                <a:cs typeface="Times New Roman" panose="02020603050405020304" pitchFamily="18" charset="0"/>
                <a:sym typeface="Quattrocento Sans"/>
              </a:rPr>
              <a:t>Ortaklaşa ihracat</a:t>
            </a: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 literatürde bir dolaylı ihracat türü olarak veya dolaylı ve doğrudan ihracata ek olarak üçüncü bir ihracat türü olarak da incelenmektedir.</a:t>
            </a:r>
            <a:endParaRPr kumimoji="0"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3" name="Resim 2" descr="gökyüzü, taşıt, araç, gemi, dış mekan içeren bir resim&#10;&#10;Açıklama otomatik olarak oluşturuldu">
            <a:extLst>
              <a:ext uri="{FF2B5EF4-FFF2-40B4-BE49-F238E27FC236}">
                <a16:creationId xmlns:a16="http://schemas.microsoft.com/office/drawing/2014/main" id="{E74DAFEC-E500-5785-9471-486A55185550}"/>
              </a:ext>
            </a:extLst>
          </p:cNvPr>
          <p:cNvPicPr>
            <a:picLocks noChangeAspect="1"/>
          </p:cNvPicPr>
          <p:nvPr/>
        </p:nvPicPr>
        <p:blipFill>
          <a:blip r:embed="rId3"/>
          <a:stretch>
            <a:fillRect/>
          </a:stretch>
        </p:blipFill>
        <p:spPr>
          <a:xfrm>
            <a:off x="6639951" y="2276869"/>
            <a:ext cx="5036234" cy="3481744"/>
          </a:xfrm>
          <a:prstGeom prst="rect">
            <a:avLst/>
          </a:prstGeom>
        </p:spPr>
      </p:pic>
    </p:spTree>
    <p:extLst>
      <p:ext uri="{BB962C8B-B14F-4D97-AF65-F5344CB8AC3E}">
        <p14:creationId xmlns:p14="http://schemas.microsoft.com/office/powerpoint/2010/main" val="3943797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7"/>
          <p:cNvPicPr preferRelativeResize="0"/>
          <p:nvPr/>
        </p:nvPicPr>
        <p:blipFill rotWithShape="1">
          <a:blip r:embed="rId3">
            <a:alphaModFix/>
          </a:blip>
          <a:srcRect l="35022" t="23486" r="40344" b="49999"/>
          <a:stretch/>
        </p:blipFill>
        <p:spPr>
          <a:xfrm>
            <a:off x="590842" y="1336431"/>
            <a:ext cx="11197883" cy="54019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8"/>
          <p:cNvPicPr preferRelativeResize="0"/>
          <p:nvPr/>
        </p:nvPicPr>
        <p:blipFill rotWithShape="1">
          <a:blip r:embed="rId3">
            <a:alphaModFix/>
          </a:blip>
          <a:srcRect l="34266" t="56269" r="41032" b="26238"/>
          <a:stretch/>
        </p:blipFill>
        <p:spPr>
          <a:xfrm>
            <a:off x="295422" y="1252025"/>
            <a:ext cx="11591777" cy="5387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9"/>
          <p:cNvSpPr txBox="1">
            <a:spLocks noGrp="1"/>
          </p:cNvSpPr>
          <p:nvPr>
            <p:ph type="title"/>
          </p:nvPr>
        </p:nvSpPr>
        <p:spPr>
          <a:xfrm>
            <a:off x="521206" y="448056"/>
            <a:ext cx="11183113" cy="64008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0000"/>
              </a:buClr>
              <a:buSzPct val="100000"/>
              <a:buFont typeface="Quattrocento Sans"/>
              <a:buNone/>
            </a:pPr>
            <a:r>
              <a:rPr lang="tr-TR" sz="3200" b="1" dirty="0">
                <a:solidFill>
                  <a:schemeClr val="tx1"/>
                </a:solidFill>
                <a:latin typeface="Times New Roman" panose="02020603050405020304" pitchFamily="18" charset="0"/>
                <a:cs typeface="Times New Roman" panose="02020603050405020304" pitchFamily="18" charset="0"/>
              </a:rPr>
              <a:t>SÖZLEŞMEYE DAYALI GİRİŞ YÖNTEMLERİ</a:t>
            </a:r>
            <a:br>
              <a:rPr lang="tr-TR" sz="3200" b="1" dirty="0">
                <a:solidFill>
                  <a:schemeClr val="tx1"/>
                </a:solidFill>
                <a:latin typeface="Times New Roman" panose="02020603050405020304" pitchFamily="18" charset="0"/>
                <a:cs typeface="Times New Roman" panose="02020603050405020304" pitchFamily="18" charset="0"/>
              </a:rPr>
            </a:br>
            <a:r>
              <a:rPr lang="tr-TR" sz="2000" b="1" dirty="0">
                <a:solidFill>
                  <a:schemeClr val="tx1"/>
                </a:solidFill>
                <a:latin typeface="Times New Roman" panose="02020603050405020304" pitchFamily="18" charset="0"/>
                <a:cs typeface="Times New Roman" panose="02020603050405020304" pitchFamily="18" charset="0"/>
              </a:rPr>
              <a:t>(ÇAKIR YILDIZ, 2018: 208-209)</a:t>
            </a:r>
            <a:endParaRPr lang="tr-TR" sz="2000" b="1" dirty="0">
              <a:solidFill>
                <a:schemeClr val="tx1"/>
              </a:solidFill>
              <a:latin typeface="Times New Roman" panose="02020603050405020304" pitchFamily="18" charset="0"/>
              <a:cs typeface="Times New Roman" panose="02020603050405020304" pitchFamily="18" charset="0"/>
              <a:sym typeface="Quattrocento Sans"/>
            </a:endParaRPr>
          </a:p>
        </p:txBody>
      </p:sp>
      <p:sp>
        <p:nvSpPr>
          <p:cNvPr id="93" name="Google Shape;93;p9"/>
          <p:cNvSpPr txBox="1"/>
          <p:nvPr/>
        </p:nvSpPr>
        <p:spPr>
          <a:xfrm>
            <a:off x="541609" y="1899138"/>
            <a:ext cx="6028004" cy="469460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rgbClr val="3F3F3F"/>
              </a:buClr>
              <a:buSzPts val="1200"/>
              <a:buFont typeface="Arial"/>
              <a:buNone/>
            </a:pPr>
            <a:r>
              <a:rPr lang="tr-TR" sz="2000" dirty="0">
                <a:solidFill>
                  <a:srgbClr val="3F3F3F"/>
                </a:solidFill>
                <a:latin typeface="Times New Roman" panose="02020603050405020304" pitchFamily="18" charset="0"/>
                <a:ea typeface="Quattrocento Sans"/>
                <a:cs typeface="Times New Roman" panose="02020603050405020304" pitchFamily="18" charset="0"/>
                <a:sym typeface="Quattrocento Sans"/>
              </a:rPr>
              <a:t>İşletmeler, yabancı ülke işletmesine teknolojisini, tasarımını, bir markayı veya patenti sözleşmeye bağlı olarak bir bedel karşılığında devredebilir. </a:t>
            </a:r>
          </a:p>
          <a:p>
            <a:pPr marL="0" marR="0" lvl="0" indent="0" algn="just" rtl="0">
              <a:spcBef>
                <a:spcPts val="0"/>
              </a:spcBef>
              <a:spcAft>
                <a:spcPts val="0"/>
              </a:spcAft>
              <a:buClr>
                <a:srgbClr val="3F3F3F"/>
              </a:buClr>
              <a:buSzPts val="1200"/>
              <a:buFont typeface="Arial"/>
              <a:buNone/>
            </a:pPr>
            <a:endParaRPr lang="tr-TR" sz="2000" dirty="0">
              <a:solidFill>
                <a:srgbClr val="3F3F3F"/>
              </a:solidFill>
              <a:latin typeface="Times New Roman" panose="02020603050405020304" pitchFamily="18" charset="0"/>
              <a:ea typeface="Quattrocento Sans"/>
              <a:cs typeface="Times New Roman" panose="02020603050405020304" pitchFamily="18" charset="0"/>
              <a:sym typeface="Quattrocento Sans"/>
            </a:endParaRPr>
          </a:p>
          <a:p>
            <a:pPr marL="0" marR="0" lvl="0" indent="0" algn="just" rtl="0">
              <a:spcBef>
                <a:spcPts val="0"/>
              </a:spcBef>
              <a:spcAft>
                <a:spcPts val="0"/>
              </a:spcAft>
              <a:buClr>
                <a:srgbClr val="3F3F3F"/>
              </a:buClr>
              <a:buSzPts val="1200"/>
              <a:buFont typeface="Arial"/>
              <a:buNone/>
            </a:pPr>
            <a:r>
              <a:rPr lang="tr-TR" sz="2000" dirty="0">
                <a:solidFill>
                  <a:srgbClr val="3F3F3F"/>
                </a:solidFill>
                <a:latin typeface="Times New Roman" panose="02020603050405020304" pitchFamily="18" charset="0"/>
                <a:ea typeface="Quattrocento Sans"/>
                <a:cs typeface="Times New Roman" panose="02020603050405020304" pitchFamily="18" charset="0"/>
                <a:sym typeface="Quattrocento Sans"/>
              </a:rPr>
              <a:t>Böylece lisansı veren işletme dış pazarlara kolayca girebilir. Lisans anlaşmaları</a:t>
            </a:r>
          </a:p>
          <a:p>
            <a:pPr marL="0" marR="0" lvl="0" indent="0" algn="just" rtl="0">
              <a:spcBef>
                <a:spcPts val="0"/>
              </a:spcBef>
              <a:spcAft>
                <a:spcPts val="0"/>
              </a:spcAft>
              <a:buClr>
                <a:srgbClr val="3F3F3F"/>
              </a:buClr>
              <a:buSzPts val="1200"/>
              <a:buFont typeface="Arial"/>
              <a:buNone/>
            </a:pPr>
            <a:endParaRPr lang="tr-TR" sz="2000" dirty="0">
              <a:latin typeface="Times New Roman" panose="02020603050405020304" pitchFamily="18" charset="0"/>
              <a:ea typeface="Quattrocento Sans"/>
              <a:cs typeface="Times New Roman" panose="02020603050405020304" pitchFamily="18" charset="0"/>
            </a:endParaRPr>
          </a:p>
          <a:p>
            <a:pPr marL="0" marR="0" lvl="0" indent="0" algn="just" rtl="0">
              <a:spcBef>
                <a:spcPts val="0"/>
              </a:spcBef>
              <a:spcAft>
                <a:spcPts val="0"/>
              </a:spcAft>
              <a:buClr>
                <a:srgbClr val="3F3F3F"/>
              </a:buClr>
              <a:buSzPts val="1200"/>
              <a:buFont typeface="Arial"/>
              <a:buNone/>
            </a:pPr>
            <a:r>
              <a:rPr lang="tr-TR" sz="2000" dirty="0" err="1">
                <a:solidFill>
                  <a:srgbClr val="3F3F3F"/>
                </a:solidFill>
                <a:latin typeface="Times New Roman" panose="02020603050405020304" pitchFamily="18" charset="0"/>
                <a:ea typeface="Quattrocento Sans"/>
                <a:cs typeface="Times New Roman" panose="02020603050405020304" pitchFamily="18" charset="0"/>
                <a:sym typeface="Quattrocento Sans"/>
              </a:rPr>
              <a:t>Franchising</a:t>
            </a:r>
            <a:r>
              <a:rPr lang="tr-TR" sz="2000" dirty="0">
                <a:solidFill>
                  <a:srgbClr val="3F3F3F"/>
                </a:solidFill>
                <a:latin typeface="Times New Roman" panose="02020603050405020304" pitchFamily="18" charset="0"/>
                <a:ea typeface="Quattrocento Sans"/>
                <a:cs typeface="Times New Roman" panose="02020603050405020304" pitchFamily="18" charset="0"/>
                <a:sym typeface="Quattrocento Sans"/>
              </a:rPr>
              <a:t> </a:t>
            </a:r>
            <a:endParaRPr lang="tr-TR" sz="2000" dirty="0">
              <a:latin typeface="Times New Roman" panose="02020603050405020304" pitchFamily="18" charset="0"/>
              <a:ea typeface="Quattrocento Sans"/>
              <a:cs typeface="Times New Roman" panose="02020603050405020304" pitchFamily="18" charset="0"/>
            </a:endParaRPr>
          </a:p>
          <a:p>
            <a:pPr marL="0" marR="0" lvl="0" indent="0" algn="just" rtl="0">
              <a:spcBef>
                <a:spcPts val="0"/>
              </a:spcBef>
              <a:spcAft>
                <a:spcPts val="0"/>
              </a:spcAft>
              <a:buClr>
                <a:srgbClr val="3F3F3F"/>
              </a:buClr>
              <a:buSzPts val="1200"/>
              <a:buFont typeface="Arial"/>
              <a:buNone/>
            </a:pPr>
            <a:r>
              <a:rPr lang="tr-TR" sz="2000" dirty="0">
                <a:solidFill>
                  <a:srgbClr val="3F3F3F"/>
                </a:solidFill>
                <a:latin typeface="Times New Roman" panose="02020603050405020304" pitchFamily="18" charset="0"/>
                <a:ea typeface="Quattrocento Sans"/>
                <a:cs typeface="Times New Roman" panose="02020603050405020304" pitchFamily="18" charset="0"/>
                <a:sym typeface="Quattrocento Sans"/>
              </a:rPr>
              <a:t>Sözleşmeli üretim </a:t>
            </a:r>
            <a:endParaRPr lang="tr-TR" sz="2000" dirty="0">
              <a:latin typeface="Times New Roman" panose="02020603050405020304" pitchFamily="18" charset="0"/>
              <a:ea typeface="Quattrocento Sans"/>
              <a:cs typeface="Times New Roman" panose="02020603050405020304" pitchFamily="18" charset="0"/>
            </a:endParaRPr>
          </a:p>
          <a:p>
            <a:pPr marL="0" marR="0" lvl="0" indent="0" algn="just" rtl="0">
              <a:spcBef>
                <a:spcPts val="0"/>
              </a:spcBef>
              <a:spcAft>
                <a:spcPts val="0"/>
              </a:spcAft>
              <a:buClr>
                <a:srgbClr val="3F3F3F"/>
              </a:buClr>
              <a:buSzPts val="1200"/>
              <a:buFont typeface="Arial"/>
              <a:buNone/>
            </a:pPr>
            <a:r>
              <a:rPr lang="tr-TR" sz="2000" dirty="0">
                <a:solidFill>
                  <a:srgbClr val="3F3F3F"/>
                </a:solidFill>
                <a:latin typeface="Times New Roman" panose="02020603050405020304" pitchFamily="18" charset="0"/>
                <a:ea typeface="Quattrocento Sans"/>
                <a:cs typeface="Times New Roman" panose="02020603050405020304" pitchFamily="18" charset="0"/>
                <a:sym typeface="Quattrocento Sans"/>
              </a:rPr>
              <a:t>Anahtar teslim projeler </a:t>
            </a:r>
            <a:endParaRPr lang="tr-TR" sz="2000" dirty="0">
              <a:latin typeface="Times New Roman" panose="02020603050405020304" pitchFamily="18" charset="0"/>
              <a:ea typeface="Quattrocento Sans"/>
              <a:cs typeface="Times New Roman" panose="02020603050405020304" pitchFamily="18" charset="0"/>
            </a:endParaRPr>
          </a:p>
          <a:p>
            <a:pPr marL="0" marR="0" lvl="0" indent="0" algn="just" rtl="0">
              <a:spcBef>
                <a:spcPts val="0"/>
              </a:spcBef>
              <a:spcAft>
                <a:spcPts val="0"/>
              </a:spcAft>
              <a:buClr>
                <a:srgbClr val="3F3F3F"/>
              </a:buClr>
              <a:buSzPts val="1200"/>
              <a:buFont typeface="Arial"/>
              <a:buNone/>
            </a:pPr>
            <a:r>
              <a:rPr lang="tr-TR" sz="2000" dirty="0">
                <a:solidFill>
                  <a:srgbClr val="3F3F3F"/>
                </a:solidFill>
                <a:latin typeface="Times New Roman" panose="02020603050405020304" pitchFamily="18" charset="0"/>
                <a:ea typeface="Quattrocento Sans"/>
                <a:cs typeface="Times New Roman" panose="02020603050405020304" pitchFamily="18" charset="0"/>
                <a:sym typeface="Quattrocento Sans"/>
              </a:rPr>
              <a:t>Yönetim sözleşmesi </a:t>
            </a:r>
            <a:endParaRPr lang="tr-TR" sz="2000" dirty="0">
              <a:latin typeface="Times New Roman" panose="02020603050405020304" pitchFamily="18" charset="0"/>
              <a:ea typeface="Quattrocento Sans"/>
              <a:cs typeface="Times New Roman" panose="02020603050405020304" pitchFamily="18" charset="0"/>
            </a:endParaRPr>
          </a:p>
          <a:p>
            <a:pPr marL="0" marR="0" lvl="0" indent="0" algn="just" rtl="0">
              <a:spcBef>
                <a:spcPts val="0"/>
              </a:spcBef>
              <a:spcAft>
                <a:spcPts val="0"/>
              </a:spcAft>
              <a:buClr>
                <a:srgbClr val="3F3F3F"/>
              </a:buClr>
              <a:buSzPts val="1200"/>
              <a:buFont typeface="Arial"/>
              <a:buNone/>
            </a:pPr>
            <a:r>
              <a:rPr lang="tr-TR" sz="2000" dirty="0">
                <a:solidFill>
                  <a:srgbClr val="3F3F3F"/>
                </a:solidFill>
                <a:latin typeface="Times New Roman" panose="02020603050405020304" pitchFamily="18" charset="0"/>
                <a:ea typeface="Quattrocento Sans"/>
                <a:cs typeface="Times New Roman" panose="02020603050405020304" pitchFamily="18" charset="0"/>
                <a:sym typeface="Quattrocento Sans"/>
              </a:rPr>
              <a:t>Montaj operasyonlar</a:t>
            </a:r>
            <a:endParaRPr sz="2000" dirty="0">
              <a:solidFill>
                <a:srgbClr val="3F3F3F"/>
              </a:solidFill>
              <a:latin typeface="Times New Roman" panose="02020603050405020304" pitchFamily="18" charset="0"/>
              <a:ea typeface="Quattrocento Sans"/>
              <a:cs typeface="Times New Roman" panose="02020603050405020304" pitchFamily="18" charset="0"/>
              <a:sym typeface="Quattrocento Sans"/>
            </a:endParaRPr>
          </a:p>
        </p:txBody>
      </p:sp>
      <p:pic>
        <p:nvPicPr>
          <p:cNvPr id="3" name="Resim 2" descr="kişi, şahıs, gökyüzü, dış mekan, adam, insan içeren bir resim&#10;&#10;Açıklama otomatik olarak oluşturuldu">
            <a:extLst>
              <a:ext uri="{FF2B5EF4-FFF2-40B4-BE49-F238E27FC236}">
                <a16:creationId xmlns:a16="http://schemas.microsoft.com/office/drawing/2014/main" id="{1C1BF6D8-A4CA-20CE-B48F-A524C8511CBB}"/>
              </a:ext>
            </a:extLst>
          </p:cNvPr>
          <p:cNvPicPr>
            <a:picLocks noChangeAspect="1"/>
          </p:cNvPicPr>
          <p:nvPr/>
        </p:nvPicPr>
        <p:blipFill>
          <a:blip r:embed="rId3"/>
          <a:stretch>
            <a:fillRect/>
          </a:stretch>
        </p:blipFill>
        <p:spPr>
          <a:xfrm>
            <a:off x="6775469" y="2025747"/>
            <a:ext cx="4874921" cy="358726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9"/>
          <p:cNvSpPr txBox="1">
            <a:spLocks noGrp="1"/>
          </p:cNvSpPr>
          <p:nvPr>
            <p:ph type="title"/>
          </p:nvPr>
        </p:nvSpPr>
        <p:spPr>
          <a:xfrm>
            <a:off x="521206" y="448056"/>
            <a:ext cx="11183113" cy="64008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0000"/>
              </a:buClr>
              <a:buSzPct val="100000"/>
              <a:buFont typeface="Quattrocento Sans"/>
              <a:buNone/>
            </a:pPr>
            <a:r>
              <a:rPr lang="tr-TR" sz="3200" b="1" dirty="0">
                <a:solidFill>
                  <a:schemeClr val="tx1"/>
                </a:solidFill>
                <a:latin typeface="Times New Roman" panose="02020603050405020304" pitchFamily="18" charset="0"/>
                <a:cs typeface="Times New Roman" panose="02020603050405020304" pitchFamily="18" charset="0"/>
              </a:rPr>
              <a:t>SÖZLEŞMEYE DAYALI GİRİŞ YÖNTEMLERİ</a:t>
            </a:r>
            <a:br>
              <a:rPr lang="tr-TR" sz="3200" b="1" dirty="0">
                <a:solidFill>
                  <a:schemeClr val="tx1"/>
                </a:solidFill>
                <a:latin typeface="Times New Roman" panose="02020603050405020304" pitchFamily="18" charset="0"/>
                <a:cs typeface="Times New Roman" panose="02020603050405020304" pitchFamily="18" charset="0"/>
              </a:rPr>
            </a:br>
            <a:r>
              <a:rPr lang="tr-TR" sz="2000" b="1" dirty="0">
                <a:solidFill>
                  <a:schemeClr val="tx1"/>
                </a:solidFill>
                <a:latin typeface="Times New Roman" panose="02020603050405020304" pitchFamily="18" charset="0"/>
                <a:cs typeface="Times New Roman" panose="02020603050405020304" pitchFamily="18" charset="0"/>
              </a:rPr>
              <a:t>(ÇAKIR YILDIZ, 2018: 208-209)</a:t>
            </a:r>
            <a:endParaRPr lang="tr-TR" sz="2000" b="1" dirty="0">
              <a:solidFill>
                <a:schemeClr val="tx1"/>
              </a:solidFill>
              <a:latin typeface="Times New Roman" panose="02020603050405020304" pitchFamily="18" charset="0"/>
              <a:cs typeface="Times New Roman" panose="02020603050405020304" pitchFamily="18" charset="0"/>
              <a:sym typeface="Quattrocento Sans"/>
            </a:endParaRPr>
          </a:p>
        </p:txBody>
      </p:sp>
      <p:sp>
        <p:nvSpPr>
          <p:cNvPr id="94" name="Google Shape;94;p9"/>
          <p:cNvSpPr txBox="1"/>
          <p:nvPr/>
        </p:nvSpPr>
        <p:spPr>
          <a:xfrm>
            <a:off x="521206" y="1966542"/>
            <a:ext cx="6132811" cy="34778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FF0000"/>
                </a:solidFill>
                <a:effectLst/>
                <a:uLnTx/>
                <a:uFillTx/>
                <a:latin typeface="Times New Roman" panose="02020603050405020304" pitchFamily="18" charset="0"/>
                <a:ea typeface="Quattrocento Sans"/>
                <a:cs typeface="Times New Roman" panose="02020603050405020304" pitchFamily="18" charset="0"/>
                <a:sym typeface="Quattrocento Sans"/>
              </a:rPr>
              <a:t>Yatırıma dayalı giriş yöntemleri: </a:t>
            </a: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Yatırım, üretim ve pazarlama alanlarında bir ortaklık anlaşması yapabilirler. </a:t>
            </a:r>
          </a:p>
          <a:p>
            <a:pPr marL="0" marR="0" lvl="0" indent="0" algn="just" defTabSz="914400" rtl="0" eaLnBrk="1" fontAlgn="auto" latinLnBrk="0" hangingPunct="1">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FF0000"/>
                </a:solidFill>
                <a:effectLst/>
                <a:uLnTx/>
                <a:uFillTx/>
                <a:latin typeface="Times New Roman" panose="02020603050405020304" pitchFamily="18" charset="0"/>
                <a:ea typeface="Quattrocento Sans"/>
                <a:cs typeface="Times New Roman" panose="02020603050405020304" pitchFamily="18" charset="0"/>
                <a:sym typeface="Quattrocento Sans"/>
              </a:rPr>
              <a:t>Uluslararası birleşme ve satın almalar: </a:t>
            </a: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Doğrudan yatırım: Bir işletmenin çeşitli maliyetlerini azaltmak ve devlet teşviklerinden yararlanmak için hedef pazarda bir tesis kurarak imalat yapmasıdır. </a:t>
            </a:r>
          </a:p>
          <a:p>
            <a:pPr marL="0" marR="0" lvl="0" indent="0" algn="just" defTabSz="914400" rtl="0" eaLnBrk="1" fontAlgn="auto" latinLnBrk="0" hangingPunct="1">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FF0000"/>
                </a:solidFill>
                <a:effectLst/>
                <a:uLnTx/>
                <a:uFillTx/>
                <a:latin typeface="Times New Roman" panose="02020603050405020304" pitchFamily="18" charset="0"/>
                <a:ea typeface="Quattrocento Sans"/>
                <a:cs typeface="Times New Roman" panose="02020603050405020304" pitchFamily="18" charset="0"/>
                <a:sym typeface="Quattrocento Sans"/>
              </a:rPr>
              <a:t>İhracat konsorsiyumları: </a:t>
            </a: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Sektörel dış ticaret şirketleri ve dış ticaret sermaye şirketleri modelleri ihracat konsorsiyumlarına örnektir.</a:t>
            </a:r>
            <a:endParaRPr kumimoji="0"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 name="Resim 3" descr="sanat, giyim, siluet, Arkadan aydınlatma içeren bir resim&#10;&#10;Açıklama otomatik olarak oluşturuldu">
            <a:extLst>
              <a:ext uri="{FF2B5EF4-FFF2-40B4-BE49-F238E27FC236}">
                <a16:creationId xmlns:a16="http://schemas.microsoft.com/office/drawing/2014/main" id="{1B493DA8-0F67-0068-C872-DFFAC43D9686}"/>
              </a:ext>
            </a:extLst>
          </p:cNvPr>
          <p:cNvPicPr>
            <a:picLocks noChangeAspect="1"/>
          </p:cNvPicPr>
          <p:nvPr/>
        </p:nvPicPr>
        <p:blipFill>
          <a:blip r:embed="rId3"/>
          <a:stretch>
            <a:fillRect/>
          </a:stretch>
        </p:blipFill>
        <p:spPr>
          <a:xfrm>
            <a:off x="7058857" y="1966541"/>
            <a:ext cx="4645461" cy="3477835"/>
          </a:xfrm>
          <a:prstGeom prst="rect">
            <a:avLst/>
          </a:prstGeom>
        </p:spPr>
      </p:pic>
    </p:spTree>
    <p:extLst>
      <p:ext uri="{BB962C8B-B14F-4D97-AF65-F5344CB8AC3E}">
        <p14:creationId xmlns:p14="http://schemas.microsoft.com/office/powerpoint/2010/main" val="2570041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0"/>
          <p:cNvSpPr txBox="1">
            <a:spLocks noGrp="1"/>
          </p:cNvSpPr>
          <p:nvPr>
            <p:ph type="title"/>
          </p:nvPr>
        </p:nvSpPr>
        <p:spPr>
          <a:xfrm>
            <a:off x="521207" y="745588"/>
            <a:ext cx="11365993" cy="998806"/>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3600"/>
              <a:buFont typeface="Quattrocento Sans"/>
              <a:buNone/>
            </a:pPr>
            <a:r>
              <a:rPr lang="tr-TR" sz="4000" b="1" dirty="0">
                <a:latin typeface="Times New Roman" panose="02020603050405020304" pitchFamily="18" charset="0"/>
                <a:cs typeface="Times New Roman" panose="02020603050405020304" pitchFamily="18" charset="0"/>
              </a:rPr>
              <a:t>LİSANS ANLAŞMALARI </a:t>
            </a:r>
            <a:r>
              <a:rPr lang="tr-TR" sz="2000" b="1" dirty="0">
                <a:latin typeface="Times New Roman" panose="02020603050405020304" pitchFamily="18" charset="0"/>
                <a:cs typeface="Times New Roman" panose="02020603050405020304" pitchFamily="18" charset="0"/>
              </a:rPr>
              <a:t>(Özdemir, 2018:144-145)</a:t>
            </a:r>
            <a:endParaRPr sz="2000" b="1" dirty="0">
              <a:latin typeface="Times New Roman" panose="02020603050405020304" pitchFamily="18" charset="0"/>
              <a:cs typeface="Times New Roman" panose="02020603050405020304" pitchFamily="18" charset="0"/>
              <a:sym typeface="Quattrocento Sans"/>
            </a:endParaRPr>
          </a:p>
        </p:txBody>
      </p:sp>
      <p:sp>
        <p:nvSpPr>
          <p:cNvPr id="101" name="Google Shape;101;p10"/>
          <p:cNvSpPr txBox="1"/>
          <p:nvPr/>
        </p:nvSpPr>
        <p:spPr>
          <a:xfrm>
            <a:off x="521207" y="3108960"/>
            <a:ext cx="6653316" cy="317005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tr-TR" sz="2000" dirty="0">
                <a:solidFill>
                  <a:schemeClr val="tx1"/>
                </a:solidFill>
                <a:latin typeface="Times New Roman" panose="02020603050405020304" pitchFamily="18" charset="0"/>
                <a:ea typeface="Quattrocento Sans"/>
                <a:cs typeface="Times New Roman" panose="02020603050405020304" pitchFamily="18" charset="0"/>
                <a:sym typeface="Quattrocento Sans"/>
              </a:rPr>
              <a:t>Uluslararası pazarlamada hedef ülke pazarına girmek için kullanılabilecek yollardan biridir. </a:t>
            </a:r>
          </a:p>
          <a:p>
            <a:pPr marL="0" marR="0" lvl="0" indent="0" algn="just" rtl="0">
              <a:spcBef>
                <a:spcPts val="0"/>
              </a:spcBef>
              <a:spcAft>
                <a:spcPts val="0"/>
              </a:spcAft>
              <a:buNone/>
            </a:pPr>
            <a:endParaRPr lang="tr-TR" sz="2000" dirty="0">
              <a:solidFill>
                <a:schemeClr val="tx1"/>
              </a:solidFill>
              <a:latin typeface="Times New Roman" panose="02020603050405020304" pitchFamily="18" charset="0"/>
              <a:ea typeface="Quattrocento Sans"/>
              <a:cs typeface="Times New Roman" panose="02020603050405020304" pitchFamily="18" charset="0"/>
              <a:sym typeface="Quattrocento Sans"/>
            </a:endParaRPr>
          </a:p>
          <a:p>
            <a:pPr marL="0" marR="0" lvl="0" indent="0" algn="just" rtl="0">
              <a:spcBef>
                <a:spcPts val="0"/>
              </a:spcBef>
              <a:spcAft>
                <a:spcPts val="0"/>
              </a:spcAft>
              <a:buNone/>
            </a:pPr>
            <a:r>
              <a:rPr lang="tr-TR" sz="2000" dirty="0">
                <a:solidFill>
                  <a:schemeClr val="tx1"/>
                </a:solidFill>
                <a:latin typeface="Times New Roman" panose="02020603050405020304" pitchFamily="18" charset="0"/>
                <a:ea typeface="Quattrocento Sans"/>
                <a:cs typeface="Times New Roman" panose="02020603050405020304" pitchFamily="18" charset="0"/>
                <a:sym typeface="Quattrocento Sans"/>
              </a:rPr>
              <a:t>Lisans anlaşmaları yapan işletme sahip olduğu marka, patent, teknolojik bilgi, üretim tecrübesi gibi konuları yerleşik işletmelere bir anlaşmayla aktararak pazara girmiş olur. </a:t>
            </a:r>
          </a:p>
          <a:p>
            <a:pPr marL="0" marR="0" lvl="0" indent="0" algn="just" rtl="0">
              <a:spcBef>
                <a:spcPts val="0"/>
              </a:spcBef>
              <a:spcAft>
                <a:spcPts val="0"/>
              </a:spcAft>
              <a:buNone/>
            </a:pPr>
            <a:endParaRPr lang="tr-TR" sz="2000" dirty="0">
              <a:solidFill>
                <a:schemeClr val="tx1"/>
              </a:solidFill>
              <a:latin typeface="Times New Roman" panose="02020603050405020304" pitchFamily="18" charset="0"/>
              <a:ea typeface="Quattrocento Sans"/>
              <a:cs typeface="Times New Roman" panose="02020603050405020304" pitchFamily="18" charset="0"/>
              <a:sym typeface="Quattrocento Sans"/>
            </a:endParaRPr>
          </a:p>
          <a:p>
            <a:pPr marL="0" marR="0" lvl="0" indent="0" algn="just" rtl="0">
              <a:spcBef>
                <a:spcPts val="0"/>
              </a:spcBef>
              <a:spcAft>
                <a:spcPts val="0"/>
              </a:spcAft>
              <a:buNone/>
            </a:pPr>
            <a:r>
              <a:rPr lang="tr-TR" sz="2000" dirty="0">
                <a:solidFill>
                  <a:schemeClr val="tx1"/>
                </a:solidFill>
                <a:latin typeface="Times New Roman" panose="02020603050405020304" pitchFamily="18" charset="0"/>
                <a:ea typeface="Quattrocento Sans"/>
                <a:cs typeface="Times New Roman" panose="02020603050405020304" pitchFamily="18" charset="0"/>
                <a:sym typeface="Quattrocento Sans"/>
              </a:rPr>
              <a:t>Bu anlaşma karşılığında lisans veren işletme (lisansör), lisans alan işletmeye (lisansiye), </a:t>
            </a:r>
            <a:r>
              <a:rPr lang="tr-TR" sz="2000" dirty="0" err="1">
                <a:solidFill>
                  <a:schemeClr val="tx1"/>
                </a:solidFill>
                <a:latin typeface="Times New Roman" panose="02020603050405020304" pitchFamily="18" charset="0"/>
                <a:ea typeface="Quattrocento Sans"/>
                <a:cs typeface="Times New Roman" panose="02020603050405020304" pitchFamily="18" charset="0"/>
                <a:sym typeface="Quattrocento Sans"/>
              </a:rPr>
              <a:t>royalti</a:t>
            </a:r>
            <a:r>
              <a:rPr lang="tr-TR" sz="2000" dirty="0">
                <a:solidFill>
                  <a:schemeClr val="tx1"/>
                </a:solidFill>
                <a:latin typeface="Times New Roman" panose="02020603050405020304" pitchFamily="18" charset="0"/>
                <a:ea typeface="Quattrocento Sans"/>
                <a:cs typeface="Times New Roman" panose="02020603050405020304" pitchFamily="18" charset="0"/>
                <a:sym typeface="Quattrocento Sans"/>
              </a:rPr>
              <a:t> ya da lisansiye ücreti olarak isimlendirilen bir ücreti düzenli olarak öder. </a:t>
            </a:r>
          </a:p>
        </p:txBody>
      </p:sp>
      <p:pic>
        <p:nvPicPr>
          <p:cNvPr id="3" name="Resim 2" descr="metin, ekran görüntüsü, kişi, şahıs, tasarım içeren bir resim&#10;&#10;Açıklama otomatik olarak oluşturuldu">
            <a:extLst>
              <a:ext uri="{FF2B5EF4-FFF2-40B4-BE49-F238E27FC236}">
                <a16:creationId xmlns:a16="http://schemas.microsoft.com/office/drawing/2014/main" id="{941B7390-FDFF-4DAA-4D6C-C3502AA33108}"/>
              </a:ext>
            </a:extLst>
          </p:cNvPr>
          <p:cNvPicPr>
            <a:picLocks noChangeAspect="1"/>
          </p:cNvPicPr>
          <p:nvPr/>
        </p:nvPicPr>
        <p:blipFill>
          <a:blip r:embed="rId3"/>
          <a:stretch>
            <a:fillRect/>
          </a:stretch>
        </p:blipFill>
        <p:spPr>
          <a:xfrm>
            <a:off x="7624688" y="3108960"/>
            <a:ext cx="4046105" cy="317005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0"/>
          <p:cNvSpPr txBox="1">
            <a:spLocks noGrp="1"/>
          </p:cNvSpPr>
          <p:nvPr>
            <p:ph type="title"/>
          </p:nvPr>
        </p:nvSpPr>
        <p:spPr>
          <a:xfrm>
            <a:off x="521207" y="745588"/>
            <a:ext cx="11365993" cy="998806"/>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3600"/>
              <a:buFont typeface="Quattrocento Sans"/>
              <a:buNone/>
            </a:pPr>
            <a:r>
              <a:rPr lang="tr-TR" sz="4000" b="1" dirty="0">
                <a:latin typeface="Times New Roman" panose="02020603050405020304" pitchFamily="18" charset="0"/>
                <a:cs typeface="Times New Roman" panose="02020603050405020304" pitchFamily="18" charset="0"/>
              </a:rPr>
              <a:t>LİSANS ANLAŞMALARI </a:t>
            </a:r>
            <a:r>
              <a:rPr lang="tr-TR" sz="2000" b="1" dirty="0">
                <a:latin typeface="Times New Roman" panose="02020603050405020304" pitchFamily="18" charset="0"/>
                <a:cs typeface="Times New Roman" panose="02020603050405020304" pitchFamily="18" charset="0"/>
              </a:rPr>
              <a:t>(Özdemir, 2018:144-145)</a:t>
            </a:r>
            <a:endParaRPr sz="2000" b="1" dirty="0">
              <a:latin typeface="Times New Roman" panose="02020603050405020304" pitchFamily="18" charset="0"/>
              <a:cs typeface="Times New Roman" panose="02020603050405020304" pitchFamily="18" charset="0"/>
              <a:sym typeface="Quattrocento Sans"/>
            </a:endParaRPr>
          </a:p>
        </p:txBody>
      </p:sp>
      <p:sp>
        <p:nvSpPr>
          <p:cNvPr id="101" name="Google Shape;101;p10"/>
          <p:cNvSpPr txBox="1"/>
          <p:nvPr/>
        </p:nvSpPr>
        <p:spPr>
          <a:xfrm>
            <a:off x="378595" y="2365424"/>
            <a:ext cx="5951868" cy="378561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tr-TR" sz="2000" dirty="0">
              <a:latin typeface="Times New Roman" panose="02020603050405020304" pitchFamily="18" charset="0"/>
              <a:ea typeface="Quattrocento Sans"/>
              <a:cs typeface="Times New Roman" panose="02020603050405020304" pitchFamily="18" charset="0"/>
              <a:sym typeface="Quattrocento Sans"/>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Lisans anlaşmalarıyla pazara girmek, işletmelere önemli avantajlar sağlamaktadır.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Bu yolla pazara giren işletme yerleşik işletmelerden sürekli bir gelir elde etmektedir.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Lisans anlaşmaları yoluyla pazara giren işletmeler, pazarda yer alan politik direnci kırma, müşteriler tarafından kısa sürede benimsenme ve riskleri yerleşik işletmelere aktarma avantajlarına sahip olmaktadırlar. </a:t>
            </a:r>
            <a:endParaRPr kumimoji="0"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3" name="Resim 2" descr="kişi, şahıs, ofis malzemesi, iç mekan, ofis aleti içeren bir resim&#10;&#10;Açıklama otomatik olarak oluşturuldu">
            <a:extLst>
              <a:ext uri="{FF2B5EF4-FFF2-40B4-BE49-F238E27FC236}">
                <a16:creationId xmlns:a16="http://schemas.microsoft.com/office/drawing/2014/main" id="{8A1BA0CD-B870-F6F9-BEA8-12B883A35D20}"/>
              </a:ext>
            </a:extLst>
          </p:cNvPr>
          <p:cNvPicPr>
            <a:picLocks noChangeAspect="1"/>
          </p:cNvPicPr>
          <p:nvPr/>
        </p:nvPicPr>
        <p:blipFill>
          <a:blip r:embed="rId3"/>
          <a:stretch>
            <a:fillRect/>
          </a:stretch>
        </p:blipFill>
        <p:spPr>
          <a:xfrm>
            <a:off x="6761094" y="3179298"/>
            <a:ext cx="5052311" cy="2971737"/>
          </a:xfrm>
          <a:prstGeom prst="rect">
            <a:avLst/>
          </a:prstGeom>
        </p:spPr>
      </p:pic>
    </p:spTree>
    <p:extLst>
      <p:ext uri="{BB962C8B-B14F-4D97-AF65-F5344CB8AC3E}">
        <p14:creationId xmlns:p14="http://schemas.microsoft.com/office/powerpoint/2010/main" val="183783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0"/>
          <p:cNvSpPr txBox="1">
            <a:spLocks noGrp="1"/>
          </p:cNvSpPr>
          <p:nvPr>
            <p:ph type="title"/>
          </p:nvPr>
        </p:nvSpPr>
        <p:spPr>
          <a:xfrm>
            <a:off x="521207" y="745588"/>
            <a:ext cx="11365993" cy="998806"/>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3600"/>
              <a:buFont typeface="Quattrocento Sans"/>
              <a:buNone/>
            </a:pPr>
            <a:r>
              <a:rPr lang="tr-TR" sz="4000" b="1" dirty="0">
                <a:latin typeface="Times New Roman" panose="02020603050405020304" pitchFamily="18" charset="0"/>
                <a:cs typeface="Times New Roman" panose="02020603050405020304" pitchFamily="18" charset="0"/>
              </a:rPr>
              <a:t>LİSANS ANLAŞMALARI </a:t>
            </a:r>
            <a:r>
              <a:rPr lang="tr-TR" sz="2000" b="1" dirty="0">
                <a:latin typeface="Times New Roman" panose="02020603050405020304" pitchFamily="18" charset="0"/>
                <a:cs typeface="Times New Roman" panose="02020603050405020304" pitchFamily="18" charset="0"/>
              </a:rPr>
              <a:t>(Özdemir, 2018:144-145)</a:t>
            </a:r>
            <a:endParaRPr sz="2000" b="1" dirty="0">
              <a:latin typeface="Times New Roman" panose="02020603050405020304" pitchFamily="18" charset="0"/>
              <a:cs typeface="Times New Roman" panose="02020603050405020304" pitchFamily="18" charset="0"/>
              <a:sym typeface="Quattrocento Sans"/>
            </a:endParaRPr>
          </a:p>
        </p:txBody>
      </p:sp>
      <p:sp>
        <p:nvSpPr>
          <p:cNvPr id="101" name="Google Shape;101;p10"/>
          <p:cNvSpPr txBox="1"/>
          <p:nvPr/>
        </p:nvSpPr>
        <p:spPr>
          <a:xfrm>
            <a:off x="393896" y="2365424"/>
            <a:ext cx="8018584" cy="4093388"/>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chemeClr val="tx1"/>
                </a:solidFill>
                <a:effectLst/>
                <a:uLnTx/>
                <a:uFillTx/>
                <a:latin typeface="Times New Roman" panose="02020603050405020304" pitchFamily="18" charset="0"/>
                <a:ea typeface="Quattrocento Sans"/>
                <a:cs typeface="Times New Roman" panose="02020603050405020304" pitchFamily="18" charset="0"/>
                <a:sym typeface="Quattrocento Sans"/>
              </a:rPr>
              <a:t>Ayrıca işletme hedef pazarda yerleşebilmek için yapılması gereken masraflardan kaçınmak adına bunu yerleşik işletmelere bırakmaktadır.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tr-TR" sz="2000" dirty="0">
              <a:solidFill>
                <a:schemeClr val="tx1"/>
              </a:solidFill>
              <a:latin typeface="Times New Roman" panose="02020603050405020304" pitchFamily="18" charset="0"/>
              <a:ea typeface="Quattrocento Sans"/>
              <a:cs typeface="Times New Roman" panose="02020603050405020304" pitchFamily="18" charset="0"/>
              <a:sym typeface="Quattrocento Sans"/>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chemeClr val="tx1"/>
                </a:solidFill>
                <a:effectLst/>
                <a:uLnTx/>
                <a:uFillTx/>
                <a:latin typeface="Times New Roman" panose="02020603050405020304" pitchFamily="18" charset="0"/>
                <a:ea typeface="Quattrocento Sans"/>
                <a:cs typeface="Times New Roman" panose="02020603050405020304" pitchFamily="18" charset="0"/>
                <a:sym typeface="Quattrocento Sans"/>
              </a:rPr>
              <a:t>Lisans anlaşmaları yoluyla uluslararası pazarlara giren işletmeler gümrük duvarlarından da muafiyet sağlamaktadır.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tr-TR" sz="2000" dirty="0">
              <a:solidFill>
                <a:schemeClr val="tx1"/>
              </a:solidFill>
              <a:latin typeface="Times New Roman" panose="02020603050405020304" pitchFamily="18" charset="0"/>
              <a:ea typeface="Quattrocento Sans"/>
              <a:cs typeface="Times New Roman" panose="02020603050405020304" pitchFamily="18" charset="0"/>
              <a:sym typeface="Quattrocento Sans"/>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chemeClr val="tx1"/>
                </a:solidFill>
                <a:effectLst/>
                <a:uLnTx/>
                <a:uFillTx/>
                <a:latin typeface="Times New Roman" panose="02020603050405020304" pitchFamily="18" charset="0"/>
                <a:ea typeface="Quattrocento Sans"/>
                <a:cs typeface="Times New Roman" panose="02020603050405020304" pitchFamily="18" charset="0"/>
                <a:sym typeface="Quattrocento Sans"/>
              </a:rPr>
              <a:t>Lisans anlaşmaları yoluyla pazara giren işletmelerin, riskleri de önemli ölçüde azalttığı ve risklerin çoğunu yerleşik işletmelere aktardığı görülmektedir.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tr-TR" sz="2000" dirty="0">
              <a:solidFill>
                <a:schemeClr val="tx1"/>
              </a:solidFill>
              <a:latin typeface="Times New Roman" panose="02020603050405020304" pitchFamily="18" charset="0"/>
              <a:ea typeface="Quattrocento Sans"/>
              <a:cs typeface="Times New Roman" panose="02020603050405020304" pitchFamily="18" charset="0"/>
              <a:sym typeface="Quattrocento Sans"/>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chemeClr val="tx1"/>
                </a:solidFill>
                <a:effectLst/>
                <a:uLnTx/>
                <a:uFillTx/>
                <a:latin typeface="Times New Roman" panose="02020603050405020304" pitchFamily="18" charset="0"/>
                <a:ea typeface="Quattrocento Sans"/>
                <a:cs typeface="Times New Roman" panose="02020603050405020304" pitchFamily="18" charset="0"/>
                <a:sym typeface="Quattrocento Sans"/>
              </a:rPr>
              <a:t>Bazı durumlarda lisans anlaşması yoluyla kendisine hak verilen yerleşik işletmelerin uğradığı zararlar ve itibar kaybı nedeniyle uluslararası pazarlama yapan işletmelerin zarar görmesi de söz konusu olabilmektedir.</a:t>
            </a:r>
            <a:endParaRPr kumimoji="0" sz="20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3" name="Resim 2" descr="ofis malzemesi, kişi, şahıs, ofis aleti, dolma kalem içeren bir resim&#10;&#10;Açıklama otomatik olarak oluşturuldu">
            <a:extLst>
              <a:ext uri="{FF2B5EF4-FFF2-40B4-BE49-F238E27FC236}">
                <a16:creationId xmlns:a16="http://schemas.microsoft.com/office/drawing/2014/main" id="{FBB6DC7E-CDC7-5284-A0E5-E175D1FC03FE}"/>
              </a:ext>
            </a:extLst>
          </p:cNvPr>
          <p:cNvPicPr>
            <a:picLocks noChangeAspect="1"/>
          </p:cNvPicPr>
          <p:nvPr/>
        </p:nvPicPr>
        <p:blipFill>
          <a:blip r:embed="rId3"/>
          <a:stretch>
            <a:fillRect/>
          </a:stretch>
        </p:blipFill>
        <p:spPr>
          <a:xfrm>
            <a:off x="8553157" y="2489982"/>
            <a:ext cx="3423508" cy="3868615"/>
          </a:xfrm>
          <a:prstGeom prst="rect">
            <a:avLst/>
          </a:prstGeom>
        </p:spPr>
      </p:pic>
    </p:spTree>
    <p:extLst>
      <p:ext uri="{BB962C8B-B14F-4D97-AF65-F5344CB8AC3E}">
        <p14:creationId xmlns:p14="http://schemas.microsoft.com/office/powerpoint/2010/main" val="793299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2"/>
          <p:cNvSpPr txBox="1">
            <a:spLocks noGrp="1"/>
          </p:cNvSpPr>
          <p:nvPr>
            <p:ph type="title"/>
          </p:nvPr>
        </p:nvSpPr>
        <p:spPr>
          <a:xfrm>
            <a:off x="-225083" y="448050"/>
            <a:ext cx="12417083" cy="762586"/>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3A3838"/>
              </a:buClr>
              <a:buSzPts val="2800"/>
              <a:buFont typeface="Quattrocento Sans"/>
              <a:buNone/>
            </a:pPr>
            <a:r>
              <a:rPr lang="tr-TR" sz="3200" b="1" dirty="0">
                <a:latin typeface="Times New Roman" panose="02020603050405020304" pitchFamily="18" charset="0"/>
                <a:cs typeface="Times New Roman" panose="02020603050405020304" pitchFamily="18" charset="0"/>
              </a:rPr>
              <a:t>İŞLETMELERİN ULUSLARARASI PAZARLARA YÖNELME NEDENLERİ</a:t>
            </a:r>
            <a:r>
              <a:rPr lang="tr-TR" sz="2000" b="1" dirty="0">
                <a:latin typeface="Times New Roman" panose="02020603050405020304" pitchFamily="18" charset="0"/>
                <a:cs typeface="Times New Roman" panose="02020603050405020304" pitchFamily="18" charset="0"/>
                <a:sym typeface="Quattrocento Sans"/>
              </a:rPr>
              <a:t>(Ulaş, 2018: 32-33)</a:t>
            </a:r>
            <a:endParaRPr sz="2000" b="1" dirty="0">
              <a:latin typeface="Times New Roman" panose="02020603050405020304" pitchFamily="18" charset="0"/>
              <a:cs typeface="Times New Roman" panose="02020603050405020304" pitchFamily="18" charset="0"/>
            </a:endParaRPr>
          </a:p>
        </p:txBody>
      </p:sp>
      <p:sp>
        <p:nvSpPr>
          <p:cNvPr id="46" name="Google Shape;46;p2"/>
          <p:cNvSpPr txBox="1"/>
          <p:nvPr/>
        </p:nvSpPr>
        <p:spPr>
          <a:xfrm>
            <a:off x="541609" y="1524707"/>
            <a:ext cx="6843930" cy="500192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rgbClr val="3F3F3F"/>
              </a:buClr>
              <a:buSzPts val="1200"/>
              <a:buFont typeface="Arial"/>
              <a:buNone/>
            </a:pPr>
            <a:r>
              <a:rPr lang="tr-TR" sz="2000" b="0" i="0" u="none" strike="noStrike" cap="none" dirty="0">
                <a:solidFill>
                  <a:srgbClr val="3F3F3F"/>
                </a:solidFill>
                <a:latin typeface="Times New Roman" panose="02020603050405020304" pitchFamily="18" charset="0"/>
                <a:ea typeface="Quattrocento Sans"/>
                <a:cs typeface="Times New Roman" panose="02020603050405020304" pitchFamily="18" charset="0"/>
                <a:sym typeface="Quattrocento Sans"/>
              </a:rPr>
              <a:t>Genellikle işletmeler satışlardaki durgunluk ya da düşüş gibi riskleri minimize etmek için farklı ülke pazarlarına girilmektedir. İşletmelerin uluslararası pazarlara yönelme nedenleri şunlardır:</a:t>
            </a:r>
            <a:endParaRPr sz="2000" dirty="0">
              <a:latin typeface="Times New Roman" panose="02020603050405020304" pitchFamily="18" charset="0"/>
              <a:cs typeface="Times New Roman" panose="02020603050405020304" pitchFamily="18" charset="0"/>
            </a:endParaRPr>
          </a:p>
          <a:p>
            <a:pPr marL="0" marR="0" lvl="0" indent="0" algn="just" rtl="0">
              <a:spcBef>
                <a:spcPts val="1600"/>
              </a:spcBef>
              <a:spcAft>
                <a:spcPts val="0"/>
              </a:spcAft>
              <a:buClr>
                <a:srgbClr val="3F3F3F"/>
              </a:buClr>
              <a:buSzPts val="1200"/>
              <a:buFont typeface="Arial"/>
              <a:buNone/>
            </a:pPr>
            <a:r>
              <a:rPr lang="tr-TR" sz="2000" b="0" i="0" u="none" strike="noStrike" cap="none" dirty="0">
                <a:solidFill>
                  <a:srgbClr val="3F3F3F"/>
                </a:solidFill>
                <a:latin typeface="Times New Roman" panose="02020603050405020304" pitchFamily="18" charset="0"/>
                <a:ea typeface="Quattrocento Sans"/>
                <a:cs typeface="Times New Roman" panose="02020603050405020304" pitchFamily="18" charset="0"/>
                <a:sym typeface="Quattrocento Sans"/>
              </a:rPr>
              <a:t>İç pazar durgunluğu </a:t>
            </a:r>
            <a:endParaRPr lang="tr-TR" sz="2000" dirty="0">
              <a:latin typeface="Times New Roman" panose="02020603050405020304" pitchFamily="18" charset="0"/>
              <a:ea typeface="Quattrocento Sans"/>
              <a:cs typeface="Times New Roman" panose="02020603050405020304" pitchFamily="18" charset="0"/>
            </a:endParaRPr>
          </a:p>
          <a:p>
            <a:pPr marL="0" marR="0" lvl="0" indent="0" algn="just" rtl="0">
              <a:spcBef>
                <a:spcPts val="1600"/>
              </a:spcBef>
              <a:spcAft>
                <a:spcPts val="0"/>
              </a:spcAft>
              <a:buClr>
                <a:srgbClr val="3F3F3F"/>
              </a:buClr>
              <a:buSzPts val="1200"/>
              <a:buFont typeface="Arial"/>
              <a:buNone/>
            </a:pPr>
            <a:r>
              <a:rPr lang="tr-TR" sz="2000" b="0" i="0" u="none" strike="noStrike" cap="none" dirty="0">
                <a:solidFill>
                  <a:srgbClr val="3F3F3F"/>
                </a:solidFill>
                <a:latin typeface="Times New Roman" panose="02020603050405020304" pitchFamily="18" charset="0"/>
                <a:ea typeface="Quattrocento Sans"/>
                <a:cs typeface="Times New Roman" panose="02020603050405020304" pitchFamily="18" charset="0"/>
                <a:sym typeface="Quattrocento Sans"/>
              </a:rPr>
              <a:t>Ülke içindeki hükümet sınırlamaları </a:t>
            </a:r>
            <a:endParaRPr sz="2000" dirty="0">
              <a:latin typeface="Times New Roman" panose="02020603050405020304" pitchFamily="18" charset="0"/>
              <a:cs typeface="Times New Roman" panose="02020603050405020304" pitchFamily="18" charset="0"/>
            </a:endParaRPr>
          </a:p>
          <a:p>
            <a:pPr marL="0" marR="0" lvl="0" indent="0" algn="just" rtl="0">
              <a:spcBef>
                <a:spcPts val="1600"/>
              </a:spcBef>
              <a:spcAft>
                <a:spcPts val="0"/>
              </a:spcAft>
              <a:buClr>
                <a:srgbClr val="3F3F3F"/>
              </a:buClr>
              <a:buSzPts val="1200"/>
              <a:buFont typeface="Arial"/>
              <a:buNone/>
            </a:pPr>
            <a:r>
              <a:rPr lang="tr-TR" sz="2000" b="0" i="0" u="none" strike="noStrike" cap="none" dirty="0">
                <a:solidFill>
                  <a:srgbClr val="3F3F3F"/>
                </a:solidFill>
                <a:latin typeface="Times New Roman" panose="02020603050405020304" pitchFamily="18" charset="0"/>
                <a:ea typeface="Quattrocento Sans"/>
                <a:cs typeface="Times New Roman" panose="02020603050405020304" pitchFamily="18" charset="0"/>
                <a:sym typeface="Quattrocento Sans"/>
              </a:rPr>
              <a:t>Dış pazarlara açılmaya verilen teşvikler (devletlerin ihracatı teşvik tedbirleri) </a:t>
            </a:r>
            <a:endParaRPr sz="2000" dirty="0">
              <a:latin typeface="Times New Roman" panose="02020603050405020304" pitchFamily="18" charset="0"/>
              <a:cs typeface="Times New Roman" panose="02020603050405020304" pitchFamily="18" charset="0"/>
            </a:endParaRPr>
          </a:p>
          <a:p>
            <a:pPr marL="0" marR="0" lvl="0" indent="0" algn="just" rtl="0">
              <a:spcBef>
                <a:spcPts val="1600"/>
              </a:spcBef>
              <a:spcAft>
                <a:spcPts val="0"/>
              </a:spcAft>
              <a:buClr>
                <a:srgbClr val="3F3F3F"/>
              </a:buClr>
              <a:buSzPts val="1200"/>
              <a:buFont typeface="Arial"/>
              <a:buNone/>
            </a:pPr>
            <a:r>
              <a:rPr lang="tr-TR" sz="2000" b="0" i="0" u="none" strike="noStrike" cap="none" dirty="0">
                <a:solidFill>
                  <a:srgbClr val="3F3F3F"/>
                </a:solidFill>
                <a:latin typeface="Times New Roman" panose="02020603050405020304" pitchFamily="18" charset="0"/>
                <a:ea typeface="Quattrocento Sans"/>
                <a:cs typeface="Times New Roman" panose="02020603050405020304" pitchFamily="18" charset="0"/>
                <a:sym typeface="Quattrocento Sans"/>
              </a:rPr>
              <a:t>Dış ülkelerde yabancılara konulan ticari engellerin giderek azalması </a:t>
            </a:r>
            <a:endParaRPr sz="2000" dirty="0">
              <a:latin typeface="Times New Roman" panose="02020603050405020304" pitchFamily="18" charset="0"/>
              <a:cs typeface="Times New Roman" panose="02020603050405020304" pitchFamily="18" charset="0"/>
            </a:endParaRPr>
          </a:p>
          <a:p>
            <a:pPr marL="0" marR="0" lvl="0" indent="0" algn="just" rtl="0">
              <a:spcBef>
                <a:spcPts val="1600"/>
              </a:spcBef>
              <a:spcAft>
                <a:spcPts val="0"/>
              </a:spcAft>
              <a:buClr>
                <a:srgbClr val="3F3F3F"/>
              </a:buClr>
              <a:buSzPts val="1200"/>
              <a:buFont typeface="Arial"/>
              <a:buNone/>
            </a:pPr>
            <a:r>
              <a:rPr lang="tr-TR" sz="2000" b="0" i="0" u="none" strike="noStrike" cap="none" dirty="0">
                <a:solidFill>
                  <a:srgbClr val="3F3F3F"/>
                </a:solidFill>
                <a:latin typeface="Times New Roman" panose="02020603050405020304" pitchFamily="18" charset="0"/>
                <a:ea typeface="Quattrocento Sans"/>
                <a:cs typeface="Times New Roman" panose="02020603050405020304" pitchFamily="18" charset="0"/>
                <a:sym typeface="Quattrocento Sans"/>
              </a:rPr>
              <a:t>Bölgesel ticaret alanlarının (AB, NAFTA, BRICS) genişlemesi </a:t>
            </a:r>
            <a:endParaRPr sz="2000" dirty="0">
              <a:latin typeface="Times New Roman" panose="02020603050405020304" pitchFamily="18" charset="0"/>
              <a:cs typeface="Times New Roman" panose="02020603050405020304" pitchFamily="18" charset="0"/>
            </a:endParaRPr>
          </a:p>
          <a:p>
            <a:pPr marL="0" marR="0" lvl="0" indent="0" algn="just" rtl="0">
              <a:spcBef>
                <a:spcPts val="1600"/>
              </a:spcBef>
              <a:spcAft>
                <a:spcPts val="0"/>
              </a:spcAft>
              <a:buClr>
                <a:srgbClr val="3F3F3F"/>
              </a:buClr>
              <a:buSzPts val="1200"/>
              <a:buFont typeface="Arial"/>
              <a:buNone/>
            </a:pPr>
            <a:r>
              <a:rPr lang="tr-TR" sz="2000" b="0" i="0" u="none" strike="noStrike" cap="none" dirty="0">
                <a:solidFill>
                  <a:srgbClr val="3F3F3F"/>
                </a:solidFill>
                <a:latin typeface="Times New Roman" panose="02020603050405020304" pitchFamily="18" charset="0"/>
                <a:ea typeface="Quattrocento Sans"/>
                <a:cs typeface="Times New Roman" panose="02020603050405020304" pitchFamily="18" charset="0"/>
                <a:sym typeface="Quattrocento Sans"/>
              </a:rPr>
              <a:t>Küreselleşme eğilimi sonucu ülkeler arasında ticaretin artması </a:t>
            </a:r>
            <a:endParaRPr sz="2000" dirty="0">
              <a:latin typeface="Times New Roman" panose="02020603050405020304" pitchFamily="18" charset="0"/>
              <a:cs typeface="Times New Roman" panose="02020603050405020304" pitchFamily="18" charset="0"/>
            </a:endParaRPr>
          </a:p>
          <a:p>
            <a:pPr marL="0" marR="0" lvl="0" indent="0" algn="just" rtl="0">
              <a:spcBef>
                <a:spcPts val="1600"/>
              </a:spcBef>
              <a:spcAft>
                <a:spcPts val="0"/>
              </a:spcAft>
              <a:buClr>
                <a:srgbClr val="3F3F3F"/>
              </a:buClr>
              <a:buSzPts val="1200"/>
              <a:buFont typeface="Arial"/>
              <a:buNone/>
            </a:pPr>
            <a:endParaRPr sz="2000" b="0" i="0" u="none" strike="noStrike" cap="none" dirty="0">
              <a:solidFill>
                <a:srgbClr val="3F3F3F"/>
              </a:solidFill>
              <a:latin typeface="Times New Roman" panose="02020603050405020304" pitchFamily="18" charset="0"/>
              <a:ea typeface="Quattrocento Sans"/>
              <a:cs typeface="Times New Roman" panose="02020603050405020304" pitchFamily="18" charset="0"/>
              <a:sym typeface="Quattrocento Sans"/>
            </a:endParaRPr>
          </a:p>
        </p:txBody>
      </p:sp>
      <p:pic>
        <p:nvPicPr>
          <p:cNvPr id="3" name="Resim 2" descr="metin, harita, atlas içeren bir resim&#10;&#10;Açıklama otomatik olarak oluşturuldu">
            <a:extLst>
              <a:ext uri="{FF2B5EF4-FFF2-40B4-BE49-F238E27FC236}">
                <a16:creationId xmlns:a16="http://schemas.microsoft.com/office/drawing/2014/main" id="{4D0C737B-FF32-ACC7-F393-C8540482425F}"/>
              </a:ext>
            </a:extLst>
          </p:cNvPr>
          <p:cNvPicPr>
            <a:picLocks noChangeAspect="1"/>
          </p:cNvPicPr>
          <p:nvPr/>
        </p:nvPicPr>
        <p:blipFill>
          <a:blip r:embed="rId3"/>
          <a:stretch>
            <a:fillRect/>
          </a:stretch>
        </p:blipFill>
        <p:spPr>
          <a:xfrm>
            <a:off x="7638756" y="1524707"/>
            <a:ext cx="4178106" cy="466507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1"/>
          <p:cNvSpPr txBox="1">
            <a:spLocks noGrp="1"/>
          </p:cNvSpPr>
          <p:nvPr>
            <p:ph type="title"/>
          </p:nvPr>
        </p:nvSpPr>
        <p:spPr>
          <a:xfrm>
            <a:off x="521207" y="448056"/>
            <a:ext cx="11084639" cy="64008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3A3838"/>
              </a:buClr>
              <a:buSzPct val="100000"/>
              <a:buFont typeface="Quattrocento Sans"/>
              <a:buNone/>
            </a:pPr>
            <a:r>
              <a:rPr lang="tr-TR" sz="4000" b="1" dirty="0">
                <a:solidFill>
                  <a:schemeClr val="tx1"/>
                </a:solidFill>
                <a:latin typeface="Times New Roman" panose="02020603050405020304" pitchFamily="18" charset="0"/>
                <a:cs typeface="Times New Roman" panose="02020603050405020304" pitchFamily="18" charset="0"/>
              </a:rPr>
              <a:t>LİSANS ALANIN HAKLARI </a:t>
            </a:r>
            <a:r>
              <a:rPr lang="tr-TR" sz="2000" b="1" dirty="0">
                <a:solidFill>
                  <a:schemeClr val="tx1"/>
                </a:solidFill>
                <a:latin typeface="Times New Roman" panose="02020603050405020304" pitchFamily="18" charset="0"/>
                <a:cs typeface="Times New Roman" panose="02020603050405020304" pitchFamily="18" charset="0"/>
              </a:rPr>
              <a:t>(Çakır Yıldız, 2018: 209-210)</a:t>
            </a:r>
            <a:endParaRPr sz="2000" b="1" dirty="0">
              <a:solidFill>
                <a:schemeClr val="tx1"/>
              </a:solidFill>
              <a:latin typeface="Times New Roman" panose="02020603050405020304" pitchFamily="18" charset="0"/>
              <a:cs typeface="Times New Roman" panose="02020603050405020304" pitchFamily="18" charset="0"/>
            </a:endParaRPr>
          </a:p>
        </p:txBody>
      </p:sp>
      <p:sp>
        <p:nvSpPr>
          <p:cNvPr id="107" name="Google Shape;107;p11"/>
          <p:cNvSpPr txBox="1">
            <a:spLocks noGrp="1"/>
          </p:cNvSpPr>
          <p:nvPr>
            <p:ph type="body" idx="1"/>
          </p:nvPr>
        </p:nvSpPr>
        <p:spPr>
          <a:xfrm>
            <a:off x="521207" y="2053882"/>
            <a:ext cx="6540775" cy="3359365"/>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3F3F3F"/>
              </a:buClr>
              <a:buSzPts val="12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ts val="12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Patentler, buluşlar, formüller, prosesler, dizaynlar, örnekler, </a:t>
            </a:r>
            <a:endParaRP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2200"/>
              </a:spcBef>
              <a:spcAft>
                <a:spcPts val="0"/>
              </a:spcAft>
              <a:buClr>
                <a:srgbClr val="3F3F3F"/>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Telif hakları, edebi, müzik ve sanatsal kompozisyonlar, </a:t>
            </a:r>
            <a:endParaRP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2200"/>
              </a:spcBef>
              <a:spcAft>
                <a:spcPts val="0"/>
              </a:spcAft>
              <a:buClr>
                <a:srgbClr val="3F3F3F"/>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Markalar, ticari isimler, işletme isimleri,</a:t>
            </a:r>
            <a:endParaRP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2200"/>
              </a:spcBef>
              <a:spcAft>
                <a:spcPts val="0"/>
              </a:spcAft>
              <a:buClr>
                <a:srgbClr val="3F3F3F"/>
              </a:buClr>
              <a:buSzPts val="1200"/>
              <a:buFont typeface="Quattrocento Sans"/>
              <a:buNone/>
            </a:pPr>
            <a:r>
              <a:rPr lang="tr-TR" sz="2000" dirty="0" err="1">
                <a:solidFill>
                  <a:schemeClr val="tx1"/>
                </a:solidFill>
                <a:latin typeface="Times New Roman" panose="02020603050405020304" pitchFamily="18" charset="0"/>
                <a:cs typeface="Times New Roman" panose="02020603050405020304" pitchFamily="18" charset="0"/>
              </a:rPr>
              <a:t>Franchise’lar</a:t>
            </a:r>
            <a:r>
              <a:rPr lang="tr-TR" sz="2000" dirty="0">
                <a:solidFill>
                  <a:schemeClr val="tx1"/>
                </a:solidFill>
                <a:latin typeface="Times New Roman" panose="02020603050405020304" pitchFamily="18" charset="0"/>
                <a:cs typeface="Times New Roman" panose="02020603050405020304" pitchFamily="18" charset="0"/>
              </a:rPr>
              <a:t>, lisanslar, kontratlar,</a:t>
            </a:r>
          </a:p>
          <a:p>
            <a:pPr marL="0" lvl="0" indent="0" algn="just" rtl="0">
              <a:lnSpc>
                <a:spcPct val="100000"/>
              </a:lnSpc>
              <a:spcBef>
                <a:spcPts val="2200"/>
              </a:spcBef>
              <a:spcAft>
                <a:spcPts val="0"/>
              </a:spcAft>
              <a:buClr>
                <a:srgbClr val="3F3F3F"/>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Metotlar, programlar, prosedürler, sistemler vb.</a:t>
            </a:r>
            <a:endParaRPr sz="2000" dirty="0">
              <a:solidFill>
                <a:schemeClr val="tx1"/>
              </a:solidFill>
              <a:latin typeface="Times New Roman" panose="02020603050405020304" pitchFamily="18" charset="0"/>
              <a:cs typeface="Times New Roman" panose="02020603050405020304" pitchFamily="18" charset="0"/>
            </a:endParaRPr>
          </a:p>
        </p:txBody>
      </p:sp>
      <p:pic>
        <p:nvPicPr>
          <p:cNvPr id="3" name="Resim 2" descr="metin, yazı tipi, grafik, grafik tasarım içeren bir resim&#10;&#10;Açıklama otomatik olarak oluşturuldu">
            <a:extLst>
              <a:ext uri="{FF2B5EF4-FFF2-40B4-BE49-F238E27FC236}">
                <a16:creationId xmlns:a16="http://schemas.microsoft.com/office/drawing/2014/main" id="{910BC574-13F2-1FEE-9EC2-A0BB84281950}"/>
              </a:ext>
            </a:extLst>
          </p:cNvPr>
          <p:cNvPicPr>
            <a:picLocks noChangeAspect="1"/>
          </p:cNvPicPr>
          <p:nvPr/>
        </p:nvPicPr>
        <p:blipFill>
          <a:blip r:embed="rId3"/>
          <a:stretch>
            <a:fillRect/>
          </a:stretch>
        </p:blipFill>
        <p:spPr>
          <a:xfrm>
            <a:off x="6893169" y="2644724"/>
            <a:ext cx="4777624" cy="264472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2"/>
          <p:cNvSpPr txBox="1">
            <a:spLocks noGrp="1"/>
          </p:cNvSpPr>
          <p:nvPr>
            <p:ph type="title"/>
          </p:nvPr>
        </p:nvSpPr>
        <p:spPr>
          <a:xfrm>
            <a:off x="521207" y="448056"/>
            <a:ext cx="11000233" cy="640080"/>
          </a:xfrm>
          <a:prstGeom prst="rect">
            <a:avLst/>
          </a:prstGeom>
          <a:noFill/>
          <a:ln>
            <a:noFill/>
          </a:ln>
        </p:spPr>
        <p:txBody>
          <a:bodyPr spcFirstLastPara="1" wrap="square" lIns="91425" tIns="45700" rIns="91425" bIns="45700" anchor="b" anchorCtr="0">
            <a:normAutofit fontScale="90000"/>
          </a:bodyPr>
          <a:lstStyle/>
          <a:p>
            <a:pPr marL="0" lvl="0" indent="0" algn="r" rtl="0">
              <a:spcBef>
                <a:spcPts val="0"/>
              </a:spcBef>
              <a:spcAft>
                <a:spcPts val="0"/>
              </a:spcAft>
              <a:buClr>
                <a:srgbClr val="3A3838"/>
              </a:buClr>
              <a:buSzPct val="100000"/>
              <a:buFont typeface="Quattrocento Sans"/>
              <a:buNone/>
            </a:pPr>
            <a:r>
              <a:rPr lang="tr-TR" sz="4000" b="1" dirty="0">
                <a:solidFill>
                  <a:schemeClr val="tx1"/>
                </a:solidFill>
                <a:latin typeface="Times New Roman" panose="02020603050405020304" pitchFamily="18" charset="0"/>
                <a:cs typeface="Times New Roman" panose="02020603050405020304" pitchFamily="18" charset="0"/>
              </a:rPr>
              <a:t>LİSANS ALANIN YÜKÜMLÜLÜKLERİ</a:t>
            </a:r>
            <a:r>
              <a:rPr lang="tr-TR" sz="2000" b="1" dirty="0">
                <a:solidFill>
                  <a:schemeClr val="tx1"/>
                </a:solidFill>
                <a:latin typeface="Times New Roman" panose="02020603050405020304" pitchFamily="18" charset="0"/>
                <a:cs typeface="Times New Roman" panose="02020603050405020304" pitchFamily="18" charset="0"/>
              </a:rPr>
              <a:t>(Çakır Yıldız, 2018: 210)</a:t>
            </a:r>
            <a:endParaRPr sz="2000" b="1" dirty="0">
              <a:solidFill>
                <a:schemeClr val="tx1"/>
              </a:solidFill>
              <a:latin typeface="Times New Roman" panose="02020603050405020304" pitchFamily="18" charset="0"/>
              <a:cs typeface="Times New Roman" panose="02020603050405020304" pitchFamily="18" charset="0"/>
            </a:endParaRPr>
          </a:p>
        </p:txBody>
      </p:sp>
      <p:sp>
        <p:nvSpPr>
          <p:cNvPr id="113" name="Google Shape;113;p12"/>
          <p:cNvSpPr txBox="1">
            <a:spLocks noGrp="1"/>
          </p:cNvSpPr>
          <p:nvPr>
            <p:ph type="body" idx="1"/>
          </p:nvPr>
        </p:nvSpPr>
        <p:spPr>
          <a:xfrm>
            <a:off x="422031" y="2771335"/>
            <a:ext cx="6105378" cy="2641912"/>
          </a:xfrm>
          <a:prstGeom prst="rect">
            <a:avLst/>
          </a:prstGeom>
          <a:noFill/>
          <a:ln>
            <a:noFill/>
          </a:ln>
        </p:spPr>
        <p:txBody>
          <a:bodyPr spcFirstLastPara="1" wrap="square" lIns="91425" tIns="45700" rIns="91425" bIns="45700" anchor="t" anchorCtr="0">
            <a:normAutofit/>
          </a:bodyPr>
          <a:lstStyle/>
          <a:p>
            <a:pPr marL="0" lvl="0" indent="0" algn="just" rtl="0">
              <a:lnSpc>
                <a:spcPct val="150000"/>
              </a:lnSpc>
              <a:spcBef>
                <a:spcPts val="0"/>
              </a:spcBef>
              <a:spcAft>
                <a:spcPts val="0"/>
              </a:spcAft>
              <a:buClr>
                <a:srgbClr val="3F3F3F"/>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 Ürünü anlaşma koşullarına uygun olarak üretmek, </a:t>
            </a:r>
            <a:endParaRP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50000"/>
              </a:lnSpc>
              <a:spcBef>
                <a:spcPts val="2200"/>
              </a:spcBef>
              <a:spcAft>
                <a:spcPts val="0"/>
              </a:spcAft>
              <a:buClr>
                <a:srgbClr val="3F3F3F"/>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 Tahsis edilmiş bölgede bu ürünleri pazarlamak, </a:t>
            </a:r>
            <a:endParaRP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50000"/>
              </a:lnSpc>
              <a:spcBef>
                <a:spcPts val="2200"/>
              </a:spcBef>
              <a:spcAft>
                <a:spcPts val="0"/>
              </a:spcAft>
              <a:buClr>
                <a:srgbClr val="3F3F3F"/>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 Ürünlerin satış miktarına bağlı olarak lisansöre gereken ödemeleri yapmak.</a:t>
            </a:r>
            <a:endParaRPr sz="2000" dirty="0">
              <a:solidFill>
                <a:schemeClr val="tx1"/>
              </a:solidFill>
              <a:latin typeface="Times New Roman" panose="02020603050405020304" pitchFamily="18" charset="0"/>
              <a:cs typeface="Times New Roman" panose="02020603050405020304" pitchFamily="18" charset="0"/>
            </a:endParaRPr>
          </a:p>
        </p:txBody>
      </p:sp>
      <p:pic>
        <p:nvPicPr>
          <p:cNvPr id="3" name="Resim 2" descr="kişi, şahıs, bağ, bağlamak, ilişki, eşitlik, köstek, resmi kıyafet, giyim içeren bir resim&#10;&#10;Açıklama otomatik olarak oluşturuldu">
            <a:extLst>
              <a:ext uri="{FF2B5EF4-FFF2-40B4-BE49-F238E27FC236}">
                <a16:creationId xmlns:a16="http://schemas.microsoft.com/office/drawing/2014/main" id="{F47B9183-A58B-1409-28B8-12C96CC785F4}"/>
              </a:ext>
            </a:extLst>
          </p:cNvPr>
          <p:cNvPicPr>
            <a:picLocks noChangeAspect="1"/>
          </p:cNvPicPr>
          <p:nvPr/>
        </p:nvPicPr>
        <p:blipFill>
          <a:blip r:embed="rId3"/>
          <a:stretch>
            <a:fillRect/>
          </a:stretch>
        </p:blipFill>
        <p:spPr>
          <a:xfrm>
            <a:off x="6883790" y="2067950"/>
            <a:ext cx="4637650" cy="358726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3"/>
          <p:cNvSpPr txBox="1">
            <a:spLocks noGrp="1"/>
          </p:cNvSpPr>
          <p:nvPr>
            <p:ph type="body" idx="1"/>
          </p:nvPr>
        </p:nvSpPr>
        <p:spPr>
          <a:xfrm>
            <a:off x="539496" y="2560320"/>
            <a:ext cx="5214190" cy="397764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Clr>
                <a:srgbClr val="3F3F3F"/>
              </a:buClr>
              <a:buSzPct val="1000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a:t>
            </a:r>
            <a:r>
              <a:rPr lang="tr-TR" sz="2000" dirty="0" err="1">
                <a:solidFill>
                  <a:schemeClr val="tx1"/>
                </a:solidFill>
                <a:latin typeface="Times New Roman" panose="02020603050405020304" pitchFamily="18" charset="0"/>
                <a:cs typeface="Times New Roman" panose="02020603050405020304" pitchFamily="18" charset="0"/>
              </a:rPr>
              <a:t>Franchising</a:t>
            </a:r>
            <a:r>
              <a:rPr lang="tr-TR" sz="2000" dirty="0">
                <a:solidFill>
                  <a:schemeClr val="tx1"/>
                </a:solidFill>
                <a:latin typeface="Times New Roman" panose="02020603050405020304" pitchFamily="18" charset="0"/>
                <a:cs typeface="Times New Roman" panose="02020603050405020304" pitchFamily="18" charset="0"/>
              </a:rPr>
              <a:t>” kelimesinin dünya literatüründe yerel karşılıkları yoktur ve bu nedenle tüm dillerde aynı şekilde kullanılır. </a:t>
            </a:r>
          </a:p>
          <a:p>
            <a:pPr marL="0" lvl="0" indent="0" algn="just" rtl="0">
              <a:lnSpc>
                <a:spcPct val="100000"/>
              </a:lnSpc>
              <a:spcBef>
                <a:spcPts val="0"/>
              </a:spcBef>
              <a:spcAft>
                <a:spcPts val="0"/>
              </a:spcAft>
              <a:buClr>
                <a:srgbClr val="3F3F3F"/>
              </a:buClr>
              <a:buSzPct val="1000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Kelime, İngilizcedeki serbest bırakmak anlamına gelen “</a:t>
            </a:r>
            <a:r>
              <a:rPr lang="tr-TR" sz="2000" dirty="0" err="1">
                <a:solidFill>
                  <a:schemeClr val="tx1"/>
                </a:solidFill>
                <a:latin typeface="Times New Roman" panose="02020603050405020304" pitchFamily="18" charset="0"/>
                <a:cs typeface="Times New Roman" panose="02020603050405020304" pitchFamily="18" charset="0"/>
              </a:rPr>
              <a:t>to</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free</a:t>
            </a:r>
            <a:r>
              <a:rPr lang="tr-TR" sz="2000" dirty="0">
                <a:solidFill>
                  <a:schemeClr val="tx1"/>
                </a:solidFill>
                <a:latin typeface="Times New Roman" panose="02020603050405020304" pitchFamily="18" charset="0"/>
                <a:cs typeface="Times New Roman" panose="02020603050405020304" pitchFamily="18" charset="0"/>
              </a:rPr>
              <a:t>” kelimesinden türemiştir. </a:t>
            </a: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belirli bir bölgede bir firmanın ürününü veya hizmetini satmak için verilmiş olan yasal izindir ve lisans anlaşmalarının özel bir türüdür. </a:t>
            </a:r>
            <a:endParaRPr sz="2000" dirty="0">
              <a:solidFill>
                <a:schemeClr val="tx1"/>
              </a:solidFill>
              <a:latin typeface="Times New Roman" panose="02020603050405020304" pitchFamily="18" charset="0"/>
              <a:cs typeface="Times New Roman" panose="02020603050405020304" pitchFamily="18" charset="0"/>
            </a:endParaRPr>
          </a:p>
        </p:txBody>
      </p:sp>
      <p:sp>
        <p:nvSpPr>
          <p:cNvPr id="119" name="Google Shape;119;p13"/>
          <p:cNvSpPr txBox="1"/>
          <p:nvPr/>
        </p:nvSpPr>
        <p:spPr>
          <a:xfrm>
            <a:off x="295422" y="731521"/>
            <a:ext cx="11541443"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tr-TR" sz="4000" b="1" dirty="0">
              <a:solidFill>
                <a:schemeClr val="bg1"/>
              </a:solidFill>
              <a:latin typeface="Times New Roman" panose="02020603050405020304" pitchFamily="18" charset="0"/>
              <a:ea typeface="Quattrocento Sans"/>
              <a:cs typeface="Times New Roman" panose="02020603050405020304" pitchFamily="18" charset="0"/>
              <a:sym typeface="Quattrocento Sans"/>
            </a:endParaRPr>
          </a:p>
          <a:p>
            <a:pPr marL="0" marR="0" lvl="0" indent="0" algn="ctr" rtl="0">
              <a:spcBef>
                <a:spcPts val="0"/>
              </a:spcBef>
              <a:spcAft>
                <a:spcPts val="0"/>
              </a:spcAft>
              <a:buNone/>
            </a:pPr>
            <a:r>
              <a:rPr lang="tr-TR" sz="4000" b="1" dirty="0">
                <a:solidFill>
                  <a:schemeClr val="bg1"/>
                </a:solidFill>
                <a:latin typeface="Times New Roman" panose="02020603050405020304" pitchFamily="18" charset="0"/>
                <a:ea typeface="Quattrocento Sans"/>
                <a:cs typeface="Times New Roman" panose="02020603050405020304" pitchFamily="18" charset="0"/>
                <a:sym typeface="Quattrocento Sans"/>
              </a:rPr>
              <a:t>FRANCHİSİNG </a:t>
            </a:r>
            <a:r>
              <a:rPr lang="tr-TR" sz="2000" b="1" dirty="0">
                <a:solidFill>
                  <a:schemeClr val="bg1"/>
                </a:solidFill>
                <a:latin typeface="Times New Roman" panose="02020603050405020304" pitchFamily="18" charset="0"/>
                <a:ea typeface="Quattrocento Sans"/>
                <a:cs typeface="Times New Roman" panose="02020603050405020304" pitchFamily="18" charset="0"/>
                <a:sym typeface="Quattrocento Sans"/>
              </a:rPr>
              <a:t>(Küçükaslan Ekmekçi, 2019: 81-82)</a:t>
            </a:r>
            <a:endParaRPr sz="2000" b="1" dirty="0">
              <a:solidFill>
                <a:schemeClr val="bg1"/>
              </a:solidFill>
              <a:latin typeface="Times New Roman" panose="02020603050405020304" pitchFamily="18" charset="0"/>
              <a:cs typeface="Times New Roman" panose="02020603050405020304" pitchFamily="18" charset="0"/>
            </a:endParaRPr>
          </a:p>
        </p:txBody>
      </p:sp>
      <p:pic>
        <p:nvPicPr>
          <p:cNvPr id="3" name="Resim 2" descr="metin, ekran görüntüsü, meneviş mavisi, tasarım içeren bir resim&#10;&#10;Açıklama otomatik olarak oluşturuldu">
            <a:extLst>
              <a:ext uri="{FF2B5EF4-FFF2-40B4-BE49-F238E27FC236}">
                <a16:creationId xmlns:a16="http://schemas.microsoft.com/office/drawing/2014/main" id="{956419B6-5272-6602-6F45-E5CF99951128}"/>
              </a:ext>
            </a:extLst>
          </p:cNvPr>
          <p:cNvPicPr>
            <a:picLocks noChangeAspect="1"/>
          </p:cNvPicPr>
          <p:nvPr/>
        </p:nvPicPr>
        <p:blipFill>
          <a:blip r:embed="rId3"/>
          <a:stretch>
            <a:fillRect/>
          </a:stretch>
        </p:blipFill>
        <p:spPr>
          <a:xfrm>
            <a:off x="6096000" y="2841673"/>
            <a:ext cx="5556504" cy="30526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3"/>
          <p:cNvSpPr txBox="1">
            <a:spLocks noGrp="1"/>
          </p:cNvSpPr>
          <p:nvPr>
            <p:ph type="body" idx="1"/>
          </p:nvPr>
        </p:nvSpPr>
        <p:spPr>
          <a:xfrm>
            <a:off x="539496" y="2560320"/>
            <a:ext cx="6058252" cy="397764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Lisans anlaşmalarında lisans veren, yabancı bir şirketin kendi ürününü bir bütün olarak üretmesine izin verirken (örneğin, İngiliz </a:t>
            </a:r>
            <a:r>
              <a:rPr lang="tr-TR" sz="2000" dirty="0" err="1">
                <a:solidFill>
                  <a:schemeClr val="tx1"/>
                </a:solidFill>
                <a:latin typeface="Times New Roman" panose="02020603050405020304" pitchFamily="18" charset="0"/>
                <a:cs typeface="Times New Roman" panose="02020603050405020304" pitchFamily="18" charset="0"/>
              </a:rPr>
              <a:t>Massey</a:t>
            </a:r>
            <a:r>
              <a:rPr lang="tr-TR" sz="2000" dirty="0">
                <a:solidFill>
                  <a:schemeClr val="tx1"/>
                </a:solidFill>
                <a:latin typeface="Times New Roman" panose="02020603050405020304" pitchFamily="18" charset="0"/>
                <a:cs typeface="Times New Roman" panose="02020603050405020304" pitchFamily="18" charset="0"/>
              </a:rPr>
              <a:t> Ferguson firmasının traktörlerinin Türkiye’de üretimi için Uzel Makina Şirketi’ne verdiği lisans) </a:t>
            </a: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anlaşmasında </a:t>
            </a: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veren (</a:t>
            </a:r>
            <a:r>
              <a:rPr lang="tr-TR" sz="2000" dirty="0" err="1">
                <a:solidFill>
                  <a:schemeClr val="tx1"/>
                </a:solidFill>
                <a:latin typeface="Times New Roman" panose="02020603050405020304" pitchFamily="18" charset="0"/>
                <a:cs typeface="Times New Roman" panose="02020603050405020304" pitchFamily="18" charset="0"/>
              </a:rPr>
              <a:t>franchisor</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alana (</a:t>
            </a:r>
            <a:r>
              <a:rPr lang="tr-TR" sz="2000" dirty="0" err="1">
                <a:solidFill>
                  <a:schemeClr val="tx1"/>
                </a:solidFill>
                <a:latin typeface="Times New Roman" panose="02020603050405020304" pitchFamily="18" charset="0"/>
                <a:cs typeface="Times New Roman" panose="02020603050405020304" pitchFamily="18" charset="0"/>
              </a:rPr>
              <a:t>franchisee</a:t>
            </a:r>
            <a:r>
              <a:rPr lang="tr-TR" sz="2000" dirty="0">
                <a:solidFill>
                  <a:schemeClr val="tx1"/>
                </a:solidFill>
                <a:latin typeface="Times New Roman" panose="02020603050405020304" pitchFamily="18" charset="0"/>
                <a:cs typeface="Times New Roman" panose="02020603050405020304" pitchFamily="18" charset="0"/>
              </a:rPr>
              <a:t>) nihai ürününün belirli bazı bileşenlerini (parça, malzeme vs.) tedarik eder. </a:t>
            </a:r>
          </a:p>
          <a:p>
            <a:pPr marL="0" lvl="0" indent="0" algn="just" rtl="0">
              <a:lnSpc>
                <a:spcPct val="100000"/>
              </a:lnSpc>
              <a:spcBef>
                <a:spcPts val="0"/>
              </a:spcBef>
              <a:spcAft>
                <a:spcPts val="0"/>
              </a:spcAft>
              <a:buClr>
                <a:srgbClr val="3F3F3F"/>
              </a:buClr>
              <a:buSzPct val="1000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ct val="100000"/>
              <a:buFont typeface="Quattrocento Sans"/>
              <a:buNone/>
            </a:pP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anlaşmaları için en yaygın olarak bilinen örnekler alkolsüz içecek ve </a:t>
            </a:r>
            <a:r>
              <a:rPr lang="tr-TR" sz="2000" dirty="0" err="1">
                <a:solidFill>
                  <a:schemeClr val="tx1"/>
                </a:solidFill>
                <a:latin typeface="Times New Roman" panose="02020603050405020304" pitchFamily="18" charset="0"/>
                <a:cs typeface="Times New Roman" panose="02020603050405020304" pitchFamily="18" charset="0"/>
              </a:rPr>
              <a:t>fast</a:t>
            </a:r>
            <a:r>
              <a:rPr lang="tr-TR" sz="2000" dirty="0">
                <a:solidFill>
                  <a:schemeClr val="tx1"/>
                </a:solidFill>
                <a:latin typeface="Times New Roman" panose="02020603050405020304" pitchFamily="18" charset="0"/>
                <a:cs typeface="Times New Roman" panose="02020603050405020304" pitchFamily="18" charset="0"/>
              </a:rPr>
              <a:t> </a:t>
            </a:r>
            <a:r>
              <a:rPr lang="tr-TR" sz="2000" dirty="0" err="1">
                <a:solidFill>
                  <a:schemeClr val="tx1"/>
                </a:solidFill>
                <a:latin typeface="Times New Roman" panose="02020603050405020304" pitchFamily="18" charset="0"/>
                <a:cs typeface="Times New Roman" panose="02020603050405020304" pitchFamily="18" charset="0"/>
              </a:rPr>
              <a:t>food</a:t>
            </a:r>
            <a:r>
              <a:rPr lang="tr-TR" sz="2000" dirty="0">
                <a:solidFill>
                  <a:schemeClr val="tx1"/>
                </a:solidFill>
                <a:latin typeface="Times New Roman" panose="02020603050405020304" pitchFamily="18" charset="0"/>
                <a:cs typeface="Times New Roman" panose="02020603050405020304" pitchFamily="18" charset="0"/>
              </a:rPr>
              <a:t> perakendeciliği sektörlerindedir.</a:t>
            </a:r>
            <a:endParaRPr sz="2000" dirty="0">
              <a:solidFill>
                <a:schemeClr val="tx1"/>
              </a:solidFill>
              <a:latin typeface="Times New Roman" panose="02020603050405020304" pitchFamily="18" charset="0"/>
              <a:cs typeface="Times New Roman" panose="02020603050405020304" pitchFamily="18" charset="0"/>
            </a:endParaRPr>
          </a:p>
        </p:txBody>
      </p:sp>
      <p:sp>
        <p:nvSpPr>
          <p:cNvPr id="119" name="Google Shape;119;p13"/>
          <p:cNvSpPr txBox="1"/>
          <p:nvPr/>
        </p:nvSpPr>
        <p:spPr>
          <a:xfrm>
            <a:off x="295422" y="731521"/>
            <a:ext cx="1154144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4000" b="1" i="0" u="none" strike="noStrike" kern="0" cap="none" spc="0" normalizeH="0" baseline="0" noProof="0" dirty="0">
              <a:ln>
                <a:noFill/>
              </a:ln>
              <a:solidFill>
                <a:srgbClr val="FFFFFF"/>
              </a:solidFill>
              <a:effectLst/>
              <a:uLnTx/>
              <a:uFillTx/>
              <a:latin typeface="Times New Roman" panose="02020603050405020304" pitchFamily="18" charset="0"/>
              <a:ea typeface="Quattrocento Sans"/>
              <a:cs typeface="Times New Roman" panose="02020603050405020304" pitchFamily="18" charset="0"/>
              <a:sym typeface="Quattrocen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4000" b="1" i="0" u="none" strike="noStrike" kern="0" cap="none" spc="0" normalizeH="0" baseline="0" noProof="0" dirty="0">
                <a:ln>
                  <a:noFill/>
                </a:ln>
                <a:solidFill>
                  <a:srgbClr val="FFFFFF"/>
                </a:solidFill>
                <a:effectLst/>
                <a:uLnTx/>
                <a:uFillTx/>
                <a:latin typeface="Times New Roman" panose="02020603050405020304" pitchFamily="18" charset="0"/>
                <a:ea typeface="Quattrocento Sans"/>
                <a:cs typeface="Times New Roman" panose="02020603050405020304" pitchFamily="18" charset="0"/>
                <a:sym typeface="Quattrocento Sans"/>
              </a:rPr>
              <a:t>FRANCHİSİNG </a:t>
            </a:r>
            <a:r>
              <a:rPr kumimoji="0" lang="tr-TR" sz="2000" b="1" i="0" u="none" strike="noStrike" kern="0" cap="none" spc="0" normalizeH="0" baseline="0" noProof="0" dirty="0">
                <a:ln>
                  <a:noFill/>
                </a:ln>
                <a:solidFill>
                  <a:srgbClr val="FFFFFF"/>
                </a:solidFill>
                <a:effectLst/>
                <a:uLnTx/>
                <a:uFillTx/>
                <a:latin typeface="Times New Roman" panose="02020603050405020304" pitchFamily="18" charset="0"/>
                <a:ea typeface="Quattrocento Sans"/>
                <a:cs typeface="Times New Roman" panose="02020603050405020304" pitchFamily="18" charset="0"/>
                <a:sym typeface="Quattrocento Sans"/>
              </a:rPr>
              <a:t>(Küçükaslan Ekmekçi, 2019: 81-82)</a:t>
            </a:r>
            <a:endParaRPr kumimoji="0" sz="20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pic>
        <p:nvPicPr>
          <p:cNvPr id="3" name="Resim 2" descr="metin, ekran görüntüsü, kişi, şahıs içeren bir resim&#10;&#10;Açıklama otomatik olarak oluşturuldu">
            <a:extLst>
              <a:ext uri="{FF2B5EF4-FFF2-40B4-BE49-F238E27FC236}">
                <a16:creationId xmlns:a16="http://schemas.microsoft.com/office/drawing/2014/main" id="{02F490D7-5431-24B8-89C1-E48B8BCB4256}"/>
              </a:ext>
            </a:extLst>
          </p:cNvPr>
          <p:cNvPicPr>
            <a:picLocks noChangeAspect="1"/>
          </p:cNvPicPr>
          <p:nvPr/>
        </p:nvPicPr>
        <p:blipFill>
          <a:blip r:embed="rId3"/>
          <a:stretch>
            <a:fillRect/>
          </a:stretch>
        </p:blipFill>
        <p:spPr>
          <a:xfrm>
            <a:off x="6820486" y="2658793"/>
            <a:ext cx="4832018" cy="3467685"/>
          </a:xfrm>
          <a:prstGeom prst="rect">
            <a:avLst/>
          </a:prstGeom>
        </p:spPr>
      </p:pic>
    </p:spTree>
    <p:extLst>
      <p:ext uri="{BB962C8B-B14F-4D97-AF65-F5344CB8AC3E}">
        <p14:creationId xmlns:p14="http://schemas.microsoft.com/office/powerpoint/2010/main" val="3446659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3"/>
          <p:cNvSpPr txBox="1">
            <a:spLocks noGrp="1"/>
          </p:cNvSpPr>
          <p:nvPr>
            <p:ph type="body" idx="1"/>
          </p:nvPr>
        </p:nvSpPr>
        <p:spPr>
          <a:xfrm>
            <a:off x="450167" y="2293034"/>
            <a:ext cx="7582486" cy="4244926"/>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100000"/>
              </a:lnSpc>
              <a:spcBef>
                <a:spcPts val="2200"/>
              </a:spcBef>
              <a:spcAft>
                <a:spcPts val="0"/>
              </a:spcAft>
              <a:buClr>
                <a:srgbClr val="3F3F3F"/>
              </a:buClr>
              <a:buSzPct val="100000"/>
              <a:buFont typeface="Quattrocento Sans"/>
              <a:buNone/>
            </a:pPr>
            <a:r>
              <a:rPr lang="tr-TR" sz="2000" dirty="0" err="1">
                <a:solidFill>
                  <a:schemeClr val="tx1"/>
                </a:solidFill>
                <a:latin typeface="Times New Roman" panose="02020603050405020304" pitchFamily="18" charset="0"/>
                <a:cs typeface="Times New Roman" panose="02020603050405020304" pitchFamily="18" charset="0"/>
              </a:rPr>
              <a:t>Franchising</a:t>
            </a:r>
            <a:r>
              <a:rPr lang="tr-TR" sz="2000" dirty="0">
                <a:solidFill>
                  <a:schemeClr val="tx1"/>
                </a:solidFill>
                <a:latin typeface="Times New Roman" panose="02020603050405020304" pitchFamily="18" charset="0"/>
                <a:cs typeface="Times New Roman" panose="02020603050405020304" pitchFamily="18" charset="0"/>
              </a:rPr>
              <a:t> sözleşmesi ile </a:t>
            </a: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veren </a:t>
            </a: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alana kendi adına iş yapma imkânını belirli bir ücret karşılığında verir. </a:t>
            </a:r>
          </a:p>
          <a:p>
            <a:pPr marL="0" lvl="0" indent="0" algn="just" rtl="0">
              <a:lnSpc>
                <a:spcPct val="100000"/>
              </a:lnSpc>
              <a:spcBef>
                <a:spcPts val="220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Bu bedel lisans anlaşmalarında olduğu gibi “</a:t>
            </a:r>
            <a:r>
              <a:rPr lang="tr-TR" sz="2000" dirty="0" err="1">
                <a:solidFill>
                  <a:schemeClr val="tx1"/>
                </a:solidFill>
                <a:latin typeface="Times New Roman" panose="02020603050405020304" pitchFamily="18" charset="0"/>
                <a:cs typeface="Times New Roman" panose="02020603050405020304" pitchFamily="18" charset="0"/>
              </a:rPr>
              <a:t>royalti</a:t>
            </a:r>
            <a:r>
              <a:rPr lang="tr-TR" sz="2000" dirty="0">
                <a:solidFill>
                  <a:schemeClr val="tx1"/>
                </a:solidFill>
                <a:latin typeface="Times New Roman" panose="02020603050405020304" pitchFamily="18" charset="0"/>
                <a:cs typeface="Times New Roman" panose="02020603050405020304" pitchFamily="18" charset="0"/>
              </a:rPr>
              <a:t>” olarak adlandırılır ve satışların belirli bir yüzdesinden oluşur. </a:t>
            </a:r>
          </a:p>
          <a:p>
            <a:pPr marL="0" lvl="0" indent="0" algn="just" rtl="0">
              <a:lnSpc>
                <a:spcPct val="100000"/>
              </a:lnSpc>
              <a:spcBef>
                <a:spcPts val="2200"/>
              </a:spcBef>
              <a:spcAft>
                <a:spcPts val="0"/>
              </a:spcAft>
              <a:buClr>
                <a:srgbClr val="3F3F3F"/>
              </a:buClr>
              <a:buSzPct val="100000"/>
              <a:buFont typeface="Quattrocento Sans"/>
              <a:buNone/>
            </a:pPr>
            <a:r>
              <a:rPr lang="tr-TR" sz="2000" dirty="0" err="1">
                <a:solidFill>
                  <a:schemeClr val="tx1"/>
                </a:solidFill>
                <a:latin typeface="Times New Roman" panose="02020603050405020304" pitchFamily="18" charset="0"/>
                <a:cs typeface="Times New Roman" panose="02020603050405020304" pitchFamily="18" charset="0"/>
              </a:rPr>
              <a:t>Franchising</a:t>
            </a:r>
            <a:r>
              <a:rPr lang="tr-TR" sz="2000" dirty="0">
                <a:solidFill>
                  <a:schemeClr val="tx1"/>
                </a:solidFill>
                <a:latin typeface="Times New Roman" panose="02020603050405020304" pitchFamily="18" charset="0"/>
                <a:cs typeface="Times New Roman" panose="02020603050405020304" pitchFamily="18" charset="0"/>
              </a:rPr>
              <a:t> uluslararası pazarlara giriş stratejileri arasında en hızlı büyüme gösterenidir. </a:t>
            </a:r>
          </a:p>
          <a:p>
            <a:pPr marL="0" lvl="0" indent="0" algn="just" rtl="0">
              <a:lnSpc>
                <a:spcPct val="100000"/>
              </a:lnSpc>
              <a:spcBef>
                <a:spcPts val="2200"/>
              </a:spcBef>
              <a:spcAft>
                <a:spcPts val="0"/>
              </a:spcAft>
              <a:buClr>
                <a:srgbClr val="3F3F3F"/>
              </a:buClr>
              <a:buSzPct val="100000"/>
              <a:buFont typeface="Quattrocento Sans"/>
              <a:buNone/>
            </a:pPr>
            <a:r>
              <a:rPr lang="tr-TR" sz="2000" dirty="0" err="1">
                <a:solidFill>
                  <a:schemeClr val="tx1"/>
                </a:solidFill>
                <a:latin typeface="Times New Roman" panose="02020603050405020304" pitchFamily="18" charset="0"/>
                <a:cs typeface="Times New Roman" panose="02020603050405020304" pitchFamily="18" charset="0"/>
              </a:rPr>
              <a:t>Franchising’in</a:t>
            </a:r>
            <a:r>
              <a:rPr lang="tr-TR" sz="2000" dirty="0">
                <a:solidFill>
                  <a:schemeClr val="tx1"/>
                </a:solidFill>
                <a:latin typeface="Times New Roman" panose="02020603050405020304" pitchFamily="18" charset="0"/>
                <a:cs typeface="Times New Roman" panose="02020603050405020304" pitchFamily="18" charset="0"/>
              </a:rPr>
              <a:t> popülerliğinin ve başarısının sebeplerinden birisi </a:t>
            </a: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alanın bir girişimci gibi sermayesini işine yatırmasına rağmen yeni bir ürün geliştirmek, yeni bir işletme kurmak, ürünü pazarda tanıtmak ve satmak için büyük çabalar harcamak zorunda kalmamasıdır. </a:t>
            </a:r>
            <a:endParaRPr sz="2000" dirty="0">
              <a:solidFill>
                <a:schemeClr val="tx1"/>
              </a:solidFill>
              <a:latin typeface="Times New Roman" panose="02020603050405020304" pitchFamily="18" charset="0"/>
              <a:cs typeface="Times New Roman" panose="02020603050405020304" pitchFamily="18" charset="0"/>
            </a:endParaRPr>
          </a:p>
        </p:txBody>
      </p:sp>
      <p:sp>
        <p:nvSpPr>
          <p:cNvPr id="119" name="Google Shape;119;p13"/>
          <p:cNvSpPr txBox="1"/>
          <p:nvPr/>
        </p:nvSpPr>
        <p:spPr>
          <a:xfrm>
            <a:off x="295422" y="731521"/>
            <a:ext cx="1154144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4000" b="1" i="0" u="none" strike="noStrike" kern="0" cap="none" spc="0" normalizeH="0" baseline="0" noProof="0" dirty="0">
              <a:ln>
                <a:noFill/>
              </a:ln>
              <a:solidFill>
                <a:srgbClr val="FFFFFF"/>
              </a:solidFill>
              <a:effectLst/>
              <a:uLnTx/>
              <a:uFillTx/>
              <a:latin typeface="Times New Roman" panose="02020603050405020304" pitchFamily="18" charset="0"/>
              <a:ea typeface="Quattrocento Sans"/>
              <a:cs typeface="Times New Roman" panose="02020603050405020304" pitchFamily="18" charset="0"/>
              <a:sym typeface="Quattrocen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4000" b="1" i="0" u="none" strike="noStrike" kern="0" cap="none" spc="0" normalizeH="0" baseline="0" noProof="0" dirty="0">
                <a:ln>
                  <a:noFill/>
                </a:ln>
                <a:solidFill>
                  <a:srgbClr val="FFFFFF"/>
                </a:solidFill>
                <a:effectLst/>
                <a:uLnTx/>
                <a:uFillTx/>
                <a:latin typeface="Times New Roman" panose="02020603050405020304" pitchFamily="18" charset="0"/>
                <a:ea typeface="Quattrocento Sans"/>
                <a:cs typeface="Times New Roman" panose="02020603050405020304" pitchFamily="18" charset="0"/>
                <a:sym typeface="Quattrocento Sans"/>
              </a:rPr>
              <a:t>FRANCHİSİNG </a:t>
            </a:r>
            <a:r>
              <a:rPr kumimoji="0" lang="tr-TR" sz="2000" b="1" i="0" u="none" strike="noStrike" kern="0" cap="none" spc="0" normalizeH="0" baseline="0" noProof="0" dirty="0">
                <a:ln>
                  <a:noFill/>
                </a:ln>
                <a:solidFill>
                  <a:srgbClr val="FFFFFF"/>
                </a:solidFill>
                <a:effectLst/>
                <a:uLnTx/>
                <a:uFillTx/>
                <a:latin typeface="Times New Roman" panose="02020603050405020304" pitchFamily="18" charset="0"/>
                <a:ea typeface="Quattrocento Sans"/>
                <a:cs typeface="Times New Roman" panose="02020603050405020304" pitchFamily="18" charset="0"/>
                <a:sym typeface="Quattrocento Sans"/>
              </a:rPr>
              <a:t>(Küçükaslan Ekmekçi, 2019: 81-82)</a:t>
            </a:r>
            <a:endParaRPr kumimoji="0" sz="20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pic>
        <p:nvPicPr>
          <p:cNvPr id="3" name="Resim 2" descr="metin, yazı tipi, ekran görüntüsü, grafik tasarım içeren bir resim&#10;&#10;Açıklama otomatik olarak oluşturuldu">
            <a:extLst>
              <a:ext uri="{FF2B5EF4-FFF2-40B4-BE49-F238E27FC236}">
                <a16:creationId xmlns:a16="http://schemas.microsoft.com/office/drawing/2014/main" id="{7C1FDC2C-2561-8FCC-D8AF-B3E9586DCA82}"/>
              </a:ext>
            </a:extLst>
          </p:cNvPr>
          <p:cNvPicPr>
            <a:picLocks noChangeAspect="1"/>
          </p:cNvPicPr>
          <p:nvPr/>
        </p:nvPicPr>
        <p:blipFill>
          <a:blip r:embed="rId3"/>
          <a:stretch>
            <a:fillRect/>
          </a:stretch>
        </p:blipFill>
        <p:spPr>
          <a:xfrm>
            <a:off x="8285871" y="2630658"/>
            <a:ext cx="3455962" cy="3601330"/>
          </a:xfrm>
          <a:prstGeom prst="rect">
            <a:avLst/>
          </a:prstGeom>
        </p:spPr>
      </p:pic>
    </p:spTree>
    <p:extLst>
      <p:ext uri="{BB962C8B-B14F-4D97-AF65-F5344CB8AC3E}">
        <p14:creationId xmlns:p14="http://schemas.microsoft.com/office/powerpoint/2010/main" val="4283137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3"/>
          <p:cNvSpPr txBox="1">
            <a:spLocks noGrp="1"/>
          </p:cNvSpPr>
          <p:nvPr>
            <p:ph type="body" idx="1"/>
          </p:nvPr>
        </p:nvSpPr>
        <p:spPr>
          <a:xfrm>
            <a:off x="450166" y="2293035"/>
            <a:ext cx="7863840" cy="4244926"/>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2200"/>
              </a:spcBef>
              <a:spcAft>
                <a:spcPts val="0"/>
              </a:spcAft>
              <a:buClr>
                <a:srgbClr val="3F3F3F"/>
              </a:buClr>
              <a:buSzPct val="100000"/>
              <a:buFont typeface="Quattrocento Sans"/>
              <a:buNone/>
            </a:pP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veren ise </a:t>
            </a: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alan firmanın finansal gücünden, insan kaynaklarından, yerel pazar bilgisinden vs. faydalanır ve riskleri paylaşmış olur. </a:t>
            </a:r>
          </a:p>
          <a:p>
            <a:pPr marL="0" lvl="0" indent="0" algn="just" rtl="0">
              <a:lnSpc>
                <a:spcPct val="100000"/>
              </a:lnSpc>
              <a:spcBef>
                <a:spcPts val="2200"/>
              </a:spcBef>
              <a:spcAft>
                <a:spcPts val="0"/>
              </a:spcAft>
              <a:buClr>
                <a:srgbClr val="3F3F3F"/>
              </a:buClr>
              <a:buSzPct val="100000"/>
              <a:buFont typeface="Quattrocento Sans"/>
              <a:buNone/>
            </a:pPr>
            <a:r>
              <a:rPr lang="tr-TR" sz="2000" dirty="0" err="1">
                <a:solidFill>
                  <a:schemeClr val="tx1"/>
                </a:solidFill>
                <a:latin typeface="Times New Roman" panose="02020603050405020304" pitchFamily="18" charset="0"/>
                <a:cs typeface="Times New Roman" panose="02020603050405020304" pitchFamily="18" charset="0"/>
              </a:rPr>
              <a:t>Franchising</a:t>
            </a:r>
            <a:r>
              <a:rPr lang="tr-TR" sz="2000" dirty="0">
                <a:solidFill>
                  <a:schemeClr val="tx1"/>
                </a:solidFill>
                <a:latin typeface="Times New Roman" panose="02020603050405020304" pitchFamily="18" charset="0"/>
                <a:cs typeface="Times New Roman" panose="02020603050405020304" pitchFamily="18" charset="0"/>
              </a:rPr>
              <a:t> bundan dolayı bazı sektörler için çok başarılı bir iş modelidir. </a:t>
            </a:r>
          </a:p>
          <a:p>
            <a:pPr marL="0" lvl="0" indent="0" algn="just" rtl="0">
              <a:lnSpc>
                <a:spcPct val="100000"/>
              </a:lnSpc>
              <a:spcBef>
                <a:spcPts val="220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Dünya çapında üretim sektörünün nispeten önemini kaybetmesi ve hizmet sektörünün ön plana çıkması </a:t>
            </a:r>
            <a:r>
              <a:rPr lang="tr-TR" sz="2000" dirty="0" err="1">
                <a:solidFill>
                  <a:schemeClr val="tx1"/>
                </a:solidFill>
                <a:latin typeface="Times New Roman" panose="02020603050405020304" pitchFamily="18" charset="0"/>
                <a:cs typeface="Times New Roman" panose="02020603050405020304" pitchFamily="18" charset="0"/>
              </a:rPr>
              <a:t>franchising’in</a:t>
            </a:r>
            <a:r>
              <a:rPr lang="tr-TR" sz="2000" dirty="0">
                <a:solidFill>
                  <a:schemeClr val="tx1"/>
                </a:solidFill>
                <a:latin typeface="Times New Roman" panose="02020603050405020304" pitchFamily="18" charset="0"/>
                <a:cs typeface="Times New Roman" panose="02020603050405020304" pitchFamily="18" charset="0"/>
              </a:rPr>
              <a:t> gelişimini hızlandırmıştır. </a:t>
            </a:r>
          </a:p>
          <a:p>
            <a:pPr marL="0" lvl="0" indent="0" algn="just" rtl="0">
              <a:lnSpc>
                <a:spcPct val="100000"/>
              </a:lnSpc>
              <a:spcBef>
                <a:spcPts val="220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Belirli bir sermayesi olan fakat bir iş deneyimi olmayan küçük işletmeler ve bireysel girişimcileri teşvik etmekte ve onlara hazır, kendini ispatlamış iş modelleri ile çalışma imkânını vermektedir.</a:t>
            </a:r>
            <a:endParaRPr sz="2000" dirty="0">
              <a:solidFill>
                <a:schemeClr val="tx1"/>
              </a:solidFill>
              <a:latin typeface="Times New Roman" panose="02020603050405020304" pitchFamily="18" charset="0"/>
              <a:cs typeface="Times New Roman" panose="02020603050405020304" pitchFamily="18" charset="0"/>
            </a:endParaRPr>
          </a:p>
        </p:txBody>
      </p:sp>
      <p:sp>
        <p:nvSpPr>
          <p:cNvPr id="119" name="Google Shape;119;p13"/>
          <p:cNvSpPr txBox="1"/>
          <p:nvPr/>
        </p:nvSpPr>
        <p:spPr>
          <a:xfrm>
            <a:off x="295422" y="731521"/>
            <a:ext cx="1154144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4000" b="1" i="0" u="none" strike="noStrike" kern="0" cap="none" spc="0" normalizeH="0" baseline="0" noProof="0" dirty="0">
              <a:ln>
                <a:noFill/>
              </a:ln>
              <a:solidFill>
                <a:srgbClr val="FFFFFF"/>
              </a:solidFill>
              <a:effectLst/>
              <a:uLnTx/>
              <a:uFillTx/>
              <a:latin typeface="Times New Roman" panose="02020603050405020304" pitchFamily="18" charset="0"/>
              <a:ea typeface="Quattrocento Sans"/>
              <a:cs typeface="Times New Roman" panose="02020603050405020304" pitchFamily="18" charset="0"/>
              <a:sym typeface="Quattrocen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4000" b="1" i="0" u="none" strike="noStrike" kern="0" cap="none" spc="0" normalizeH="0" baseline="0" noProof="0" dirty="0">
                <a:ln>
                  <a:noFill/>
                </a:ln>
                <a:solidFill>
                  <a:srgbClr val="FFFFFF"/>
                </a:solidFill>
                <a:effectLst/>
                <a:uLnTx/>
                <a:uFillTx/>
                <a:latin typeface="Times New Roman" panose="02020603050405020304" pitchFamily="18" charset="0"/>
                <a:ea typeface="Quattrocento Sans"/>
                <a:cs typeface="Times New Roman" panose="02020603050405020304" pitchFamily="18" charset="0"/>
                <a:sym typeface="Quattrocento Sans"/>
              </a:rPr>
              <a:t>FRANCHİSİNG </a:t>
            </a:r>
            <a:r>
              <a:rPr kumimoji="0" lang="tr-TR" sz="2000" b="1" i="0" u="none" strike="noStrike" kern="0" cap="none" spc="0" normalizeH="0" baseline="0" noProof="0" dirty="0">
                <a:ln>
                  <a:noFill/>
                </a:ln>
                <a:solidFill>
                  <a:srgbClr val="FFFFFF"/>
                </a:solidFill>
                <a:effectLst/>
                <a:uLnTx/>
                <a:uFillTx/>
                <a:latin typeface="Times New Roman" panose="02020603050405020304" pitchFamily="18" charset="0"/>
                <a:ea typeface="Quattrocento Sans"/>
                <a:cs typeface="Times New Roman" panose="02020603050405020304" pitchFamily="18" charset="0"/>
                <a:sym typeface="Quattrocento Sans"/>
              </a:rPr>
              <a:t>(Küçükaslan Ekmekçi, 2019: 81-82)</a:t>
            </a:r>
            <a:endParaRPr kumimoji="0" sz="20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pic>
        <p:nvPicPr>
          <p:cNvPr id="3" name="Resim 2" descr="metin, kişi, şahıs, giyim, adam, insan içeren bir resim&#10;&#10;Açıklama otomatik olarak oluşturuldu">
            <a:extLst>
              <a:ext uri="{FF2B5EF4-FFF2-40B4-BE49-F238E27FC236}">
                <a16:creationId xmlns:a16="http://schemas.microsoft.com/office/drawing/2014/main" id="{810641D5-8F19-BDFC-8046-89F482785264}"/>
              </a:ext>
            </a:extLst>
          </p:cNvPr>
          <p:cNvPicPr>
            <a:picLocks noChangeAspect="1"/>
          </p:cNvPicPr>
          <p:nvPr/>
        </p:nvPicPr>
        <p:blipFill>
          <a:blip r:embed="rId3"/>
          <a:stretch>
            <a:fillRect/>
          </a:stretch>
        </p:blipFill>
        <p:spPr>
          <a:xfrm>
            <a:off x="8484174" y="2671201"/>
            <a:ext cx="3282352" cy="3455278"/>
          </a:xfrm>
          <a:prstGeom prst="rect">
            <a:avLst/>
          </a:prstGeom>
        </p:spPr>
      </p:pic>
    </p:spTree>
    <p:extLst>
      <p:ext uri="{BB962C8B-B14F-4D97-AF65-F5344CB8AC3E}">
        <p14:creationId xmlns:p14="http://schemas.microsoft.com/office/powerpoint/2010/main" val="2291423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521207" y="448055"/>
            <a:ext cx="11114323" cy="860239"/>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3A3838"/>
              </a:buClr>
              <a:buSzPts val="2800"/>
              <a:buFont typeface="Quattrocento Sans"/>
              <a:buNone/>
            </a:pPr>
            <a:r>
              <a:rPr lang="tr-TR" sz="3200" b="1" dirty="0">
                <a:solidFill>
                  <a:schemeClr val="tx1"/>
                </a:solidFill>
                <a:latin typeface="Times New Roman" panose="02020603050405020304" pitchFamily="18" charset="0"/>
                <a:cs typeface="Times New Roman" panose="02020603050405020304" pitchFamily="18" charset="0"/>
              </a:rPr>
              <a:t>FRANCHİSE VEREN FRANCHİSE ALANA ŞU DESTEKLERİ DE SAĞLAR</a:t>
            </a:r>
          </a:p>
        </p:txBody>
      </p:sp>
      <p:sp>
        <p:nvSpPr>
          <p:cNvPr id="125" name="Google Shape;125;p14"/>
          <p:cNvSpPr txBox="1">
            <a:spLocks noGrp="1"/>
          </p:cNvSpPr>
          <p:nvPr>
            <p:ph type="body" idx="1"/>
          </p:nvPr>
        </p:nvSpPr>
        <p:spPr>
          <a:xfrm>
            <a:off x="539495" y="1856934"/>
            <a:ext cx="6831975" cy="3556313"/>
          </a:xfrm>
          <a:prstGeom prst="rect">
            <a:avLst/>
          </a:prstGeom>
          <a:noFill/>
          <a:ln>
            <a:noFill/>
          </a:ln>
        </p:spPr>
        <p:txBody>
          <a:bodyPr spcFirstLastPara="1" wrap="square" lIns="91425" tIns="45700" rIns="91425" bIns="45700" anchor="t" anchorCtr="0">
            <a:noAutofit/>
          </a:bodyPr>
          <a:lstStyle/>
          <a:p>
            <a:pPr marL="228600" lvl="0" indent="-228600" algn="just" rtl="0">
              <a:lnSpc>
                <a:spcPct val="100000"/>
              </a:lnSpc>
              <a:spcBef>
                <a:spcPts val="0"/>
              </a:spcBef>
              <a:spcAft>
                <a:spcPts val="0"/>
              </a:spcAft>
              <a:buClr>
                <a:srgbClr val="3F3F3F"/>
              </a:buClr>
              <a:buSzPts val="1200"/>
              <a:buFont typeface="Quattrocento Sans"/>
              <a:buAutoNum type="arabicPeriod"/>
            </a:pPr>
            <a:r>
              <a:rPr lang="tr-TR" sz="2000" b="1" dirty="0">
                <a:solidFill>
                  <a:srgbClr val="FF0000"/>
                </a:solidFill>
                <a:latin typeface="Times New Roman" panose="02020603050405020304" pitchFamily="18" charset="0"/>
                <a:cs typeface="Times New Roman" panose="02020603050405020304" pitchFamily="18" charset="0"/>
              </a:rPr>
              <a:t>Merkezî satın alma: </a:t>
            </a:r>
            <a:r>
              <a:rPr lang="tr-TR" sz="2000" dirty="0" err="1">
                <a:solidFill>
                  <a:schemeClr val="tx1"/>
                </a:solidFill>
                <a:latin typeface="Times New Roman" panose="02020603050405020304" pitchFamily="18" charset="0"/>
                <a:cs typeface="Times New Roman" panose="02020603050405020304" pitchFamily="18" charset="0"/>
              </a:rPr>
              <a:t>Franchising</a:t>
            </a:r>
            <a:r>
              <a:rPr lang="tr-TR" sz="2000" dirty="0">
                <a:solidFill>
                  <a:schemeClr val="tx1"/>
                </a:solidFill>
                <a:latin typeface="Times New Roman" panose="02020603050405020304" pitchFamily="18" charset="0"/>
                <a:cs typeface="Times New Roman" panose="02020603050405020304" pitchFamily="18" charset="0"/>
              </a:rPr>
              <a:t> sözleşmesinde genellikle bununla ilgili bir madde yer alır, satın almalar belirli tedarikçilerden ve üreticilerden yapılır. </a:t>
            </a:r>
            <a:endParaRPr sz="2000" dirty="0">
              <a:solidFill>
                <a:schemeClr val="tx1"/>
              </a:solidFill>
              <a:latin typeface="Times New Roman" panose="02020603050405020304" pitchFamily="18" charset="0"/>
              <a:cs typeface="Times New Roman" panose="02020603050405020304" pitchFamily="18" charset="0"/>
            </a:endParaRPr>
          </a:p>
          <a:p>
            <a:pPr marL="228600" lvl="0" indent="-228600" algn="just" rtl="0">
              <a:lnSpc>
                <a:spcPct val="100000"/>
              </a:lnSpc>
              <a:spcBef>
                <a:spcPts val="2200"/>
              </a:spcBef>
              <a:spcAft>
                <a:spcPts val="0"/>
              </a:spcAft>
              <a:buClr>
                <a:srgbClr val="3F3F3F"/>
              </a:buClr>
              <a:buSzPts val="1200"/>
              <a:buFont typeface="Quattrocento Sans"/>
              <a:buAutoNum type="arabicPeriod"/>
            </a:pPr>
            <a:r>
              <a:rPr lang="tr-TR" sz="2000" b="1" dirty="0">
                <a:solidFill>
                  <a:srgbClr val="FF0000"/>
                </a:solidFill>
                <a:latin typeface="Times New Roman" panose="02020603050405020304" pitchFamily="18" charset="0"/>
                <a:cs typeface="Times New Roman" panose="02020603050405020304" pitchFamily="18" charset="0"/>
              </a:rPr>
              <a:t>İletişim: </a:t>
            </a: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veren, </a:t>
            </a: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sistemi içerisindeki tarafların yeterli ve doğru iletişim kurmasını sağlar. Bu sayede görevler ve stratejiler paylaşılır. </a:t>
            </a: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veren kuruluşlardan çoğunluğunun </a:t>
            </a: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alanlar ile iletişimi sağlamakla ve olumlu ilişkileri korumakla görevli “</a:t>
            </a: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ilişkileri personeli” vardır. </a:t>
            </a:r>
            <a:endParaRPr sz="2000" dirty="0">
              <a:solidFill>
                <a:schemeClr val="tx1"/>
              </a:solidFill>
              <a:latin typeface="Times New Roman" panose="02020603050405020304" pitchFamily="18" charset="0"/>
              <a:cs typeface="Times New Roman" panose="02020603050405020304" pitchFamily="18" charset="0"/>
            </a:endParaRPr>
          </a:p>
          <a:p>
            <a:pPr marL="228600" lvl="0" indent="-228600" algn="just" rtl="0">
              <a:lnSpc>
                <a:spcPct val="100000"/>
              </a:lnSpc>
              <a:spcBef>
                <a:spcPts val="2200"/>
              </a:spcBef>
              <a:spcAft>
                <a:spcPts val="0"/>
              </a:spcAft>
              <a:buClr>
                <a:srgbClr val="3F3F3F"/>
              </a:buClr>
              <a:buSzPts val="1200"/>
              <a:buFont typeface="Quattrocento Sans"/>
              <a:buAutoNum type="arabicPeriod"/>
            </a:pPr>
            <a:r>
              <a:rPr lang="tr-TR" sz="2000" b="1" dirty="0">
                <a:solidFill>
                  <a:srgbClr val="FF0000"/>
                </a:solidFill>
                <a:latin typeface="Times New Roman" panose="02020603050405020304" pitchFamily="18" charset="0"/>
                <a:cs typeface="Times New Roman" panose="02020603050405020304" pitchFamily="18" charset="0"/>
              </a:rPr>
              <a:t>İş yardımı: </a:t>
            </a: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veren, </a:t>
            </a:r>
            <a:r>
              <a:rPr lang="tr-TR" sz="2000" dirty="0" err="1">
                <a:solidFill>
                  <a:schemeClr val="tx1"/>
                </a:solidFill>
                <a:latin typeface="Times New Roman" panose="02020603050405020304" pitchFamily="18" charset="0"/>
                <a:cs typeface="Times New Roman" panose="02020603050405020304" pitchFamily="18" charset="0"/>
              </a:rPr>
              <a:t>franchise</a:t>
            </a:r>
            <a:r>
              <a:rPr lang="tr-TR" sz="2000" dirty="0">
                <a:solidFill>
                  <a:schemeClr val="tx1"/>
                </a:solidFill>
                <a:latin typeface="Times New Roman" panose="02020603050405020304" pitchFamily="18" charset="0"/>
                <a:cs typeface="Times New Roman" panose="02020603050405020304" pitchFamily="18" charset="0"/>
              </a:rPr>
              <a:t> alanlara hedef pazar analizi, satış tahminleri ve analizi, yeni ürün geliştirme, ürün iyileştirme gibi hizmetler sunar</a:t>
            </a:r>
            <a:endParaRPr sz="2000" dirty="0">
              <a:solidFill>
                <a:schemeClr val="tx1"/>
              </a:solidFill>
              <a:latin typeface="Times New Roman" panose="02020603050405020304" pitchFamily="18" charset="0"/>
              <a:cs typeface="Times New Roman" panose="02020603050405020304" pitchFamily="18" charset="0"/>
            </a:endParaRPr>
          </a:p>
        </p:txBody>
      </p:sp>
      <p:pic>
        <p:nvPicPr>
          <p:cNvPr id="3" name="Resim 2" descr="dış mekan, metin, bulut, gökyüzü içeren bir resim&#10;&#10;Açıklama otomatik olarak oluşturuldu">
            <a:extLst>
              <a:ext uri="{FF2B5EF4-FFF2-40B4-BE49-F238E27FC236}">
                <a16:creationId xmlns:a16="http://schemas.microsoft.com/office/drawing/2014/main" id="{B7F8622E-FB58-67F8-9AA5-09E873EECC23}"/>
              </a:ext>
            </a:extLst>
          </p:cNvPr>
          <p:cNvPicPr>
            <a:picLocks noChangeAspect="1"/>
          </p:cNvPicPr>
          <p:nvPr/>
        </p:nvPicPr>
        <p:blipFill>
          <a:blip r:embed="rId3"/>
          <a:stretch>
            <a:fillRect/>
          </a:stretch>
        </p:blipFill>
        <p:spPr>
          <a:xfrm>
            <a:off x="7523480" y="1856934"/>
            <a:ext cx="4293381" cy="424844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5"/>
          <p:cNvSpPr txBox="1">
            <a:spLocks noGrp="1"/>
          </p:cNvSpPr>
          <p:nvPr>
            <p:ph type="title"/>
          </p:nvPr>
        </p:nvSpPr>
        <p:spPr>
          <a:xfrm>
            <a:off x="521208" y="1536192"/>
            <a:ext cx="11169044" cy="64008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ct val="100000"/>
              <a:buFont typeface="Quattrocento Sans"/>
              <a:buNone/>
            </a:pPr>
            <a:r>
              <a:rPr lang="tr-TR" sz="4000" b="1" dirty="0">
                <a:latin typeface="Times New Roman" panose="02020603050405020304" pitchFamily="18" charset="0"/>
                <a:cs typeface="Times New Roman" panose="02020603050405020304" pitchFamily="18" charset="0"/>
              </a:rPr>
              <a:t>SÖZLEŞMELİ ÜRETİM </a:t>
            </a:r>
            <a:r>
              <a:rPr lang="tr-TR" sz="2000" b="1" dirty="0">
                <a:latin typeface="Times New Roman" panose="02020603050405020304" pitchFamily="18" charset="0"/>
                <a:cs typeface="Times New Roman" panose="02020603050405020304" pitchFamily="18" charset="0"/>
              </a:rPr>
              <a:t>(Özdemir, 2018: 145-146)</a:t>
            </a:r>
            <a:endParaRPr sz="2000" b="1" dirty="0">
              <a:latin typeface="Times New Roman" panose="02020603050405020304" pitchFamily="18" charset="0"/>
              <a:cs typeface="Times New Roman" panose="02020603050405020304" pitchFamily="18" charset="0"/>
            </a:endParaRPr>
          </a:p>
        </p:txBody>
      </p:sp>
      <p:sp>
        <p:nvSpPr>
          <p:cNvPr id="131" name="Google Shape;131;p15"/>
          <p:cNvSpPr txBox="1">
            <a:spLocks noGrp="1"/>
          </p:cNvSpPr>
          <p:nvPr>
            <p:ph type="body" idx="1"/>
          </p:nvPr>
        </p:nvSpPr>
        <p:spPr>
          <a:xfrm>
            <a:off x="539496" y="2560320"/>
            <a:ext cx="7507224" cy="397764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Uluslararası pazara girmek için kullanılan yöntemlerden bir tanesidir. </a:t>
            </a:r>
          </a:p>
          <a:p>
            <a:pPr marL="0" lvl="0" indent="0" algn="just" rtl="0">
              <a:lnSpc>
                <a:spcPct val="10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Sözleşmeli üretim, kamuoyunda fason üretim ya da taşeron kullanma ifadesi ile de bilinmektedir. </a:t>
            </a:r>
          </a:p>
          <a:p>
            <a:pPr marL="0" lvl="0" indent="0" algn="just" rtl="0">
              <a:lnSpc>
                <a:spcPct val="10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Bugün dünyanın birçok İşletmesi kısmi üretimlerini nispeten daha ucuz üretim yapılabilecek ülkelere bırakarak maliyet avantajı sağlamaya çalışmaktadır. </a:t>
            </a:r>
          </a:p>
          <a:p>
            <a:pPr marL="0" lvl="0" indent="0" algn="just" rtl="0">
              <a:lnSpc>
                <a:spcPct val="10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Bu sayede pazarlama yapan işletme ekonomik ve politik riskleri de azaltmış olmaktadır. İşletmelerin uluslararası pazarlarda üretim anlaşmaları yapmalarının başlıca nedenleri, “aşırı gümrük vergilerinden, tarife ve kotalardan kurtulma” isteğidir. Hedef pazarlardaki talepleri daha hızlı karşılayabilmek için de sözleşmeli üretim avantajlı bir yöntemdir. </a:t>
            </a:r>
            <a:endParaRPr sz="2000" dirty="0">
              <a:solidFill>
                <a:schemeClr val="tx1"/>
              </a:solidFill>
              <a:latin typeface="Times New Roman" panose="02020603050405020304" pitchFamily="18" charset="0"/>
              <a:cs typeface="Times New Roman" panose="02020603050405020304" pitchFamily="18" charset="0"/>
            </a:endParaRPr>
          </a:p>
        </p:txBody>
      </p:sp>
      <p:pic>
        <p:nvPicPr>
          <p:cNvPr id="3" name="Resim 2" descr="çizgi film içeren bir resim&#10;&#10;Açıklama otomatik olarak oluşturuldu">
            <a:extLst>
              <a:ext uri="{FF2B5EF4-FFF2-40B4-BE49-F238E27FC236}">
                <a16:creationId xmlns:a16="http://schemas.microsoft.com/office/drawing/2014/main" id="{25E9A6DA-06DC-18BF-38B5-14E064E4BDD5}"/>
              </a:ext>
            </a:extLst>
          </p:cNvPr>
          <p:cNvPicPr>
            <a:picLocks noChangeAspect="1"/>
          </p:cNvPicPr>
          <p:nvPr/>
        </p:nvPicPr>
        <p:blipFill>
          <a:blip r:embed="rId3"/>
          <a:stretch>
            <a:fillRect/>
          </a:stretch>
        </p:blipFill>
        <p:spPr>
          <a:xfrm>
            <a:off x="8184569" y="2651506"/>
            <a:ext cx="3632293" cy="355234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5"/>
          <p:cNvSpPr txBox="1">
            <a:spLocks noGrp="1"/>
          </p:cNvSpPr>
          <p:nvPr>
            <p:ph type="title"/>
          </p:nvPr>
        </p:nvSpPr>
        <p:spPr>
          <a:xfrm>
            <a:off x="323557" y="1536192"/>
            <a:ext cx="11422965" cy="64008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ct val="100000"/>
              <a:buFont typeface="Quattrocento Sans"/>
              <a:buNone/>
            </a:pPr>
            <a:r>
              <a:rPr lang="tr-TR" sz="4000" b="1" dirty="0">
                <a:latin typeface="Times New Roman" panose="02020603050405020304" pitchFamily="18" charset="0"/>
                <a:cs typeface="Times New Roman" panose="02020603050405020304" pitchFamily="18" charset="0"/>
              </a:rPr>
              <a:t>SÖZLEŞMELİ ÜRETİM </a:t>
            </a:r>
            <a:r>
              <a:rPr lang="tr-TR" sz="2000" b="1" dirty="0">
                <a:latin typeface="Times New Roman" panose="02020603050405020304" pitchFamily="18" charset="0"/>
                <a:cs typeface="Times New Roman" panose="02020603050405020304" pitchFamily="18" charset="0"/>
              </a:rPr>
              <a:t>(Özdemir, 2018: 145-146)</a:t>
            </a:r>
            <a:endParaRPr sz="2000" b="1" dirty="0">
              <a:latin typeface="Times New Roman" panose="02020603050405020304" pitchFamily="18" charset="0"/>
              <a:cs typeface="Times New Roman" panose="02020603050405020304" pitchFamily="18" charset="0"/>
            </a:endParaRPr>
          </a:p>
        </p:txBody>
      </p:sp>
      <p:sp>
        <p:nvSpPr>
          <p:cNvPr id="131" name="Google Shape;131;p15"/>
          <p:cNvSpPr txBox="1">
            <a:spLocks noGrp="1"/>
          </p:cNvSpPr>
          <p:nvPr>
            <p:ph type="body" idx="1"/>
          </p:nvPr>
        </p:nvSpPr>
        <p:spPr>
          <a:xfrm>
            <a:off x="539496" y="2560320"/>
            <a:ext cx="8421624" cy="3977640"/>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11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Aynı zamanda bir dış kaynak kullanma (</a:t>
            </a:r>
            <a:r>
              <a:rPr lang="tr-TR" sz="2000" dirty="0" err="1">
                <a:solidFill>
                  <a:schemeClr val="tx1"/>
                </a:solidFill>
                <a:latin typeface="Times New Roman" panose="02020603050405020304" pitchFamily="18" charset="0"/>
                <a:cs typeface="Times New Roman" panose="02020603050405020304" pitchFamily="18" charset="0"/>
              </a:rPr>
              <a:t>outsourcing</a:t>
            </a:r>
            <a:r>
              <a:rPr lang="tr-TR" sz="2000" dirty="0">
                <a:solidFill>
                  <a:schemeClr val="tx1"/>
                </a:solidFill>
                <a:latin typeface="Times New Roman" panose="02020603050405020304" pitchFamily="18" charset="0"/>
                <a:cs typeface="Times New Roman" panose="02020603050405020304" pitchFamily="18" charset="0"/>
              </a:rPr>
              <a:t>) yöntemi olan bu yöntemde işletme, yurt dışındaki bir firmaya malının üretim yetkisini vermesine karşın pazarlama sorumluluğunu elinde bulundurmayı tercih etmektedir.</a:t>
            </a:r>
          </a:p>
          <a:p>
            <a:pPr marL="0" lvl="0" indent="0" algn="just" rtl="0">
              <a:lnSpc>
                <a:spcPct val="11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Sözleşmeli üretim yoluyla uluslararası pazarlamada yer alan şirketlerin üretim yaptırdığı taşeron şirketler bu sayede şirketin bilgi birikimine sahip olmaktadırlar. </a:t>
            </a:r>
          </a:p>
          <a:p>
            <a:pPr marL="0" lvl="0" indent="0" algn="just" rtl="0">
              <a:lnSpc>
                <a:spcPct val="11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Böylelikle benzer üretim yapma konusunda bir avantaja, bilgi birikimine sahip olmaktadırlar. </a:t>
            </a:r>
          </a:p>
          <a:p>
            <a:pPr marL="0" lvl="0" indent="0" algn="just" rtl="0">
              <a:lnSpc>
                <a:spcPct val="11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Uluslararası pazarlama yapan işletme taklit markalardan korunabilmek için önemli hukuki düzenlemeler yapmak zorundadır. </a:t>
            </a:r>
          </a:p>
          <a:p>
            <a:pPr marL="0" lvl="0" indent="0" algn="just" rtl="0">
              <a:lnSpc>
                <a:spcPct val="11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Ayrıca markasının farklılığını vurgulayabilmek için pazarlama faaliyetlerine ara vermeden devam etmesi gerekmektedir.</a:t>
            </a:r>
            <a:endParaRPr sz="2000" dirty="0">
              <a:solidFill>
                <a:schemeClr val="tx1"/>
              </a:solidFill>
              <a:latin typeface="Times New Roman" panose="02020603050405020304" pitchFamily="18" charset="0"/>
              <a:cs typeface="Times New Roman" panose="02020603050405020304" pitchFamily="18" charset="0"/>
            </a:endParaRPr>
          </a:p>
        </p:txBody>
      </p:sp>
      <p:pic>
        <p:nvPicPr>
          <p:cNvPr id="3" name="Resim 2" descr="giyim, miğfer, iş giysisi, işçi içeren bir resim&#10;&#10;Açıklama otomatik olarak oluşturuldu">
            <a:extLst>
              <a:ext uri="{FF2B5EF4-FFF2-40B4-BE49-F238E27FC236}">
                <a16:creationId xmlns:a16="http://schemas.microsoft.com/office/drawing/2014/main" id="{47DCF01D-4D81-F6A9-BE21-21848A876915}"/>
              </a:ext>
            </a:extLst>
          </p:cNvPr>
          <p:cNvPicPr>
            <a:picLocks noChangeAspect="1"/>
          </p:cNvPicPr>
          <p:nvPr/>
        </p:nvPicPr>
        <p:blipFill>
          <a:blip r:embed="rId3"/>
          <a:stretch>
            <a:fillRect/>
          </a:stretch>
        </p:blipFill>
        <p:spPr>
          <a:xfrm>
            <a:off x="9200271" y="2560320"/>
            <a:ext cx="2546251" cy="3643532"/>
          </a:xfrm>
          <a:prstGeom prst="rect">
            <a:avLst/>
          </a:prstGeom>
        </p:spPr>
      </p:pic>
    </p:spTree>
    <p:extLst>
      <p:ext uri="{BB962C8B-B14F-4D97-AF65-F5344CB8AC3E}">
        <p14:creationId xmlns:p14="http://schemas.microsoft.com/office/powerpoint/2010/main" val="2182584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6"/>
          <p:cNvSpPr txBox="1">
            <a:spLocks noGrp="1"/>
          </p:cNvSpPr>
          <p:nvPr>
            <p:ph type="title"/>
          </p:nvPr>
        </p:nvSpPr>
        <p:spPr>
          <a:xfrm>
            <a:off x="338996" y="1536192"/>
            <a:ext cx="11421595" cy="64008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lt1"/>
              </a:buClr>
              <a:buSzPct val="100000"/>
              <a:buFont typeface="Quattrocento Sans"/>
              <a:buNone/>
            </a:pPr>
            <a:r>
              <a:rPr lang="tr-TR" sz="4000" b="1" dirty="0">
                <a:latin typeface="Times New Roman" panose="02020603050405020304" pitchFamily="18" charset="0"/>
                <a:cs typeface="Times New Roman" panose="02020603050405020304" pitchFamily="18" charset="0"/>
              </a:rPr>
              <a:t>ANAHTAR TESLİM PROJELER </a:t>
            </a:r>
            <a:r>
              <a:rPr lang="tr-TR" sz="2000" b="1" dirty="0">
                <a:latin typeface="Times New Roman" panose="02020603050405020304" pitchFamily="18" charset="0"/>
                <a:cs typeface="Times New Roman" panose="02020603050405020304" pitchFamily="18" charset="0"/>
              </a:rPr>
              <a:t>(Çakır Yıldız, 2018: 216)</a:t>
            </a:r>
            <a:endParaRPr sz="2000" b="1" dirty="0">
              <a:latin typeface="Times New Roman" panose="02020603050405020304" pitchFamily="18" charset="0"/>
              <a:cs typeface="Times New Roman" panose="02020603050405020304" pitchFamily="18" charset="0"/>
            </a:endParaRPr>
          </a:p>
        </p:txBody>
      </p:sp>
      <p:sp>
        <p:nvSpPr>
          <p:cNvPr id="137" name="Google Shape;137;p16"/>
          <p:cNvSpPr txBox="1">
            <a:spLocks noGrp="1"/>
          </p:cNvSpPr>
          <p:nvPr>
            <p:ph type="body" idx="1"/>
          </p:nvPr>
        </p:nvSpPr>
        <p:spPr>
          <a:xfrm>
            <a:off x="539495" y="2560320"/>
            <a:ext cx="6325539" cy="3977640"/>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10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Anahtar teslim projeler; işletmenin projeye yönelik tüm faaliyetlerin planlanmasından ve gerekli tüm hazırlıkların yapılmasından sorumlu olduğu bir süreçtir. </a:t>
            </a:r>
          </a:p>
          <a:p>
            <a:pPr marL="0" lvl="0" indent="0" algn="just" rtl="0">
              <a:lnSpc>
                <a:spcPct val="100000"/>
              </a:lnSpc>
              <a:spcBef>
                <a:spcPts val="0"/>
              </a:spcBef>
              <a:spcAft>
                <a:spcPts val="0"/>
              </a:spcAft>
              <a:buClr>
                <a:srgbClr val="3F3F3F"/>
              </a:buClr>
              <a:buSzPct val="1000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Uluslararası işletme fabrika kurma, personeli eğitme, hammadde ve makinaları getirme gibi işleri üstlenir.</a:t>
            </a:r>
          </a:p>
          <a:p>
            <a:pPr marL="0" lvl="0" indent="0" algn="just" rtl="0">
              <a:lnSpc>
                <a:spcPct val="100000"/>
              </a:lnSpc>
              <a:spcBef>
                <a:spcPts val="0"/>
              </a:spcBef>
              <a:spcAft>
                <a:spcPts val="0"/>
              </a:spcAft>
              <a:buClr>
                <a:srgbClr val="3F3F3F"/>
              </a:buClr>
              <a:buSzPct val="1000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Anlaşmaya göre bir noktada, işletmeyi esas sahiplerine teslim eder. </a:t>
            </a:r>
          </a:p>
          <a:p>
            <a:pPr marL="0" lvl="0" indent="0" algn="just" rtl="0">
              <a:lnSpc>
                <a:spcPct val="100000"/>
              </a:lnSpc>
              <a:spcBef>
                <a:spcPts val="0"/>
              </a:spcBef>
              <a:spcAft>
                <a:spcPts val="0"/>
              </a:spcAft>
              <a:buClr>
                <a:srgbClr val="3F3F3F"/>
              </a:buClr>
              <a:buSzPct val="1000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Proje tamamlandığı zaman faaliyetlerin yönetimiyle ilgili tüm işler, yetki ve sorumluluklar, eğitilmiş yerel personele devredilir. </a:t>
            </a:r>
            <a:endParaRPr sz="2000" dirty="0">
              <a:solidFill>
                <a:schemeClr val="tx1"/>
              </a:solidFill>
              <a:latin typeface="Times New Roman" panose="02020603050405020304" pitchFamily="18" charset="0"/>
              <a:cs typeface="Times New Roman" panose="02020603050405020304" pitchFamily="18" charset="0"/>
            </a:endParaRPr>
          </a:p>
        </p:txBody>
      </p:sp>
      <p:pic>
        <p:nvPicPr>
          <p:cNvPr id="3" name="Resim 2" descr="makine, mühendislik, endüstri, Araba parçası içeren bir resim&#10;&#10;Açıklama otomatik olarak oluşturuldu">
            <a:extLst>
              <a:ext uri="{FF2B5EF4-FFF2-40B4-BE49-F238E27FC236}">
                <a16:creationId xmlns:a16="http://schemas.microsoft.com/office/drawing/2014/main" id="{72F15710-9C19-9A4E-E54A-30CA52FA68B9}"/>
              </a:ext>
            </a:extLst>
          </p:cNvPr>
          <p:cNvPicPr>
            <a:picLocks noChangeAspect="1"/>
          </p:cNvPicPr>
          <p:nvPr/>
        </p:nvPicPr>
        <p:blipFill>
          <a:blip r:embed="rId3"/>
          <a:stretch>
            <a:fillRect/>
          </a:stretch>
        </p:blipFill>
        <p:spPr>
          <a:xfrm>
            <a:off x="7137008" y="2652024"/>
            <a:ext cx="4515497" cy="355182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2"/>
          <p:cNvSpPr txBox="1">
            <a:spLocks noGrp="1"/>
          </p:cNvSpPr>
          <p:nvPr>
            <p:ph type="title"/>
          </p:nvPr>
        </p:nvSpPr>
        <p:spPr>
          <a:xfrm>
            <a:off x="-225083" y="448050"/>
            <a:ext cx="12417083" cy="762586"/>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3A3838"/>
              </a:buClr>
              <a:buSzPts val="2800"/>
              <a:buFont typeface="Quattrocento Sans"/>
              <a:buNone/>
            </a:pPr>
            <a:r>
              <a:rPr lang="tr-TR" sz="3200" b="1" dirty="0">
                <a:latin typeface="Times New Roman" panose="02020603050405020304" pitchFamily="18" charset="0"/>
                <a:cs typeface="Times New Roman" panose="02020603050405020304" pitchFamily="18" charset="0"/>
              </a:rPr>
              <a:t>İŞLETMELERİN ULUSLARARASI PAZARLARA YÖNELME NEDENLERİ</a:t>
            </a:r>
            <a:r>
              <a:rPr lang="tr-TR" sz="2000" b="1" dirty="0">
                <a:latin typeface="Times New Roman" panose="02020603050405020304" pitchFamily="18" charset="0"/>
                <a:cs typeface="Times New Roman" panose="02020603050405020304" pitchFamily="18" charset="0"/>
                <a:sym typeface="Quattrocento Sans"/>
              </a:rPr>
              <a:t>(Ulaş, 2018: 32-33)</a:t>
            </a:r>
            <a:endParaRPr sz="2000" b="1" dirty="0">
              <a:latin typeface="Times New Roman" panose="02020603050405020304" pitchFamily="18" charset="0"/>
              <a:cs typeface="Times New Roman" panose="02020603050405020304" pitchFamily="18" charset="0"/>
            </a:endParaRPr>
          </a:p>
        </p:txBody>
      </p:sp>
      <p:sp>
        <p:nvSpPr>
          <p:cNvPr id="46" name="Google Shape;46;p2"/>
          <p:cNvSpPr txBox="1"/>
          <p:nvPr/>
        </p:nvSpPr>
        <p:spPr>
          <a:xfrm>
            <a:off x="548640" y="1828800"/>
            <a:ext cx="6338721" cy="469783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spcBef>
                <a:spcPts val="0"/>
              </a:spcBef>
              <a:spcAft>
                <a:spcPts val="0"/>
              </a:spcAft>
              <a:buClr>
                <a:srgbClr val="000000"/>
              </a:buClr>
              <a:buSzTx/>
              <a:buFont typeface="Arial"/>
              <a:buNone/>
              <a:tabLst/>
              <a:defRPr/>
            </a:pP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endParaRP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Rekabetten kaçmak </a:t>
            </a: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Vergi avantajı elde etmek </a:t>
            </a: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Ürün yaşamını uzatmak </a:t>
            </a: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Ülke dışından talep gelmesi </a:t>
            </a: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Kapasite fazlalığının olması </a:t>
            </a: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Uluslararası fuarların sayısındaki artış </a:t>
            </a:r>
            <a:endPar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000000"/>
                </a:solidFill>
                <a:effectLst/>
                <a:uLnTx/>
                <a:uFillTx/>
                <a:latin typeface="Times New Roman" panose="02020603050405020304" pitchFamily="18" charset="0"/>
                <a:ea typeface="Quattrocento Sans"/>
                <a:cs typeface="Times New Roman" panose="02020603050405020304" pitchFamily="18" charset="0"/>
                <a:sym typeface="Quattrocento Sans"/>
              </a:rPr>
              <a:t>Büyüme isteği ve karları artırmak</a:t>
            </a:r>
          </a:p>
          <a:p>
            <a:pPr marL="0" marR="0" lvl="0" indent="0" algn="l" defTabSz="914400" rtl="0" eaLnBrk="1" fontAlgn="auto" latinLnBrk="0" hangingPunct="1">
              <a:spcBef>
                <a:spcPts val="0"/>
              </a:spcBef>
              <a:spcAft>
                <a:spcPts val="0"/>
              </a:spcAft>
              <a:buClr>
                <a:srgbClr val="000000"/>
              </a:buClr>
              <a:buSzTx/>
              <a:buFont typeface="Arial"/>
              <a:buNone/>
              <a:tabLst/>
              <a:defRPr/>
            </a:pPr>
            <a:r>
              <a:rPr lang="tr-TR" sz="2000" b="0" i="0" u="none" strike="noStrike" cap="none" dirty="0">
                <a:solidFill>
                  <a:srgbClr val="3F3F3F"/>
                </a:solidFill>
                <a:latin typeface="Times New Roman" panose="02020603050405020304" pitchFamily="18" charset="0"/>
                <a:ea typeface="Quattrocento Sans"/>
                <a:cs typeface="Times New Roman" panose="02020603050405020304" pitchFamily="18" charset="0"/>
                <a:sym typeface="Quattrocento Sans"/>
              </a:rPr>
              <a:t>Ulaşım ve iletişimle ilgili gelişmelerin ülkeleri birbirine yaklaştırması, mal dağıtımını kolaylaştırması </a:t>
            </a:r>
            <a:endParaRPr lang="tr-TR" sz="2000" dirty="0">
              <a:latin typeface="Times New Roman" panose="02020603050405020304" pitchFamily="18" charset="0"/>
              <a:ea typeface="Quattrocento Sans"/>
              <a:cs typeface="Times New Roman" panose="02020603050405020304" pitchFamily="18" charset="0"/>
            </a:endParaRPr>
          </a:p>
          <a:p>
            <a:pPr marL="0" marR="0" lvl="0" indent="0" algn="l" defTabSz="914400" rtl="0" eaLnBrk="1" fontAlgn="auto" latinLnBrk="0" hangingPunct="1">
              <a:spcBef>
                <a:spcPts val="0"/>
              </a:spcBef>
              <a:spcAft>
                <a:spcPts val="0"/>
              </a:spcAft>
              <a:buClr>
                <a:srgbClr val="000000"/>
              </a:buClr>
              <a:buSzTx/>
              <a:buFont typeface="Arial"/>
              <a:buNone/>
              <a:tabLst/>
              <a:defRPr/>
            </a:pPr>
            <a:r>
              <a:rPr lang="tr-TR" sz="2000" b="0" i="0" u="none" strike="noStrike" cap="none" dirty="0">
                <a:solidFill>
                  <a:srgbClr val="3F3F3F"/>
                </a:solidFill>
                <a:latin typeface="Times New Roman" panose="02020603050405020304" pitchFamily="18" charset="0"/>
                <a:ea typeface="Quattrocento Sans"/>
                <a:cs typeface="Times New Roman" panose="02020603050405020304" pitchFamily="18" charset="0"/>
                <a:sym typeface="Quattrocento Sans"/>
              </a:rPr>
              <a:t>Mukayeseli üstünlük imkânından yararlanması</a:t>
            </a:r>
          </a:p>
          <a:p>
            <a:pPr marL="0" marR="0" lvl="0" indent="0" algn="l" defTabSz="914400" rtl="0" eaLnBrk="1" fontAlgn="auto" latinLnBrk="0" hangingPunct="1">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3F3F3F"/>
              </a:solidFill>
              <a:effectLst/>
              <a:uLnTx/>
              <a:uFillTx/>
              <a:latin typeface="Times New Roman" panose="02020603050405020304" pitchFamily="18" charset="0"/>
              <a:ea typeface="Quattrocento Sans"/>
              <a:cs typeface="Times New Roman" panose="02020603050405020304" pitchFamily="18" charset="0"/>
              <a:sym typeface="Quattrocento Sans"/>
            </a:endParaRPr>
          </a:p>
        </p:txBody>
      </p:sp>
      <p:pic>
        <p:nvPicPr>
          <p:cNvPr id="3" name="Resim 2" descr="simge, sembol, grafik, logo, grafik tasarım içeren bir resim&#10;&#10;Açıklama otomatik olarak oluşturuldu">
            <a:extLst>
              <a:ext uri="{FF2B5EF4-FFF2-40B4-BE49-F238E27FC236}">
                <a16:creationId xmlns:a16="http://schemas.microsoft.com/office/drawing/2014/main" id="{E36CB674-F2C2-3972-F668-D1DEDDEEF7EB}"/>
              </a:ext>
            </a:extLst>
          </p:cNvPr>
          <p:cNvPicPr>
            <a:picLocks noChangeAspect="1"/>
          </p:cNvPicPr>
          <p:nvPr/>
        </p:nvPicPr>
        <p:blipFill>
          <a:blip r:embed="rId3"/>
          <a:stretch>
            <a:fillRect/>
          </a:stretch>
        </p:blipFill>
        <p:spPr>
          <a:xfrm>
            <a:off x="6685768" y="1828800"/>
            <a:ext cx="5069840" cy="3404382"/>
          </a:xfrm>
          <a:prstGeom prst="rect">
            <a:avLst/>
          </a:prstGeom>
        </p:spPr>
      </p:pic>
    </p:spTree>
    <p:extLst>
      <p:ext uri="{BB962C8B-B14F-4D97-AF65-F5344CB8AC3E}">
        <p14:creationId xmlns:p14="http://schemas.microsoft.com/office/powerpoint/2010/main" val="341382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6"/>
          <p:cNvSpPr txBox="1">
            <a:spLocks noGrp="1"/>
          </p:cNvSpPr>
          <p:nvPr>
            <p:ph type="title"/>
          </p:nvPr>
        </p:nvSpPr>
        <p:spPr>
          <a:xfrm>
            <a:off x="338996" y="1536192"/>
            <a:ext cx="11421595" cy="64008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lt1"/>
              </a:buClr>
              <a:buSzPct val="100000"/>
              <a:buFont typeface="Quattrocento Sans"/>
              <a:buNone/>
            </a:pPr>
            <a:r>
              <a:rPr lang="tr-TR" sz="4000" b="1" dirty="0">
                <a:latin typeface="Times New Roman" panose="02020603050405020304" pitchFamily="18" charset="0"/>
                <a:cs typeface="Times New Roman" panose="02020603050405020304" pitchFamily="18" charset="0"/>
              </a:rPr>
              <a:t>ANAHTAR TESLİM PROJELER </a:t>
            </a:r>
            <a:r>
              <a:rPr lang="tr-TR" sz="2000" b="1" dirty="0">
                <a:latin typeface="Times New Roman" panose="02020603050405020304" pitchFamily="18" charset="0"/>
                <a:cs typeface="Times New Roman" panose="02020603050405020304" pitchFamily="18" charset="0"/>
              </a:rPr>
              <a:t>(Çakır Yıldız, 2018: 216)</a:t>
            </a:r>
            <a:endParaRPr sz="2000" b="1" dirty="0">
              <a:latin typeface="Times New Roman" panose="02020603050405020304" pitchFamily="18" charset="0"/>
              <a:cs typeface="Times New Roman" panose="02020603050405020304" pitchFamily="18" charset="0"/>
            </a:endParaRPr>
          </a:p>
        </p:txBody>
      </p:sp>
      <p:sp>
        <p:nvSpPr>
          <p:cNvPr id="137" name="Google Shape;137;p16"/>
          <p:cNvSpPr txBox="1">
            <a:spLocks noGrp="1"/>
          </p:cNvSpPr>
          <p:nvPr>
            <p:ph type="body" idx="1"/>
          </p:nvPr>
        </p:nvSpPr>
        <p:spPr>
          <a:xfrm>
            <a:off x="539496" y="2560320"/>
            <a:ext cx="5833170" cy="397764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Uluslararası işletme de kontratta anlaşılmış ücreti alır. </a:t>
            </a:r>
          </a:p>
          <a:p>
            <a:pPr marL="0" lvl="0" indent="0" algn="just" rtl="0">
              <a:lnSpc>
                <a:spcPct val="100000"/>
              </a:lnSpc>
              <a:spcBef>
                <a:spcPts val="0"/>
              </a:spcBef>
              <a:spcAft>
                <a:spcPts val="0"/>
              </a:spcAft>
              <a:buClr>
                <a:srgbClr val="3F3F3F"/>
              </a:buClr>
              <a:buSzPct val="1000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Proje tamamlandığında faaliyetin yönetimi ile ilgili tüm işler, yetki ve sorumluluklar, uluslararası işletme tarafından eğitilmiş olan yerel personele devredilir. </a:t>
            </a:r>
          </a:p>
          <a:p>
            <a:pPr marL="0" lvl="0" indent="0" algn="just" rtl="0">
              <a:lnSpc>
                <a:spcPct val="100000"/>
              </a:lnSpc>
              <a:spcBef>
                <a:spcPts val="0"/>
              </a:spcBef>
              <a:spcAft>
                <a:spcPts val="0"/>
              </a:spcAft>
              <a:buClr>
                <a:srgbClr val="3F3F3F"/>
              </a:buClr>
              <a:buSzPct val="1000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Projenin tamamlanması karşılığında, uluslararası işletme oldukça yüksek bir ücret alır. </a:t>
            </a:r>
          </a:p>
          <a:p>
            <a:pPr marL="0" lvl="0" indent="0" algn="just" rtl="0">
              <a:lnSpc>
                <a:spcPct val="100000"/>
              </a:lnSpc>
              <a:spcBef>
                <a:spcPts val="0"/>
              </a:spcBef>
              <a:spcAft>
                <a:spcPts val="0"/>
              </a:spcAft>
              <a:buClr>
                <a:srgbClr val="3F3F3F"/>
              </a:buClr>
              <a:buSzPct val="1000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ct val="1000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Örneğin FIAT anahtar terslim projesi çerçevesinde Sovyetler Birliği’nde otomobil fabrikası inşa etmiştir.</a:t>
            </a:r>
            <a:endParaRPr sz="2000" dirty="0">
              <a:solidFill>
                <a:schemeClr val="tx1"/>
              </a:solidFill>
              <a:latin typeface="Times New Roman" panose="02020603050405020304" pitchFamily="18" charset="0"/>
              <a:cs typeface="Times New Roman" panose="02020603050405020304" pitchFamily="18" charset="0"/>
            </a:endParaRPr>
          </a:p>
        </p:txBody>
      </p:sp>
      <p:pic>
        <p:nvPicPr>
          <p:cNvPr id="3" name="Resim 2" descr="Araba parçası, fabrika, taşıt, araç, kara taşıtı içeren bir resim&#10;&#10;Açıklama otomatik olarak oluşturuldu">
            <a:extLst>
              <a:ext uri="{FF2B5EF4-FFF2-40B4-BE49-F238E27FC236}">
                <a16:creationId xmlns:a16="http://schemas.microsoft.com/office/drawing/2014/main" id="{FAD04FC0-542C-9454-9DD7-17E6F8AF8F8B}"/>
              </a:ext>
            </a:extLst>
          </p:cNvPr>
          <p:cNvPicPr>
            <a:picLocks noChangeAspect="1"/>
          </p:cNvPicPr>
          <p:nvPr/>
        </p:nvPicPr>
        <p:blipFill>
          <a:blip r:embed="rId3"/>
          <a:stretch>
            <a:fillRect/>
          </a:stretch>
        </p:blipFill>
        <p:spPr>
          <a:xfrm>
            <a:off x="6869284" y="2695501"/>
            <a:ext cx="4783220" cy="3339539"/>
          </a:xfrm>
          <a:prstGeom prst="rect">
            <a:avLst/>
          </a:prstGeom>
        </p:spPr>
      </p:pic>
    </p:spTree>
    <p:extLst>
      <p:ext uri="{BB962C8B-B14F-4D97-AF65-F5344CB8AC3E}">
        <p14:creationId xmlns:p14="http://schemas.microsoft.com/office/powerpoint/2010/main" val="2715180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7"/>
          <p:cNvSpPr txBox="1">
            <a:spLocks noGrp="1"/>
          </p:cNvSpPr>
          <p:nvPr>
            <p:ph type="title"/>
          </p:nvPr>
        </p:nvSpPr>
        <p:spPr>
          <a:xfrm>
            <a:off x="521207" y="1536192"/>
            <a:ext cx="11183113" cy="64008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lt1"/>
              </a:buClr>
              <a:buSzPct val="100000"/>
              <a:buFont typeface="Quattrocento Sans"/>
              <a:buNone/>
            </a:pPr>
            <a:r>
              <a:rPr lang="tr-TR" sz="4000" b="1" dirty="0">
                <a:solidFill>
                  <a:schemeClr val="bg1"/>
                </a:solidFill>
                <a:latin typeface="Times New Roman" panose="02020603050405020304" pitchFamily="18" charset="0"/>
                <a:cs typeface="Times New Roman" panose="02020603050405020304" pitchFamily="18" charset="0"/>
              </a:rPr>
              <a:t>YÖNETİM SÖZLEŞMELERİ</a:t>
            </a:r>
            <a:r>
              <a:rPr lang="tr-TR" sz="2000" b="1" dirty="0">
                <a:solidFill>
                  <a:schemeClr val="bg1"/>
                </a:solidFill>
                <a:latin typeface="Times New Roman" panose="02020603050405020304" pitchFamily="18" charset="0"/>
                <a:cs typeface="Times New Roman" panose="02020603050405020304" pitchFamily="18" charset="0"/>
              </a:rPr>
              <a:t>(Özdemir, 2018: 146)</a:t>
            </a:r>
            <a:endParaRPr sz="2000" b="1" dirty="0">
              <a:solidFill>
                <a:schemeClr val="bg1"/>
              </a:solidFill>
              <a:latin typeface="Times New Roman" panose="02020603050405020304" pitchFamily="18" charset="0"/>
              <a:cs typeface="Times New Roman" panose="02020603050405020304" pitchFamily="18" charset="0"/>
            </a:endParaRPr>
          </a:p>
        </p:txBody>
      </p:sp>
      <p:sp>
        <p:nvSpPr>
          <p:cNvPr id="143" name="Google Shape;143;p17"/>
          <p:cNvSpPr txBox="1">
            <a:spLocks noGrp="1"/>
          </p:cNvSpPr>
          <p:nvPr>
            <p:ph type="body" idx="1"/>
          </p:nvPr>
        </p:nvSpPr>
        <p:spPr>
          <a:xfrm>
            <a:off x="539496" y="2560320"/>
            <a:ext cx="7113329" cy="3977640"/>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100000"/>
              </a:lnSpc>
              <a:spcBef>
                <a:spcPts val="0"/>
              </a:spcBef>
              <a:spcAft>
                <a:spcPts val="0"/>
              </a:spcAft>
              <a:buClr>
                <a:srgbClr val="3F3F3F"/>
              </a:buClr>
              <a:buSzPts val="24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ts val="24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Yönetim sözleşmesi, uluslararası bir işletmenin yabancı bir işletme ile o işletmenin faaliyetinin tamamını veya bir bölümünü yönetmek üzere karşılıklı yaptıkları anlaşmadır. </a:t>
            </a:r>
          </a:p>
          <a:p>
            <a:pPr marL="0" lvl="0" indent="0" algn="just" rtl="0">
              <a:lnSpc>
                <a:spcPct val="100000"/>
              </a:lnSpc>
              <a:spcBef>
                <a:spcPts val="0"/>
              </a:spcBef>
              <a:spcAft>
                <a:spcPts val="0"/>
              </a:spcAft>
              <a:buClr>
                <a:srgbClr val="3F3F3F"/>
              </a:buClr>
              <a:buSzPts val="24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ts val="24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Yönetim sözleşmeleri; tarım, sanayi, nakliye, kamu hizmetleri, turizm ve hizmet sektörlerinde kullanılmaktadır. </a:t>
            </a:r>
          </a:p>
          <a:p>
            <a:pPr marL="0" lvl="0" indent="0" algn="just" rtl="0">
              <a:lnSpc>
                <a:spcPct val="100000"/>
              </a:lnSpc>
              <a:spcBef>
                <a:spcPts val="0"/>
              </a:spcBef>
              <a:spcAft>
                <a:spcPts val="0"/>
              </a:spcAft>
              <a:buClr>
                <a:srgbClr val="3F3F3F"/>
              </a:buClr>
              <a:buSzPts val="24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ts val="24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Yönetici işletme yaptığı yönetim danışmanlığı karşılığında, fiziksel tesislere sahip olup işi yapan işletmeden bir bedel almaktadır. </a:t>
            </a:r>
          </a:p>
          <a:p>
            <a:pPr marL="0" lvl="0" indent="0" algn="just" rtl="0">
              <a:lnSpc>
                <a:spcPct val="100000"/>
              </a:lnSpc>
              <a:spcBef>
                <a:spcPts val="0"/>
              </a:spcBef>
              <a:spcAft>
                <a:spcPts val="0"/>
              </a:spcAft>
              <a:buClr>
                <a:srgbClr val="3F3F3F"/>
              </a:buClr>
              <a:buSzPts val="24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ts val="24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Ancak iş süreçleri ve marka isminin kullanılması konusunda önemli avantajlar da sağlar.</a:t>
            </a:r>
            <a:endParaRPr sz="2000" dirty="0">
              <a:solidFill>
                <a:schemeClr val="tx1"/>
              </a:solidFill>
              <a:latin typeface="Times New Roman" panose="02020603050405020304" pitchFamily="18" charset="0"/>
              <a:cs typeface="Times New Roman" panose="02020603050405020304" pitchFamily="18" charset="0"/>
            </a:endParaRPr>
          </a:p>
        </p:txBody>
      </p:sp>
      <p:pic>
        <p:nvPicPr>
          <p:cNvPr id="3" name="Resim 2" descr="metin, kişi, şahıs, takım elbise, ofis malzemesi içeren bir resim&#10;&#10;Açıklama otomatik olarak oluşturuldu">
            <a:extLst>
              <a:ext uri="{FF2B5EF4-FFF2-40B4-BE49-F238E27FC236}">
                <a16:creationId xmlns:a16="http://schemas.microsoft.com/office/drawing/2014/main" id="{C2C03F15-1CDA-780B-3439-9171BD0A365E}"/>
              </a:ext>
            </a:extLst>
          </p:cNvPr>
          <p:cNvPicPr>
            <a:picLocks noChangeAspect="1"/>
          </p:cNvPicPr>
          <p:nvPr/>
        </p:nvPicPr>
        <p:blipFill>
          <a:blip r:embed="rId3"/>
          <a:stretch>
            <a:fillRect/>
          </a:stretch>
        </p:blipFill>
        <p:spPr>
          <a:xfrm>
            <a:off x="7872123" y="2883876"/>
            <a:ext cx="3932820" cy="324963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8"/>
          <p:cNvSpPr txBox="1">
            <a:spLocks noGrp="1"/>
          </p:cNvSpPr>
          <p:nvPr>
            <p:ph type="title"/>
          </p:nvPr>
        </p:nvSpPr>
        <p:spPr>
          <a:xfrm>
            <a:off x="521208" y="956604"/>
            <a:ext cx="10718878" cy="745588"/>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3600"/>
              <a:buFont typeface="Quattrocento Sans"/>
              <a:buNone/>
            </a:pPr>
            <a:r>
              <a:rPr lang="tr-TR" sz="4000" b="1" dirty="0">
                <a:latin typeface="Times New Roman" panose="02020603050405020304" pitchFamily="18" charset="0"/>
                <a:cs typeface="Times New Roman" panose="02020603050405020304" pitchFamily="18" charset="0"/>
              </a:rPr>
              <a:t>KAYNAKÇA</a:t>
            </a:r>
            <a:endParaRPr sz="4000" b="1" dirty="0">
              <a:latin typeface="Times New Roman" panose="02020603050405020304" pitchFamily="18" charset="0"/>
              <a:cs typeface="Times New Roman" panose="02020603050405020304" pitchFamily="18" charset="0"/>
            </a:endParaRPr>
          </a:p>
        </p:txBody>
      </p:sp>
      <p:sp>
        <p:nvSpPr>
          <p:cNvPr id="149" name="Google Shape;149;p18"/>
          <p:cNvSpPr txBox="1">
            <a:spLocks noGrp="1"/>
          </p:cNvSpPr>
          <p:nvPr>
            <p:ph type="body" idx="1"/>
          </p:nvPr>
        </p:nvSpPr>
        <p:spPr>
          <a:xfrm>
            <a:off x="211015" y="2560320"/>
            <a:ext cx="11703893" cy="3977640"/>
          </a:xfrm>
          <a:prstGeom prst="rect">
            <a:avLst/>
          </a:prstGeom>
          <a:noFill/>
          <a:ln>
            <a:noFill/>
          </a:ln>
        </p:spPr>
        <p:txBody>
          <a:bodyPr spcFirstLastPara="1" wrap="square" lIns="91425" tIns="45700" rIns="91425" bIns="45700" anchor="t" anchorCtr="0">
            <a:normAutofit fontScale="62500" lnSpcReduction="20000"/>
          </a:bodyPr>
          <a:lstStyle/>
          <a:p>
            <a:pPr marL="0" lvl="0" indent="0" algn="just" rtl="0">
              <a:lnSpc>
                <a:spcPct val="150000"/>
              </a:lnSpc>
              <a:spcBef>
                <a:spcPts val="0"/>
              </a:spcBef>
              <a:spcAft>
                <a:spcPts val="0"/>
              </a:spcAft>
              <a:buClr>
                <a:srgbClr val="3F3F3F"/>
              </a:buClr>
              <a:buSzPct val="100000"/>
              <a:buFont typeface="Quattrocento Sans"/>
              <a:buNone/>
            </a:pPr>
            <a:r>
              <a:rPr lang="tr-TR" sz="2900" dirty="0">
                <a:solidFill>
                  <a:schemeClr val="tx1"/>
                </a:solidFill>
                <a:latin typeface="Times New Roman" panose="02020603050405020304" pitchFamily="18" charset="0"/>
                <a:cs typeface="Times New Roman" panose="02020603050405020304" pitchFamily="18" charset="0"/>
              </a:rPr>
              <a:t>Çakır Yıldız, N. (2018) Uluslararası Pazarlama, İstanbul Üniversitesi Açık ve Uzaktan Eğitim Fakültesi Yayınları, İstanbul.</a:t>
            </a:r>
            <a:endParaRPr sz="29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50000"/>
              </a:lnSpc>
              <a:spcBef>
                <a:spcPts val="2200"/>
              </a:spcBef>
              <a:spcAft>
                <a:spcPts val="0"/>
              </a:spcAft>
              <a:buClr>
                <a:srgbClr val="3F3F3F"/>
              </a:buClr>
              <a:buSzPct val="100000"/>
              <a:buFont typeface="Quattrocento Sans"/>
              <a:buNone/>
            </a:pPr>
            <a:r>
              <a:rPr lang="tr-TR" sz="2900" dirty="0">
                <a:solidFill>
                  <a:schemeClr val="tx1"/>
                </a:solidFill>
                <a:latin typeface="Times New Roman" panose="02020603050405020304" pitchFamily="18" charset="0"/>
                <a:cs typeface="Times New Roman" panose="02020603050405020304" pitchFamily="18" charset="0"/>
              </a:rPr>
              <a:t>Küçükaslan Ekmekçi, A. (2019) Uluslararası Pazarlara Giriş Stratejileri, Küresel Pazarlama, Ed. A.S. Öztürk ve N.F. Arca Ersoy, Anadolu Üniversitesi AÖF Yayın No: 1779, Eskişehir.</a:t>
            </a:r>
            <a:endParaRPr sz="29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50000"/>
              </a:lnSpc>
              <a:spcBef>
                <a:spcPts val="2200"/>
              </a:spcBef>
              <a:spcAft>
                <a:spcPts val="0"/>
              </a:spcAft>
              <a:buClr>
                <a:srgbClr val="3F3F3F"/>
              </a:buClr>
              <a:buSzPct val="100000"/>
              <a:buFont typeface="Quattrocento Sans"/>
              <a:buNone/>
            </a:pPr>
            <a:r>
              <a:rPr lang="tr-TR" sz="2900" dirty="0">
                <a:solidFill>
                  <a:schemeClr val="tx1"/>
                </a:solidFill>
                <a:latin typeface="Times New Roman" panose="02020603050405020304" pitchFamily="18" charset="0"/>
                <a:cs typeface="Times New Roman" panose="02020603050405020304" pitchFamily="18" charset="0"/>
              </a:rPr>
              <a:t>Özdemir, Ş. (2018) Uluslararası Pazarlama Stratejileri, Uluslararası Pazarlama, </a:t>
            </a:r>
            <a:r>
              <a:rPr lang="tr-TR" sz="2900" dirty="0" err="1">
                <a:solidFill>
                  <a:schemeClr val="tx1"/>
                </a:solidFill>
                <a:latin typeface="Times New Roman" panose="02020603050405020304" pitchFamily="18" charset="0"/>
                <a:cs typeface="Times New Roman" panose="02020603050405020304" pitchFamily="18" charset="0"/>
              </a:rPr>
              <a:t>Ed.T.Ş</a:t>
            </a:r>
            <a:r>
              <a:rPr lang="tr-TR" sz="2900" dirty="0">
                <a:solidFill>
                  <a:schemeClr val="tx1"/>
                </a:solidFill>
                <a:latin typeface="Times New Roman" panose="02020603050405020304" pitchFamily="18" charset="0"/>
                <a:cs typeface="Times New Roman" panose="02020603050405020304" pitchFamily="18" charset="0"/>
              </a:rPr>
              <a:t>. Yapraklı, Atatürk Üniversitesi </a:t>
            </a:r>
            <a:r>
              <a:rPr lang="tr-TR" sz="2900" dirty="0" err="1">
                <a:solidFill>
                  <a:schemeClr val="tx1"/>
                </a:solidFill>
                <a:latin typeface="Times New Roman" panose="02020603050405020304" pitchFamily="18" charset="0"/>
                <a:cs typeface="Times New Roman" panose="02020603050405020304" pitchFamily="18" charset="0"/>
              </a:rPr>
              <a:t>Açıköğretim</a:t>
            </a:r>
            <a:r>
              <a:rPr lang="tr-TR" sz="2900" dirty="0">
                <a:solidFill>
                  <a:schemeClr val="tx1"/>
                </a:solidFill>
                <a:latin typeface="Times New Roman" panose="02020603050405020304" pitchFamily="18" charset="0"/>
                <a:cs typeface="Times New Roman" panose="02020603050405020304" pitchFamily="18" charset="0"/>
              </a:rPr>
              <a:t> Fakültesi Yayını, Erzurum.</a:t>
            </a:r>
            <a:endParaRPr sz="29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50000"/>
              </a:lnSpc>
              <a:spcBef>
                <a:spcPts val="2200"/>
              </a:spcBef>
              <a:spcAft>
                <a:spcPts val="0"/>
              </a:spcAft>
              <a:buClr>
                <a:srgbClr val="3F3F3F"/>
              </a:buClr>
              <a:buSzPct val="100000"/>
              <a:buFont typeface="Quattrocento Sans"/>
              <a:buNone/>
            </a:pPr>
            <a:r>
              <a:rPr lang="tr-TR" sz="2900" dirty="0">
                <a:solidFill>
                  <a:schemeClr val="tx1"/>
                </a:solidFill>
                <a:latin typeface="Times New Roman" panose="02020603050405020304" pitchFamily="18" charset="0"/>
                <a:cs typeface="Times New Roman" panose="02020603050405020304" pitchFamily="18" charset="0"/>
              </a:rPr>
              <a:t>Ulaş, D. (2018) Ulusal Pazarlamadan Uluslararası Pazarlamaya Geçiş, Uluslararası Pazarlama, </a:t>
            </a:r>
            <a:r>
              <a:rPr lang="tr-TR" sz="2900" dirty="0" err="1">
                <a:solidFill>
                  <a:schemeClr val="tx1"/>
                </a:solidFill>
                <a:latin typeface="Times New Roman" panose="02020603050405020304" pitchFamily="18" charset="0"/>
                <a:cs typeface="Times New Roman" panose="02020603050405020304" pitchFamily="18" charset="0"/>
              </a:rPr>
              <a:t>Ed.T.Ş</a:t>
            </a:r>
            <a:r>
              <a:rPr lang="tr-TR" sz="2900" dirty="0">
                <a:solidFill>
                  <a:schemeClr val="tx1"/>
                </a:solidFill>
                <a:latin typeface="Times New Roman" panose="02020603050405020304" pitchFamily="18" charset="0"/>
                <a:cs typeface="Times New Roman" panose="02020603050405020304" pitchFamily="18" charset="0"/>
              </a:rPr>
              <a:t>. Yapraklı, Atatürk Üniversitesi </a:t>
            </a:r>
            <a:r>
              <a:rPr lang="tr-TR" sz="2900" dirty="0" err="1">
                <a:solidFill>
                  <a:schemeClr val="tx1"/>
                </a:solidFill>
                <a:latin typeface="Times New Roman" panose="02020603050405020304" pitchFamily="18" charset="0"/>
                <a:cs typeface="Times New Roman" panose="02020603050405020304" pitchFamily="18" charset="0"/>
              </a:rPr>
              <a:t>Açıköğretim</a:t>
            </a:r>
            <a:r>
              <a:rPr lang="tr-TR" sz="2900" dirty="0">
                <a:solidFill>
                  <a:schemeClr val="tx1"/>
                </a:solidFill>
                <a:latin typeface="Times New Roman" panose="02020603050405020304" pitchFamily="18" charset="0"/>
                <a:cs typeface="Times New Roman" panose="02020603050405020304" pitchFamily="18" charset="0"/>
              </a:rPr>
              <a:t> Fakültesi Yayını, Erzurum.</a:t>
            </a:r>
            <a:endParaRPr sz="2900" dirty="0">
              <a:solidFill>
                <a:schemeClr val="tx1"/>
              </a:solidFill>
              <a:latin typeface="Times New Roman" panose="02020603050405020304" pitchFamily="18" charset="0"/>
              <a:cs typeface="Times New Roman" panose="02020603050405020304" pitchFamily="18" charset="0"/>
            </a:endParaRPr>
          </a:p>
          <a:p>
            <a:pPr marL="0" lvl="0" indent="0" algn="l" rtl="0">
              <a:lnSpc>
                <a:spcPct val="150000"/>
              </a:lnSpc>
              <a:spcBef>
                <a:spcPts val="2200"/>
              </a:spcBef>
              <a:spcAft>
                <a:spcPts val="0"/>
              </a:spcAft>
              <a:buClr>
                <a:srgbClr val="3F3F3F"/>
              </a:buClr>
              <a:buSzPct val="100000"/>
              <a:buFont typeface="Quattrocento Sans"/>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4"/>
          <p:cNvSpPr txBox="1">
            <a:spLocks noGrp="1"/>
          </p:cNvSpPr>
          <p:nvPr>
            <p:ph type="title"/>
          </p:nvPr>
        </p:nvSpPr>
        <p:spPr>
          <a:xfrm>
            <a:off x="760358" y="476191"/>
            <a:ext cx="10908728" cy="64008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rgbClr val="3A3838"/>
              </a:buClr>
              <a:buSzPct val="100000"/>
              <a:buFont typeface="Quattrocento Sans"/>
              <a:buNone/>
            </a:pPr>
            <a:r>
              <a:rPr lang="tr-TR" sz="3100" b="1" dirty="0">
                <a:solidFill>
                  <a:schemeClr val="tx1"/>
                </a:solidFill>
                <a:latin typeface="Times New Roman" panose="02020603050405020304" pitchFamily="18" charset="0"/>
                <a:cs typeface="Times New Roman" panose="02020603050405020304" pitchFamily="18" charset="0"/>
              </a:rPr>
              <a:t>İŞLETMELERİN ULUSLARARASI PAZARLARA GİRİŞ STRATEJİLERİ </a:t>
            </a:r>
            <a:r>
              <a:rPr lang="tr-TR" sz="2200" b="1" dirty="0">
                <a:solidFill>
                  <a:schemeClr val="tx1"/>
                </a:solidFill>
                <a:latin typeface="Times New Roman" panose="02020603050405020304" pitchFamily="18" charset="0"/>
                <a:cs typeface="Times New Roman" panose="02020603050405020304" pitchFamily="18" charset="0"/>
              </a:rPr>
              <a:t>(KÜÇÜKASLAN EKMEKÇİ, 2019: 77-79)</a:t>
            </a:r>
            <a:endParaRPr sz="2200" b="1" dirty="0">
              <a:solidFill>
                <a:schemeClr val="tx1"/>
              </a:solidFill>
              <a:latin typeface="Times New Roman" panose="02020603050405020304" pitchFamily="18" charset="0"/>
              <a:cs typeface="Times New Roman" panose="02020603050405020304" pitchFamily="18" charset="0"/>
              <a:sym typeface="Quattrocento Sans"/>
            </a:endParaRPr>
          </a:p>
        </p:txBody>
      </p:sp>
      <p:sp>
        <p:nvSpPr>
          <p:cNvPr id="61" name="Google Shape;61;p4"/>
          <p:cNvSpPr txBox="1">
            <a:spLocks noGrp="1"/>
          </p:cNvSpPr>
          <p:nvPr>
            <p:ph type="body" idx="4294967295"/>
          </p:nvPr>
        </p:nvSpPr>
        <p:spPr>
          <a:xfrm>
            <a:off x="541610" y="1431010"/>
            <a:ext cx="5296482" cy="4790886"/>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chemeClr val="dk1"/>
              </a:buClr>
              <a:buSzPts val="12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chemeClr val="dk1"/>
              </a:buClr>
              <a:buSzPts val="12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chemeClr val="dk1"/>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İşletmeler, uluslararası pazarlara çeşitli alternatif yöntemler kullanarak giriş yapmaktadırlar.</a:t>
            </a:r>
            <a:endParaRP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1600"/>
              </a:spcBef>
              <a:spcAft>
                <a:spcPts val="0"/>
              </a:spcAft>
              <a:buClr>
                <a:srgbClr val="FF0000"/>
              </a:buClr>
              <a:buSzPts val="1200"/>
              <a:buFont typeface="Quattrocento Sans"/>
              <a:buNone/>
            </a:pPr>
            <a:r>
              <a:rPr lang="tr-TR" sz="2000" b="1" dirty="0">
                <a:solidFill>
                  <a:srgbClr val="FF0000"/>
                </a:solidFill>
                <a:latin typeface="Times New Roman" panose="02020603050405020304" pitchFamily="18" charset="0"/>
                <a:cs typeface="Times New Roman" panose="02020603050405020304" pitchFamily="18" charset="0"/>
                <a:sym typeface="Quattrocento Sans"/>
              </a:rPr>
              <a:t>1-</a:t>
            </a:r>
            <a:r>
              <a:rPr lang="tr-TR" sz="2000" b="1" dirty="0">
                <a:solidFill>
                  <a:srgbClr val="FF0000"/>
                </a:solidFill>
                <a:latin typeface="Times New Roman" panose="02020603050405020304" pitchFamily="18" charset="0"/>
                <a:cs typeface="Times New Roman" panose="02020603050405020304" pitchFamily="18" charset="0"/>
              </a:rPr>
              <a:t>İhracat: </a:t>
            </a:r>
            <a:r>
              <a:rPr lang="tr-TR" sz="2000" dirty="0">
                <a:solidFill>
                  <a:schemeClr val="tx1"/>
                </a:solidFill>
                <a:latin typeface="Times New Roman" panose="02020603050405020304" pitchFamily="18" charset="0"/>
                <a:cs typeface="Times New Roman" panose="02020603050405020304" pitchFamily="18" charset="0"/>
              </a:rPr>
              <a:t>Çoğu işletme uluslararası pazara girmek için en önce ihracat stratejisini benimser. </a:t>
            </a:r>
          </a:p>
          <a:p>
            <a:pPr marL="0" lvl="0" indent="0" algn="just" rtl="0">
              <a:lnSpc>
                <a:spcPct val="100000"/>
              </a:lnSpc>
              <a:spcBef>
                <a:spcPts val="1600"/>
              </a:spcBef>
              <a:spcAft>
                <a:spcPts val="0"/>
              </a:spcAft>
              <a:buClr>
                <a:srgbClr val="FF0000"/>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Birçok küçük işletme için uluslararası pazarlarda mallarını satmanın tek ve yegâne yoludur. İhracat en az düzeyde taahhüt ve kaynak tahsisinin yanında sağladığı avantajlar ve riskinin az olması sebebiyle tercih edilir. </a:t>
            </a:r>
          </a:p>
        </p:txBody>
      </p:sp>
      <p:pic>
        <p:nvPicPr>
          <p:cNvPr id="3" name="Resim 2" descr="gökyüzü, taşıt, araç, hava taşıtı, düzlem, uçak içeren bir resim&#10;&#10;Açıklama otomatik olarak oluşturuldu">
            <a:extLst>
              <a:ext uri="{FF2B5EF4-FFF2-40B4-BE49-F238E27FC236}">
                <a16:creationId xmlns:a16="http://schemas.microsoft.com/office/drawing/2014/main" id="{2672D700-02CA-9C42-CEF6-7370012E1B4C}"/>
              </a:ext>
            </a:extLst>
          </p:cNvPr>
          <p:cNvPicPr>
            <a:picLocks noChangeAspect="1"/>
          </p:cNvPicPr>
          <p:nvPr/>
        </p:nvPicPr>
        <p:blipFill>
          <a:blip r:embed="rId3"/>
          <a:stretch>
            <a:fillRect/>
          </a:stretch>
        </p:blipFill>
        <p:spPr>
          <a:xfrm>
            <a:off x="6096000" y="2191043"/>
            <a:ext cx="5573086" cy="3429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4"/>
          <p:cNvSpPr txBox="1">
            <a:spLocks noGrp="1"/>
          </p:cNvSpPr>
          <p:nvPr>
            <p:ph type="title"/>
          </p:nvPr>
        </p:nvSpPr>
        <p:spPr>
          <a:xfrm>
            <a:off x="760358" y="476191"/>
            <a:ext cx="10908728" cy="64008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rgbClr val="3A3838"/>
              </a:buClr>
              <a:buSzPct val="100000"/>
              <a:buFont typeface="Quattrocento Sans"/>
              <a:buNone/>
            </a:pPr>
            <a:r>
              <a:rPr lang="tr-TR" sz="3100" b="1" dirty="0">
                <a:solidFill>
                  <a:schemeClr val="tx1"/>
                </a:solidFill>
                <a:latin typeface="Times New Roman" panose="02020603050405020304" pitchFamily="18" charset="0"/>
                <a:cs typeface="Times New Roman" panose="02020603050405020304" pitchFamily="18" charset="0"/>
              </a:rPr>
              <a:t>İŞLETMELERİN ULUSLARARASI PAZARLARA GİRİŞ STRATEJİLERİ </a:t>
            </a:r>
            <a:r>
              <a:rPr lang="tr-TR" sz="2200" b="1" dirty="0">
                <a:solidFill>
                  <a:schemeClr val="tx1"/>
                </a:solidFill>
                <a:latin typeface="Times New Roman" panose="02020603050405020304" pitchFamily="18" charset="0"/>
                <a:cs typeface="Times New Roman" panose="02020603050405020304" pitchFamily="18" charset="0"/>
              </a:rPr>
              <a:t>(KÜÇÜKASLAN EKMEKÇİ, 2019: 77-79)</a:t>
            </a:r>
            <a:endParaRPr sz="2200" b="1" dirty="0">
              <a:solidFill>
                <a:schemeClr val="tx1"/>
              </a:solidFill>
              <a:latin typeface="Times New Roman" panose="02020603050405020304" pitchFamily="18" charset="0"/>
              <a:cs typeface="Times New Roman" panose="02020603050405020304" pitchFamily="18" charset="0"/>
              <a:sym typeface="Quattrocento Sans"/>
            </a:endParaRPr>
          </a:p>
        </p:txBody>
      </p:sp>
      <p:sp>
        <p:nvSpPr>
          <p:cNvPr id="61" name="Google Shape;61;p4"/>
          <p:cNvSpPr txBox="1">
            <a:spLocks noGrp="1"/>
          </p:cNvSpPr>
          <p:nvPr>
            <p:ph type="body" idx="4294967295"/>
          </p:nvPr>
        </p:nvSpPr>
        <p:spPr>
          <a:xfrm>
            <a:off x="541610" y="1431010"/>
            <a:ext cx="5554390" cy="4790886"/>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600"/>
              </a:spcBef>
              <a:spcAft>
                <a:spcPts val="0"/>
              </a:spcAft>
              <a:buClr>
                <a:srgbClr val="FF0000"/>
              </a:buClr>
              <a:buSzPts val="1200"/>
              <a:buFont typeface="Quattrocento Sans"/>
              <a:buNone/>
            </a:pPr>
            <a:endParaRPr lang="tr-TR" sz="2000" dirty="0">
              <a:solidFill>
                <a:schemeClr val="tx1"/>
              </a:solidFill>
              <a:latin typeface="Times New Roman" panose="02020603050405020304" pitchFamily="18" charset="0"/>
              <a:cs typeface="Times New Roman" panose="02020603050405020304" pitchFamily="18" charset="0"/>
            </a:endParaRPr>
          </a:p>
          <a:p>
            <a:pPr marL="0" lvl="0" indent="0" algn="just" rtl="0">
              <a:lnSpc>
                <a:spcPct val="100000"/>
              </a:lnSpc>
              <a:spcBef>
                <a:spcPts val="1600"/>
              </a:spcBef>
              <a:spcAft>
                <a:spcPts val="0"/>
              </a:spcAft>
              <a:buClr>
                <a:srgbClr val="FF0000"/>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İhracat, firmanın kendi ürünlerinin veya başka firmalara ait mal ve hizmetlerin dış pazarlara sunulması ve bu pazarlarda satılmasıdır. </a:t>
            </a:r>
          </a:p>
          <a:p>
            <a:pPr marL="0" lvl="0" indent="0" algn="just" rtl="0">
              <a:lnSpc>
                <a:spcPct val="100000"/>
              </a:lnSpc>
              <a:spcBef>
                <a:spcPts val="1600"/>
              </a:spcBef>
              <a:spcAft>
                <a:spcPts val="0"/>
              </a:spcAft>
              <a:buClr>
                <a:srgbClr val="FF0000"/>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Firmaların büyük çoğunluğu uluslararası pazarlama faaliyetlerine ihracat yapmakla başlarlar ve uluslararası pazarlara girmenin en kolay yöntemidir. </a:t>
            </a:r>
          </a:p>
          <a:p>
            <a:pPr marL="0" lvl="0" indent="0" algn="just" rtl="0">
              <a:lnSpc>
                <a:spcPct val="100000"/>
              </a:lnSpc>
              <a:spcBef>
                <a:spcPts val="1600"/>
              </a:spcBef>
              <a:spcAft>
                <a:spcPts val="0"/>
              </a:spcAft>
              <a:buClr>
                <a:srgbClr val="FF0000"/>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Firmaların uluslararası pazarlarda tecrübe edinebildikleri önemli bir giriş stratejisidir. </a:t>
            </a:r>
          </a:p>
          <a:p>
            <a:pPr marL="0" lvl="0" indent="0" algn="just" rtl="0">
              <a:lnSpc>
                <a:spcPct val="100000"/>
              </a:lnSpc>
              <a:spcBef>
                <a:spcPts val="1600"/>
              </a:spcBef>
              <a:spcAft>
                <a:spcPts val="0"/>
              </a:spcAft>
              <a:buClr>
                <a:srgbClr val="FF0000"/>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Ayrıca ihracat ülke ekonomisi ve firmalar için büyümeyi sağlayan önemli bir unsurdur. </a:t>
            </a:r>
            <a:endParaRPr sz="2000" dirty="0">
              <a:solidFill>
                <a:schemeClr val="tx1"/>
              </a:solidFill>
              <a:latin typeface="Times New Roman" panose="02020603050405020304" pitchFamily="18" charset="0"/>
              <a:cs typeface="Times New Roman" panose="02020603050405020304" pitchFamily="18" charset="0"/>
              <a:sym typeface="Quattrocento Sans"/>
            </a:endParaRPr>
          </a:p>
        </p:txBody>
      </p:sp>
      <p:pic>
        <p:nvPicPr>
          <p:cNvPr id="3" name="Resim 2" descr="su, gökyüzü, dış mekan, yük konteyneri içeren bir resim&#10;&#10;Açıklama otomatik olarak oluşturuldu">
            <a:extLst>
              <a:ext uri="{FF2B5EF4-FFF2-40B4-BE49-F238E27FC236}">
                <a16:creationId xmlns:a16="http://schemas.microsoft.com/office/drawing/2014/main" id="{686AD116-1B9D-4607-EA72-969DA457067E}"/>
              </a:ext>
            </a:extLst>
          </p:cNvPr>
          <p:cNvPicPr>
            <a:picLocks noChangeAspect="1"/>
          </p:cNvPicPr>
          <p:nvPr/>
        </p:nvPicPr>
        <p:blipFill>
          <a:blip r:embed="rId3"/>
          <a:stretch>
            <a:fillRect/>
          </a:stretch>
        </p:blipFill>
        <p:spPr>
          <a:xfrm>
            <a:off x="6597746" y="2196178"/>
            <a:ext cx="5071339" cy="3571576"/>
          </a:xfrm>
          <a:prstGeom prst="rect">
            <a:avLst/>
          </a:prstGeom>
        </p:spPr>
      </p:pic>
    </p:spTree>
    <p:extLst>
      <p:ext uri="{BB962C8B-B14F-4D97-AF65-F5344CB8AC3E}">
        <p14:creationId xmlns:p14="http://schemas.microsoft.com/office/powerpoint/2010/main" val="2332530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4"/>
          <p:cNvSpPr txBox="1">
            <a:spLocks noGrp="1"/>
          </p:cNvSpPr>
          <p:nvPr>
            <p:ph type="title"/>
          </p:nvPr>
        </p:nvSpPr>
        <p:spPr>
          <a:xfrm>
            <a:off x="760358" y="476191"/>
            <a:ext cx="10908728" cy="64008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rgbClr val="3A3838"/>
              </a:buClr>
              <a:buSzPct val="100000"/>
              <a:buFont typeface="Quattrocento Sans"/>
              <a:buNone/>
            </a:pPr>
            <a:r>
              <a:rPr lang="tr-TR" sz="3100" b="1" dirty="0">
                <a:solidFill>
                  <a:schemeClr val="tx1"/>
                </a:solidFill>
                <a:latin typeface="Times New Roman" panose="02020603050405020304" pitchFamily="18" charset="0"/>
                <a:cs typeface="Times New Roman" panose="02020603050405020304" pitchFamily="18" charset="0"/>
              </a:rPr>
              <a:t>İŞLETMELERİN ULUSLARARASI PAZARLARA GİRİŞ STRATEJİLERİ </a:t>
            </a:r>
            <a:r>
              <a:rPr lang="tr-TR" sz="2200" b="1" dirty="0">
                <a:solidFill>
                  <a:schemeClr val="tx1"/>
                </a:solidFill>
                <a:latin typeface="Times New Roman" panose="02020603050405020304" pitchFamily="18" charset="0"/>
                <a:cs typeface="Times New Roman" panose="02020603050405020304" pitchFamily="18" charset="0"/>
              </a:rPr>
              <a:t>(KÜÇÜKASLAN EKMEKÇİ, 2019: 77-79)</a:t>
            </a:r>
            <a:endParaRPr sz="2200" b="1" dirty="0">
              <a:solidFill>
                <a:schemeClr val="tx1"/>
              </a:solidFill>
              <a:latin typeface="Times New Roman" panose="02020603050405020304" pitchFamily="18" charset="0"/>
              <a:cs typeface="Times New Roman" panose="02020603050405020304" pitchFamily="18" charset="0"/>
              <a:sym typeface="Quattrocento Sans"/>
            </a:endParaRPr>
          </a:p>
        </p:txBody>
      </p:sp>
      <p:sp>
        <p:nvSpPr>
          <p:cNvPr id="61" name="Google Shape;61;p4"/>
          <p:cNvSpPr txBox="1">
            <a:spLocks noGrp="1"/>
          </p:cNvSpPr>
          <p:nvPr>
            <p:ph type="body" idx="4294967295"/>
          </p:nvPr>
        </p:nvSpPr>
        <p:spPr>
          <a:xfrm>
            <a:off x="541610" y="2194560"/>
            <a:ext cx="6464101" cy="4027336"/>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İhracat yerel pazarların daralması ve mevsimlik dalgalanmalar karşısında firmalara alternatif pazar imkânı sağlar. </a:t>
            </a:r>
          </a:p>
          <a:p>
            <a:pPr marL="0" lvl="0" indent="0" algn="just" rtl="0">
              <a:lnSpc>
                <a:spcPct val="100000"/>
              </a:lnSpc>
              <a:spcBef>
                <a:spcPts val="0"/>
              </a:spcBef>
              <a:spcAft>
                <a:spcPts val="0"/>
              </a:spcAft>
              <a:buClr>
                <a:schemeClr val="dk1"/>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Firmalar genellikle ihracata yönelebilmek için organizasyon yapılarında ve ürünlerinde büyük değişiklikler yapmak zorunda kalmazlar ve ihracat yaparak satışlarını artırdıkları için üretim ve pazarlamada ölçek ekonomileri oluştururlar. </a:t>
            </a:r>
          </a:p>
          <a:p>
            <a:pPr marL="0" lvl="0" indent="0" algn="just" rtl="0">
              <a:lnSpc>
                <a:spcPct val="100000"/>
              </a:lnSpc>
              <a:spcBef>
                <a:spcPts val="0"/>
              </a:spcBef>
              <a:spcAft>
                <a:spcPts val="0"/>
              </a:spcAft>
              <a:buClr>
                <a:schemeClr val="dk1"/>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İhracat, diğer pazara giriş yöntemleri arasında en az riski taşır ve nispeten düşük yönetimsel ile finansal kaynak gerektiren bir seçenektir. </a:t>
            </a:r>
          </a:p>
        </p:txBody>
      </p:sp>
      <p:pic>
        <p:nvPicPr>
          <p:cNvPr id="3" name="Resim 2" descr="yük konteyneri, konteyner, gemi, dış mekan içeren bir resim&#10;&#10;Açıklama otomatik olarak oluşturuldu">
            <a:extLst>
              <a:ext uri="{FF2B5EF4-FFF2-40B4-BE49-F238E27FC236}">
                <a16:creationId xmlns:a16="http://schemas.microsoft.com/office/drawing/2014/main" id="{3163FB61-36CE-21CC-3E44-FBAF127A26A3}"/>
              </a:ext>
            </a:extLst>
          </p:cNvPr>
          <p:cNvPicPr>
            <a:picLocks noChangeAspect="1"/>
          </p:cNvPicPr>
          <p:nvPr/>
        </p:nvPicPr>
        <p:blipFill>
          <a:blip r:embed="rId3"/>
          <a:stretch>
            <a:fillRect/>
          </a:stretch>
        </p:blipFill>
        <p:spPr>
          <a:xfrm>
            <a:off x="7235959" y="2246287"/>
            <a:ext cx="4538479" cy="2930623"/>
          </a:xfrm>
          <a:prstGeom prst="rect">
            <a:avLst/>
          </a:prstGeom>
        </p:spPr>
      </p:pic>
    </p:spTree>
    <p:extLst>
      <p:ext uri="{BB962C8B-B14F-4D97-AF65-F5344CB8AC3E}">
        <p14:creationId xmlns:p14="http://schemas.microsoft.com/office/powerpoint/2010/main" val="3385462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4"/>
          <p:cNvSpPr txBox="1">
            <a:spLocks noGrp="1"/>
          </p:cNvSpPr>
          <p:nvPr>
            <p:ph type="title"/>
          </p:nvPr>
        </p:nvSpPr>
        <p:spPr>
          <a:xfrm>
            <a:off x="760358" y="476191"/>
            <a:ext cx="10908728" cy="64008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rgbClr val="3A3838"/>
              </a:buClr>
              <a:buSzPct val="100000"/>
              <a:buFont typeface="Quattrocento Sans"/>
              <a:buNone/>
            </a:pPr>
            <a:r>
              <a:rPr lang="tr-TR" sz="3100" b="1" dirty="0">
                <a:solidFill>
                  <a:schemeClr val="tx1"/>
                </a:solidFill>
                <a:latin typeface="Times New Roman" panose="02020603050405020304" pitchFamily="18" charset="0"/>
                <a:cs typeface="Times New Roman" panose="02020603050405020304" pitchFamily="18" charset="0"/>
              </a:rPr>
              <a:t>İŞLETMELERİN ULUSLARARASI PAZARLARA GİRİŞ STRATEJİLERİ </a:t>
            </a:r>
            <a:r>
              <a:rPr lang="tr-TR" sz="2200" b="1" dirty="0">
                <a:solidFill>
                  <a:schemeClr val="tx1"/>
                </a:solidFill>
                <a:latin typeface="Times New Roman" panose="02020603050405020304" pitchFamily="18" charset="0"/>
                <a:cs typeface="Times New Roman" panose="02020603050405020304" pitchFamily="18" charset="0"/>
              </a:rPr>
              <a:t>(KÜÇÜKASLAN EKMEKÇİ, 2019: 77-79)</a:t>
            </a:r>
            <a:endParaRPr sz="2200" b="1" dirty="0">
              <a:solidFill>
                <a:schemeClr val="tx1"/>
              </a:solidFill>
              <a:latin typeface="Times New Roman" panose="02020603050405020304" pitchFamily="18" charset="0"/>
              <a:cs typeface="Times New Roman" panose="02020603050405020304" pitchFamily="18" charset="0"/>
              <a:sym typeface="Quattrocento Sans"/>
            </a:endParaRPr>
          </a:p>
        </p:txBody>
      </p:sp>
      <p:sp>
        <p:nvSpPr>
          <p:cNvPr id="61" name="Google Shape;61;p4"/>
          <p:cNvSpPr txBox="1">
            <a:spLocks noGrp="1"/>
          </p:cNvSpPr>
          <p:nvPr>
            <p:ph type="body" idx="4294967295"/>
          </p:nvPr>
        </p:nvSpPr>
        <p:spPr>
          <a:xfrm>
            <a:off x="541610" y="2813538"/>
            <a:ext cx="6464101" cy="340835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Quattrocento Sans"/>
              <a:buNone/>
            </a:pPr>
            <a:r>
              <a:rPr lang="tr-TR" sz="2000" dirty="0">
                <a:solidFill>
                  <a:schemeClr val="tx1"/>
                </a:solidFill>
                <a:latin typeface="Times New Roman" panose="02020603050405020304" pitchFamily="18" charset="0"/>
                <a:cs typeface="Times New Roman" panose="02020603050405020304" pitchFamily="18" charset="0"/>
              </a:rPr>
              <a:t>Dünya çapındaki uluslararası pazarların firmanın bulunduğu yerel pazara göre büyüklüğü, yüksek satış hacmi ve kâr potansiyeli, birbirinden farklı pazarlara yönelmenin firma için riski azaltması, dünyada doymamış pazarların varlığı gibi faktörler ihracatı çekici hâle getirmektedir.</a:t>
            </a:r>
            <a:endParaRPr sz="2000" dirty="0">
              <a:solidFill>
                <a:schemeClr val="tx1"/>
              </a:solidFill>
              <a:latin typeface="Times New Roman" panose="02020603050405020304" pitchFamily="18" charset="0"/>
              <a:cs typeface="Times New Roman" panose="02020603050405020304" pitchFamily="18" charset="0"/>
              <a:sym typeface="Quattrocento Sans"/>
            </a:endParaRPr>
          </a:p>
        </p:txBody>
      </p:sp>
      <p:pic>
        <p:nvPicPr>
          <p:cNvPr id="3" name="Resim 2" descr="taşıt, araç, düzlem, uçak, hava taşıtı, uçak içeren bir resim&#10;&#10;Açıklama otomatik olarak oluşturuldu">
            <a:extLst>
              <a:ext uri="{FF2B5EF4-FFF2-40B4-BE49-F238E27FC236}">
                <a16:creationId xmlns:a16="http://schemas.microsoft.com/office/drawing/2014/main" id="{51965CDF-6648-5619-C804-F86B2D7326DA}"/>
              </a:ext>
            </a:extLst>
          </p:cNvPr>
          <p:cNvPicPr>
            <a:picLocks noChangeAspect="1"/>
          </p:cNvPicPr>
          <p:nvPr/>
        </p:nvPicPr>
        <p:blipFill>
          <a:blip r:embed="rId3"/>
          <a:stretch>
            <a:fillRect/>
          </a:stretch>
        </p:blipFill>
        <p:spPr>
          <a:xfrm>
            <a:off x="7329266" y="2416270"/>
            <a:ext cx="4321124" cy="2383523"/>
          </a:xfrm>
          <a:prstGeom prst="rect">
            <a:avLst/>
          </a:prstGeom>
        </p:spPr>
      </p:pic>
    </p:spTree>
    <p:extLst>
      <p:ext uri="{BB962C8B-B14F-4D97-AF65-F5344CB8AC3E}">
        <p14:creationId xmlns:p14="http://schemas.microsoft.com/office/powerpoint/2010/main" val="2455235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5"/>
          <p:cNvSpPr txBox="1">
            <a:spLocks noGrp="1"/>
          </p:cNvSpPr>
          <p:nvPr>
            <p:ph type="title"/>
          </p:nvPr>
        </p:nvSpPr>
        <p:spPr>
          <a:xfrm>
            <a:off x="98474" y="647113"/>
            <a:ext cx="11746523" cy="60491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3A3838"/>
              </a:buClr>
              <a:buSzPts val="2800"/>
              <a:buFont typeface="Quattrocento Sans"/>
              <a:buNone/>
            </a:pPr>
            <a:r>
              <a:rPr lang="tr-TR" sz="3200" b="1" dirty="0">
                <a:latin typeface="Times New Roman" panose="02020603050405020304" pitchFamily="18" charset="0"/>
                <a:cs typeface="Times New Roman" panose="02020603050405020304" pitchFamily="18" charset="0"/>
              </a:rPr>
              <a:t>FİRMALARIN İHRACATA BAŞLAMASI İÇİN MOTİVE EDİCİ SEBEPLER</a:t>
            </a:r>
          </a:p>
        </p:txBody>
      </p:sp>
      <p:sp>
        <p:nvSpPr>
          <p:cNvPr id="68" name="Google Shape;68;p5"/>
          <p:cNvSpPr txBox="1"/>
          <p:nvPr/>
        </p:nvSpPr>
        <p:spPr>
          <a:xfrm>
            <a:off x="464234" y="1861437"/>
            <a:ext cx="6696221" cy="409338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tr-TR" sz="2000" b="0" i="0" u="none" strike="noStrike" cap="none" dirty="0">
                <a:solidFill>
                  <a:schemeClr val="dk1"/>
                </a:solidFill>
                <a:latin typeface="Times New Roman" panose="02020603050405020304" pitchFamily="18" charset="0"/>
                <a:ea typeface="Quattrocento Sans"/>
                <a:cs typeface="Times New Roman" panose="02020603050405020304" pitchFamily="18" charset="0"/>
                <a:sym typeface="Quattrocento Sans"/>
              </a:rPr>
              <a:t>Beklenmeyen yurt dışı siparişlerinin alınması, </a:t>
            </a:r>
            <a:endParaRPr sz="2000" dirty="0">
              <a:latin typeface="Times New Roman" panose="02020603050405020304" pitchFamily="18" charset="0"/>
              <a:cs typeface="Times New Roman" panose="02020603050405020304" pitchFamily="18" charset="0"/>
            </a:endParaRPr>
          </a:p>
          <a:p>
            <a:pPr marL="285750" marR="0" lvl="0" indent="-285750" algn="l" rtl="0">
              <a:spcBef>
                <a:spcPts val="0"/>
              </a:spcBef>
              <a:spcAft>
                <a:spcPts val="0"/>
              </a:spcAft>
              <a:buClr>
                <a:schemeClr val="dk1"/>
              </a:buClr>
              <a:buSzPts val="1800"/>
              <a:buFont typeface="Arial"/>
              <a:buChar char="•"/>
            </a:pPr>
            <a:r>
              <a:rPr lang="tr-TR" sz="2000" b="0" i="0" u="none" strike="noStrike" cap="none" dirty="0">
                <a:solidFill>
                  <a:schemeClr val="dk1"/>
                </a:solidFill>
                <a:latin typeface="Times New Roman" panose="02020603050405020304" pitchFamily="18" charset="0"/>
                <a:ea typeface="Quattrocento Sans"/>
                <a:cs typeface="Times New Roman" panose="02020603050405020304" pitchFamily="18" charset="0"/>
                <a:sym typeface="Quattrocento Sans"/>
              </a:rPr>
              <a:t>Daha yüksek kâr hedefleri, </a:t>
            </a:r>
            <a:endParaRPr sz="2000" dirty="0">
              <a:latin typeface="Times New Roman" panose="02020603050405020304" pitchFamily="18" charset="0"/>
              <a:cs typeface="Times New Roman" panose="02020603050405020304" pitchFamily="18" charset="0"/>
            </a:endParaRPr>
          </a:p>
          <a:p>
            <a:pPr marL="285750" marR="0" lvl="0" indent="-285750" algn="l" rtl="0">
              <a:spcBef>
                <a:spcPts val="0"/>
              </a:spcBef>
              <a:spcAft>
                <a:spcPts val="0"/>
              </a:spcAft>
              <a:buClr>
                <a:schemeClr val="dk1"/>
              </a:buClr>
              <a:buSzPts val="1800"/>
              <a:buFont typeface="Arial"/>
              <a:buChar char="•"/>
            </a:pPr>
            <a:r>
              <a:rPr lang="tr-TR" sz="2000" b="0" i="0" u="none" strike="noStrike" cap="none" dirty="0">
                <a:solidFill>
                  <a:schemeClr val="dk1"/>
                </a:solidFill>
                <a:latin typeface="Times New Roman" panose="02020603050405020304" pitchFamily="18" charset="0"/>
                <a:ea typeface="Quattrocento Sans"/>
                <a:cs typeface="Times New Roman" panose="02020603050405020304" pitchFamily="18" charset="0"/>
                <a:sym typeface="Quattrocento Sans"/>
              </a:rPr>
              <a:t>Satışları artırma hedefi, </a:t>
            </a:r>
            <a:endParaRPr sz="2000" dirty="0">
              <a:latin typeface="Times New Roman" panose="02020603050405020304" pitchFamily="18" charset="0"/>
              <a:cs typeface="Times New Roman" panose="02020603050405020304" pitchFamily="18" charset="0"/>
            </a:endParaRPr>
          </a:p>
          <a:p>
            <a:pPr marL="285750" marR="0" lvl="0" indent="-285750" algn="l" rtl="0">
              <a:spcBef>
                <a:spcPts val="0"/>
              </a:spcBef>
              <a:spcAft>
                <a:spcPts val="0"/>
              </a:spcAft>
              <a:buClr>
                <a:schemeClr val="dk1"/>
              </a:buClr>
              <a:buSzPts val="1800"/>
              <a:buFont typeface="Arial"/>
              <a:buChar char="•"/>
            </a:pPr>
            <a:r>
              <a:rPr lang="tr-TR" sz="2000" b="0" i="0" u="none" strike="noStrike" cap="none" dirty="0">
                <a:solidFill>
                  <a:schemeClr val="dk1"/>
                </a:solidFill>
                <a:latin typeface="Times New Roman" panose="02020603050405020304" pitchFamily="18" charset="0"/>
                <a:ea typeface="Quattrocento Sans"/>
                <a:cs typeface="Times New Roman" panose="02020603050405020304" pitchFamily="18" charset="0"/>
                <a:sym typeface="Quattrocento Sans"/>
              </a:rPr>
              <a:t>Araştırma ve geliştirme maliyetlerini daha büyük bir satış hacmine yayma isteği, </a:t>
            </a:r>
            <a:endParaRPr sz="2000" dirty="0">
              <a:latin typeface="Times New Roman" panose="02020603050405020304" pitchFamily="18" charset="0"/>
              <a:cs typeface="Times New Roman" panose="02020603050405020304" pitchFamily="18" charset="0"/>
            </a:endParaRPr>
          </a:p>
          <a:p>
            <a:pPr marL="285750" marR="0" lvl="0" indent="-285750" algn="l" rtl="0">
              <a:spcBef>
                <a:spcPts val="0"/>
              </a:spcBef>
              <a:spcAft>
                <a:spcPts val="0"/>
              </a:spcAft>
              <a:buClr>
                <a:schemeClr val="dk1"/>
              </a:buClr>
              <a:buSzPts val="1800"/>
              <a:buFont typeface="Arial"/>
              <a:buChar char="•"/>
            </a:pPr>
            <a:r>
              <a:rPr lang="tr-TR" sz="2000" b="0" i="0" u="none" strike="noStrike" cap="none" dirty="0">
                <a:solidFill>
                  <a:schemeClr val="dk1"/>
                </a:solidFill>
                <a:latin typeface="Times New Roman" panose="02020603050405020304" pitchFamily="18" charset="0"/>
                <a:ea typeface="Quattrocento Sans"/>
                <a:cs typeface="Times New Roman" panose="02020603050405020304" pitchFamily="18" charset="0"/>
                <a:sym typeface="Quattrocento Sans"/>
              </a:rPr>
              <a:t>Üretim kapasitesinin fazlalığını kullanabilme imkânı ve çeşitlendirme sayesinde daha istikrarlı bir yapıya kavuşabilme isteği. </a:t>
            </a:r>
            <a:endParaRPr sz="20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endParaRPr lang="tr-TR" sz="2000" b="0" i="0" u="none" strike="noStrike" cap="none" dirty="0">
              <a:solidFill>
                <a:schemeClr val="dk1"/>
              </a:solidFill>
              <a:latin typeface="Times New Roman" panose="02020603050405020304" pitchFamily="18" charset="0"/>
              <a:ea typeface="Quattrocento Sans"/>
              <a:cs typeface="Times New Roman" panose="02020603050405020304" pitchFamily="18" charset="0"/>
              <a:sym typeface="Quattrocento Sans"/>
            </a:endParaRPr>
          </a:p>
          <a:p>
            <a:pPr marL="0" marR="0" lvl="0" indent="0" algn="l" rtl="0">
              <a:spcBef>
                <a:spcPts val="0"/>
              </a:spcBef>
              <a:spcAft>
                <a:spcPts val="0"/>
              </a:spcAft>
              <a:buNone/>
            </a:pPr>
            <a:r>
              <a:rPr lang="tr-TR" sz="2000" b="0" i="0" u="none" strike="noStrike" cap="none" dirty="0">
                <a:solidFill>
                  <a:schemeClr val="dk1"/>
                </a:solidFill>
                <a:latin typeface="Times New Roman" panose="02020603050405020304" pitchFamily="18" charset="0"/>
                <a:ea typeface="Quattrocento Sans"/>
                <a:cs typeface="Times New Roman" panose="02020603050405020304" pitchFamily="18" charset="0"/>
                <a:sym typeface="Quattrocento Sans"/>
              </a:rPr>
              <a:t>Bununla birlikte, uluslararası pazarlamaya başlamanın temel sebebi olarak firmanın yerel pazarının doygun hâle gelmesi ve uluslararası açılımın satış gelirlerini zamanla artırabilmesi de gösterilmektedir.</a:t>
            </a:r>
            <a:endParaRPr sz="2000" dirty="0">
              <a:latin typeface="Times New Roman" panose="02020603050405020304" pitchFamily="18" charset="0"/>
              <a:cs typeface="Times New Roman" panose="02020603050405020304" pitchFamily="18" charset="0"/>
            </a:endParaRPr>
          </a:p>
        </p:txBody>
      </p:sp>
      <p:pic>
        <p:nvPicPr>
          <p:cNvPr id="3" name="Resim 2" descr="metin, konteyner, gökyüzü, kargo konteyneri içeren bir resim&#10;&#10;Açıklama otomatik olarak oluşturuldu">
            <a:extLst>
              <a:ext uri="{FF2B5EF4-FFF2-40B4-BE49-F238E27FC236}">
                <a16:creationId xmlns:a16="http://schemas.microsoft.com/office/drawing/2014/main" id="{961900C4-A3A3-487D-E155-064B2BBF2D4C}"/>
              </a:ext>
            </a:extLst>
          </p:cNvPr>
          <p:cNvPicPr>
            <a:picLocks noChangeAspect="1"/>
          </p:cNvPicPr>
          <p:nvPr/>
        </p:nvPicPr>
        <p:blipFill>
          <a:blip r:embed="rId3"/>
          <a:stretch>
            <a:fillRect/>
          </a:stretch>
        </p:blipFill>
        <p:spPr>
          <a:xfrm>
            <a:off x="7038536" y="1866974"/>
            <a:ext cx="4689230" cy="39289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6"/>
          <p:cNvSpPr txBox="1">
            <a:spLocks noGrp="1"/>
          </p:cNvSpPr>
          <p:nvPr>
            <p:ph type="body" idx="1"/>
          </p:nvPr>
        </p:nvSpPr>
        <p:spPr>
          <a:xfrm>
            <a:off x="478303" y="1491175"/>
            <a:ext cx="6836898" cy="501868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3F3F3F"/>
              </a:buClr>
              <a:buSzPts val="1200"/>
              <a:buFont typeface="Quattrocento Sans"/>
              <a:buNone/>
            </a:pPr>
            <a:r>
              <a:rPr lang="tr-TR" sz="2000" dirty="0">
                <a:latin typeface="Times New Roman" panose="02020603050405020304" pitchFamily="18" charset="0"/>
                <a:cs typeface="Times New Roman" panose="02020603050405020304" pitchFamily="18" charset="0"/>
              </a:rPr>
              <a:t>Uluslararası pazarda tüketici ihtiyaç ve isteklerine uygun olarak üretilmiş kaliteli ürünleri uygun maliyetler ile tüketiciye sunmak hedeflenmelidir. </a:t>
            </a:r>
          </a:p>
          <a:p>
            <a:pPr marL="0" lvl="0" indent="0" algn="just" rtl="0">
              <a:lnSpc>
                <a:spcPct val="100000"/>
              </a:lnSpc>
              <a:spcBef>
                <a:spcPts val="0"/>
              </a:spcBef>
              <a:spcAft>
                <a:spcPts val="0"/>
              </a:spcAft>
              <a:buClr>
                <a:srgbClr val="3F3F3F"/>
              </a:buClr>
              <a:buSzPts val="1200"/>
              <a:buFont typeface="Quattrocento Sans"/>
              <a:buNone/>
            </a:pPr>
            <a:endParaRPr lang="tr-TR" sz="2000" dirty="0">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ts val="1200"/>
              <a:buFont typeface="Quattrocento Sans"/>
              <a:buNone/>
            </a:pPr>
            <a:r>
              <a:rPr lang="tr-TR" sz="2000" dirty="0">
                <a:latin typeface="Times New Roman" panose="02020603050405020304" pitchFamily="18" charset="0"/>
                <a:cs typeface="Times New Roman" panose="02020603050405020304" pitchFamily="18" charset="0"/>
              </a:rPr>
              <a:t>İhracat için pazarlama araştırması yapılırken hedef pazardaki talebin büyüklüğü, iç pazardaki arzın büyüklüğü ve talebin ithalat ile karşılanma oranı belirlenmelidir. </a:t>
            </a:r>
          </a:p>
          <a:p>
            <a:pPr marL="0" lvl="0" indent="0" algn="just" rtl="0">
              <a:lnSpc>
                <a:spcPct val="100000"/>
              </a:lnSpc>
              <a:spcBef>
                <a:spcPts val="0"/>
              </a:spcBef>
              <a:spcAft>
                <a:spcPts val="0"/>
              </a:spcAft>
              <a:buClr>
                <a:srgbClr val="3F3F3F"/>
              </a:buClr>
              <a:buSzPts val="1200"/>
              <a:buFont typeface="Quattrocento Sans"/>
              <a:buNone/>
            </a:pPr>
            <a:endParaRPr lang="tr-TR" sz="2000" dirty="0">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ts val="1200"/>
              <a:buFont typeface="Quattrocento Sans"/>
              <a:buNone/>
            </a:pPr>
            <a:r>
              <a:rPr lang="tr-TR" sz="2000" dirty="0">
                <a:latin typeface="Times New Roman" panose="02020603050405020304" pitchFamily="18" charset="0"/>
                <a:cs typeface="Times New Roman" panose="02020603050405020304" pitchFamily="18" charset="0"/>
              </a:rPr>
              <a:t>Taleplerin, maliyetlerin ve rekabet durumunun iyi araştırılması fiyatlandırmanın doğru yapılabilmesini sağlayacaktır. </a:t>
            </a:r>
          </a:p>
          <a:p>
            <a:pPr marL="0" lvl="0" indent="0" algn="just" rtl="0">
              <a:lnSpc>
                <a:spcPct val="100000"/>
              </a:lnSpc>
              <a:spcBef>
                <a:spcPts val="0"/>
              </a:spcBef>
              <a:spcAft>
                <a:spcPts val="0"/>
              </a:spcAft>
              <a:buClr>
                <a:srgbClr val="3F3F3F"/>
              </a:buClr>
              <a:buSzPts val="1200"/>
              <a:buFont typeface="Quattrocento Sans"/>
              <a:buNone/>
            </a:pPr>
            <a:endParaRPr lang="tr-TR" sz="2000" dirty="0">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ts val="1200"/>
              <a:buFont typeface="Quattrocento Sans"/>
              <a:buNone/>
            </a:pPr>
            <a:r>
              <a:rPr lang="tr-TR" sz="2000" dirty="0">
                <a:latin typeface="Times New Roman" panose="02020603050405020304" pitchFamily="18" charset="0"/>
                <a:cs typeface="Times New Roman" panose="02020603050405020304" pitchFamily="18" charset="0"/>
              </a:rPr>
              <a:t>Firmaların ihracata başlama aşamasında uygun bir iş planı oluşturması faydalı olabilir. </a:t>
            </a:r>
          </a:p>
          <a:p>
            <a:pPr marL="0" lvl="0" indent="0" algn="just" rtl="0">
              <a:lnSpc>
                <a:spcPct val="100000"/>
              </a:lnSpc>
              <a:spcBef>
                <a:spcPts val="0"/>
              </a:spcBef>
              <a:spcAft>
                <a:spcPts val="0"/>
              </a:spcAft>
              <a:buClr>
                <a:srgbClr val="3F3F3F"/>
              </a:buClr>
              <a:buSzPts val="1200"/>
              <a:buFont typeface="Quattrocento Sans"/>
              <a:buNone/>
            </a:pPr>
            <a:endParaRPr lang="tr-TR" sz="2000" dirty="0">
              <a:latin typeface="Times New Roman" panose="02020603050405020304" pitchFamily="18" charset="0"/>
              <a:cs typeface="Times New Roman" panose="02020603050405020304" pitchFamily="18" charset="0"/>
            </a:endParaRPr>
          </a:p>
          <a:p>
            <a:pPr marL="0" lvl="0" indent="0" algn="just" rtl="0">
              <a:lnSpc>
                <a:spcPct val="100000"/>
              </a:lnSpc>
              <a:spcBef>
                <a:spcPts val="0"/>
              </a:spcBef>
              <a:spcAft>
                <a:spcPts val="0"/>
              </a:spcAft>
              <a:buClr>
                <a:srgbClr val="3F3F3F"/>
              </a:buClr>
              <a:buSzPts val="1200"/>
              <a:buFont typeface="Quattrocento Sans"/>
              <a:buNone/>
            </a:pPr>
            <a:r>
              <a:rPr lang="tr-TR" sz="2000" dirty="0">
                <a:latin typeface="Times New Roman" panose="02020603050405020304" pitchFamily="18" charset="0"/>
                <a:cs typeface="Times New Roman" panose="02020603050405020304" pitchFamily="18" charset="0"/>
              </a:rPr>
              <a:t>Bu planda firma analizleri, pazar analizleri, rekabet analizleri, ürün, fiyat ve dağıtım kararları yer alabilir.</a:t>
            </a:r>
          </a:p>
        </p:txBody>
      </p:sp>
      <p:pic>
        <p:nvPicPr>
          <p:cNvPr id="3" name="Resim 2" descr="taşıt, araç, hava taşıtı, uçak, düzlem, uçak içeren bir resim&#10;&#10;Açıklama otomatik olarak oluşturuldu">
            <a:extLst>
              <a:ext uri="{FF2B5EF4-FFF2-40B4-BE49-F238E27FC236}">
                <a16:creationId xmlns:a16="http://schemas.microsoft.com/office/drawing/2014/main" id="{BB3D4DBB-5F43-8762-3E20-4456421EC40B}"/>
              </a:ext>
            </a:extLst>
          </p:cNvPr>
          <p:cNvPicPr>
            <a:picLocks noChangeAspect="1"/>
          </p:cNvPicPr>
          <p:nvPr/>
        </p:nvPicPr>
        <p:blipFill>
          <a:blip r:embed="rId3"/>
          <a:stretch>
            <a:fillRect/>
          </a:stretch>
        </p:blipFill>
        <p:spPr>
          <a:xfrm>
            <a:off x="7596554" y="1491175"/>
            <a:ext cx="4009292" cy="4825219"/>
          </a:xfrm>
          <a:prstGeom prst="rect">
            <a:avLst/>
          </a:prstGeom>
        </p:spPr>
      </p:pic>
    </p:spTree>
  </p:cSld>
  <p:clrMapOvr>
    <a:masterClrMapping/>
  </p:clrMapOvr>
</p:sld>
</file>

<file path=ppt/theme/theme1.xml><?xml version="1.0" encoding="utf-8"?>
<a:theme xmlns:a="http://schemas.openxmlformats.org/drawingml/2006/main" name="HoşGeldinizBelgesi">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2237</Words>
  <Application>Microsoft Office PowerPoint</Application>
  <PresentationFormat>Geniş ekran</PresentationFormat>
  <Paragraphs>219</Paragraphs>
  <Slides>32</Slides>
  <Notes>32</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32</vt:i4>
      </vt:variant>
    </vt:vector>
  </HeadingPairs>
  <TitlesOfParts>
    <vt:vector size="37" baseType="lpstr">
      <vt:lpstr>Quattrocento Sans</vt:lpstr>
      <vt:lpstr>Arial</vt:lpstr>
      <vt:lpstr>Calibri</vt:lpstr>
      <vt:lpstr>Times New Roman</vt:lpstr>
      <vt:lpstr>HoşGeldinizBelgesi</vt:lpstr>
      <vt:lpstr>ULUSLARARASI PAZARLARA GİRME KARARLARI VE STRATEJİLER-I</vt:lpstr>
      <vt:lpstr>İŞLETMELERİN ULUSLARARASI PAZARLARA YÖNELME NEDENLERİ(Ulaş, 2018: 32-33)</vt:lpstr>
      <vt:lpstr>İŞLETMELERİN ULUSLARARASI PAZARLARA YÖNELME NEDENLERİ(Ulaş, 2018: 32-33)</vt:lpstr>
      <vt:lpstr>İŞLETMELERİN ULUSLARARASI PAZARLARA GİRİŞ STRATEJİLERİ (KÜÇÜKASLAN EKMEKÇİ, 2019: 77-79)</vt:lpstr>
      <vt:lpstr>İŞLETMELERİN ULUSLARARASI PAZARLARA GİRİŞ STRATEJİLERİ (KÜÇÜKASLAN EKMEKÇİ, 2019: 77-79)</vt:lpstr>
      <vt:lpstr>İŞLETMELERİN ULUSLARARASI PAZARLARA GİRİŞ STRATEJİLERİ (KÜÇÜKASLAN EKMEKÇİ, 2019: 77-79)</vt:lpstr>
      <vt:lpstr>İŞLETMELERİN ULUSLARARASI PAZARLARA GİRİŞ STRATEJİLERİ (KÜÇÜKASLAN EKMEKÇİ, 2019: 77-79)</vt:lpstr>
      <vt:lpstr>FİRMALARIN İHRACATA BAŞLAMASI İÇİN MOTİVE EDİCİ SEBEPLER</vt:lpstr>
      <vt:lpstr>PowerPoint Sunusu</vt:lpstr>
      <vt:lpstr>PowerPoint Sunusu</vt:lpstr>
      <vt:lpstr>PowerPoint Sunusu</vt:lpstr>
      <vt:lpstr>PowerPoint Sunusu</vt:lpstr>
      <vt:lpstr>PowerPoint Sunusu</vt:lpstr>
      <vt:lpstr>PowerPoint Sunusu</vt:lpstr>
      <vt:lpstr>SÖZLEŞMEYE DAYALI GİRİŞ YÖNTEMLERİ (ÇAKIR YILDIZ, 2018: 208-209)</vt:lpstr>
      <vt:lpstr>SÖZLEŞMEYE DAYALI GİRİŞ YÖNTEMLERİ (ÇAKIR YILDIZ, 2018: 208-209)</vt:lpstr>
      <vt:lpstr>LİSANS ANLAŞMALARI (Özdemir, 2018:144-145)</vt:lpstr>
      <vt:lpstr>LİSANS ANLAŞMALARI (Özdemir, 2018:144-145)</vt:lpstr>
      <vt:lpstr>LİSANS ANLAŞMALARI (Özdemir, 2018:144-145)</vt:lpstr>
      <vt:lpstr>LİSANS ALANIN HAKLARI (Çakır Yıldız, 2018: 209-210)</vt:lpstr>
      <vt:lpstr>LİSANS ALANIN YÜKÜMLÜLÜKLERİ(Çakır Yıldız, 2018: 210)</vt:lpstr>
      <vt:lpstr>PowerPoint Sunusu</vt:lpstr>
      <vt:lpstr>PowerPoint Sunusu</vt:lpstr>
      <vt:lpstr>PowerPoint Sunusu</vt:lpstr>
      <vt:lpstr>PowerPoint Sunusu</vt:lpstr>
      <vt:lpstr>FRANCHİSE VEREN FRANCHİSE ALANA ŞU DESTEKLERİ DE SAĞLAR</vt:lpstr>
      <vt:lpstr>SÖZLEŞMELİ ÜRETİM (Özdemir, 2018: 145-146)</vt:lpstr>
      <vt:lpstr>SÖZLEŞMELİ ÜRETİM (Özdemir, 2018: 145-146)</vt:lpstr>
      <vt:lpstr>ANAHTAR TESLİM PROJELER (Çakır Yıldız, 2018: 216)</vt:lpstr>
      <vt:lpstr>ANAHTAR TESLİM PROJELER (Çakır Yıldız, 2018: 216)</vt:lpstr>
      <vt:lpstr>YÖNETİM SÖZLEŞMELERİ(Özdemir, 2018: 146)</vt:lpstr>
      <vt:lpstr>KAYNAKÇA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Uluslararası Pazarlara Girme Kararları ve Stratejiler-I</dc:title>
  <dc:creator>Tülin Çakır</dc:creator>
  <cp:lastModifiedBy>TUNAHAN HAZAR GOKSEL</cp:lastModifiedBy>
  <cp:revision>15</cp:revision>
  <dcterms:created xsi:type="dcterms:W3CDTF">2021-10-26T00:57:19Z</dcterms:created>
  <dcterms:modified xsi:type="dcterms:W3CDTF">2023-08-12T19:43:21Z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