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98" r:id="rId4"/>
    <p:sldId id="297" r:id="rId5"/>
    <p:sldId id="258" r:id="rId6"/>
    <p:sldId id="259" r:id="rId7"/>
    <p:sldId id="299" r:id="rId8"/>
    <p:sldId id="260" r:id="rId9"/>
    <p:sldId id="261" r:id="rId10"/>
    <p:sldId id="262" r:id="rId11"/>
    <p:sldId id="301" r:id="rId12"/>
    <p:sldId id="300" r:id="rId13"/>
    <p:sldId id="302" r:id="rId14"/>
    <p:sldId id="263" r:id="rId15"/>
    <p:sldId id="264" r:id="rId16"/>
    <p:sldId id="265" r:id="rId17"/>
    <p:sldId id="266" r:id="rId18"/>
    <p:sldId id="303" r:id="rId19"/>
    <p:sldId id="304" r:id="rId20"/>
    <p:sldId id="305" r:id="rId21"/>
    <p:sldId id="267" r:id="rId22"/>
    <p:sldId id="308" r:id="rId23"/>
    <p:sldId id="306" r:id="rId24"/>
    <p:sldId id="309" r:id="rId25"/>
    <p:sldId id="307" r:id="rId26"/>
    <p:sldId id="268" r:id="rId27"/>
    <p:sldId id="310" r:id="rId28"/>
    <p:sldId id="311" r:id="rId29"/>
    <p:sldId id="270" r:id="rId30"/>
    <p:sldId id="312" r:id="rId31"/>
    <p:sldId id="271" r:id="rId32"/>
    <p:sldId id="313" r:id="rId33"/>
    <p:sldId id="314" r:id="rId34"/>
    <p:sldId id="272" r:id="rId35"/>
    <p:sldId id="315" r:id="rId36"/>
    <p:sldId id="273" r:id="rId37"/>
    <p:sldId id="317" r:id="rId38"/>
    <p:sldId id="316" r:id="rId39"/>
    <p:sldId id="274" r:id="rId40"/>
    <p:sldId id="318" r:id="rId41"/>
    <p:sldId id="319" r:id="rId42"/>
    <p:sldId id="320" r:id="rId43"/>
    <p:sldId id="275" r:id="rId44"/>
    <p:sldId id="321" r:id="rId45"/>
    <p:sldId id="322" r:id="rId46"/>
    <p:sldId id="276" r:id="rId47"/>
    <p:sldId id="323" r:id="rId48"/>
    <p:sldId id="277" r:id="rId49"/>
    <p:sldId id="324" r:id="rId50"/>
    <p:sldId id="325" r:id="rId51"/>
    <p:sldId id="278" r:id="rId52"/>
    <p:sldId id="279" r:id="rId53"/>
    <p:sldId id="326" r:id="rId54"/>
    <p:sldId id="280" r:id="rId55"/>
    <p:sldId id="327" r:id="rId56"/>
    <p:sldId id="281" r:id="rId57"/>
    <p:sldId id="328" r:id="rId58"/>
    <p:sldId id="329" r:id="rId59"/>
    <p:sldId id="282" r:id="rId60"/>
    <p:sldId id="330" r:id="rId61"/>
    <p:sldId id="331" r:id="rId62"/>
    <p:sldId id="283" r:id="rId63"/>
    <p:sldId id="332" r:id="rId64"/>
    <p:sldId id="284" r:id="rId65"/>
    <p:sldId id="335" r:id="rId66"/>
    <p:sldId id="333" r:id="rId67"/>
    <p:sldId id="334" r:id="rId68"/>
    <p:sldId id="285" r:id="rId69"/>
    <p:sldId id="336" r:id="rId70"/>
    <p:sldId id="337" r:id="rId71"/>
    <p:sldId id="286" r:id="rId72"/>
    <p:sldId id="338" r:id="rId73"/>
    <p:sldId id="287" r:id="rId74"/>
    <p:sldId id="288" r:id="rId75"/>
    <p:sldId id="289" r:id="rId76"/>
    <p:sldId id="290" r:id="rId77"/>
    <p:sldId id="291" r:id="rId78"/>
    <p:sldId id="292" r:id="rId79"/>
    <p:sldId id="339" r:id="rId80"/>
    <p:sldId id="293" r:id="rId81"/>
    <p:sldId id="340" r:id="rId82"/>
    <p:sldId id="294" r:id="rId83"/>
    <p:sldId id="341" r:id="rId84"/>
    <p:sldId id="295" r:id="rId85"/>
    <p:sldId id="296"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sorterViewPr>
    <p:cViewPr>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8/20/2023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8/20/2023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8/20/2023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8/20/2023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48A87A34-81AB-432B-8DAE-1953F412C126}" type="datetimeFigureOut">
              <a:rPr lang="en-US" dirty="0"/>
              <a:t>8/20/2023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48A87A34-81AB-432B-8DAE-1953F412C126}" type="datetimeFigureOut">
              <a:rPr lang="en-US" dirty="0"/>
              <a:t>8/20/2023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a:t>Asıl başlık stilini düzenlemek için tıklayın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EA595D-B12B-4578-B799-AFCEB4BA2151}" type="datetimeFigureOut">
              <a:rPr lang="tr-TR" smtClean="0"/>
              <a:t>20.08.2023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CAE07D-E85F-429E-92BF-1F0336B93679}" type="slidenum">
              <a:rPr lang="tr-TR" smtClean="0"/>
              <a:t>‹#›</a:t>
            </a:fld>
            <a:endParaRPr lang="tr-TR"/>
          </a:p>
        </p:txBody>
      </p:sp>
    </p:spTree>
    <p:extLst>
      <p:ext uri="{BB962C8B-B14F-4D97-AF65-F5344CB8AC3E}">
        <p14:creationId xmlns:p14="http://schemas.microsoft.com/office/powerpoint/2010/main" val="194301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8A87A34-81AB-432B-8DAE-1953F412C126}"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Content Placeholder 3"/>
          <p:cNvSpPr>
            <a:spLocks noGrp="1"/>
          </p:cNvSpPr>
          <p:nvPr>
            <p:ph sz="quarter" idx="13"/>
          </p:nvPr>
        </p:nvSpPr>
        <p:spPr>
          <a:xfrm>
            <a:off x="913774" y="3051012"/>
            <a:ext cx="5106027"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3" name="Content Placeholder 5"/>
          <p:cNvSpPr>
            <a:spLocks noGrp="1"/>
          </p:cNvSpPr>
          <p:nvPr>
            <p:ph sz="quarter" idx="14"/>
          </p:nvPr>
        </p:nvSpPr>
        <p:spPr>
          <a:xfrm>
            <a:off x="6172200" y="3051012"/>
            <a:ext cx="5105401"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8/20/2023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a:t>Asıl başlık stilini düzenlemek için tıklayın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8/20/2023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8/20/2023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8/20/2023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83B3A1-AE71-4F1B-9675-CCBA3EE7BB82}"/>
              </a:ext>
            </a:extLst>
          </p:cNvPr>
          <p:cNvSpPr>
            <a:spLocks noGrp="1"/>
          </p:cNvSpPr>
          <p:nvPr>
            <p:ph type="ctrTitle"/>
          </p:nvPr>
        </p:nvSpPr>
        <p:spPr>
          <a:xfrm>
            <a:off x="1751012" y="1300786"/>
            <a:ext cx="8689976" cy="1959250"/>
          </a:xfrm>
        </p:spPr>
        <p:txBody>
          <a:bodyPr>
            <a:normAutofit/>
          </a:bodyPr>
          <a:lstStyle/>
          <a:p>
            <a:r>
              <a:rPr lang="tr-TR" sz="4000" b="1" dirty="0">
                <a:latin typeface="Times New Roman" panose="02020603050405020304" pitchFamily="18" charset="0"/>
                <a:cs typeface="Times New Roman" panose="02020603050405020304" pitchFamily="18" charset="0"/>
              </a:rPr>
              <a:t>Global Pazarlamada </a:t>
            </a:r>
            <a:r>
              <a:rPr lang="tr-TR" sz="4000" b="1" dirty="0" err="1">
                <a:latin typeface="Times New Roman" panose="02020603050405020304" pitchFamily="18" charset="0"/>
                <a:cs typeface="Times New Roman" panose="02020603050405020304" pitchFamily="18" charset="0"/>
              </a:rPr>
              <a:t>FiyatlaNDIRma</a:t>
            </a:r>
            <a:r>
              <a:rPr lang="tr-TR" sz="4000" b="1" dirty="0">
                <a:latin typeface="Times New Roman" panose="02020603050405020304" pitchFamily="18" charset="0"/>
                <a:cs typeface="Times New Roman" panose="02020603050405020304" pitchFamily="18" charset="0"/>
              </a:rPr>
              <a:t> STRATEJİLERİ</a:t>
            </a:r>
          </a:p>
        </p:txBody>
      </p:sp>
      <p:sp>
        <p:nvSpPr>
          <p:cNvPr id="3" name="Alt Başlık 2">
            <a:extLst>
              <a:ext uri="{FF2B5EF4-FFF2-40B4-BE49-F238E27FC236}">
                <a16:creationId xmlns:a16="http://schemas.microsoft.com/office/drawing/2014/main" id="{E1C8EAC5-FA5E-4950-A3C7-EA39600904A3}"/>
              </a:ext>
            </a:extLst>
          </p:cNvPr>
          <p:cNvSpPr>
            <a:spLocks noGrp="1"/>
          </p:cNvSpPr>
          <p:nvPr>
            <p:ph type="subTitle" idx="1"/>
          </p:nvPr>
        </p:nvSpPr>
        <p:spPr/>
        <p:txBody>
          <a:bodyPr>
            <a:normAutofit/>
          </a:bodyPr>
          <a:lstStyle/>
          <a:p>
            <a:r>
              <a:rPr lang="tr-TR" sz="3200" b="1" dirty="0">
                <a:solidFill>
                  <a:schemeClr val="tx1"/>
                </a:solidFill>
                <a:latin typeface="Times New Roman" panose="02020603050405020304" pitchFamily="18" charset="0"/>
                <a:cs typeface="Times New Roman" panose="02020603050405020304" pitchFamily="18" charset="0"/>
              </a:rPr>
              <a:t>Türker göksel</a:t>
            </a:r>
          </a:p>
        </p:txBody>
      </p:sp>
    </p:spTree>
    <p:extLst>
      <p:ext uri="{BB962C8B-B14F-4D97-AF65-F5344CB8AC3E}">
        <p14:creationId xmlns:p14="http://schemas.microsoft.com/office/powerpoint/2010/main" val="489026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8"/>
            <a:ext cx="10364451" cy="958492"/>
          </a:xfrm>
        </p:spPr>
        <p:txBody>
          <a:bodyPr>
            <a:normAutofit/>
          </a:bodyPr>
          <a:lstStyle/>
          <a:p>
            <a:r>
              <a:rPr lang="tr-TR" sz="4000" b="1" dirty="0">
                <a:latin typeface="Times New Roman" panose="02020603050405020304" pitchFamily="18" charset="0"/>
                <a:cs typeface="Times New Roman" panose="02020603050405020304" pitchFamily="18" charset="0"/>
              </a:rPr>
              <a:t>Maliyetler</a:t>
            </a:r>
            <a:endParaRPr lang="tr-TR" sz="4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56591" y="1987826"/>
            <a:ext cx="6824870" cy="3153227"/>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Maliyetler, fiyatlamayı etkileyen temel faktörlerin başında gelir. Maliyetler öncelikle bir fiyat tabanı belirlemek açısından faydalıdır.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Eğer işletme kısa vadede artık kapasiteye sahipse iş gücü, ham madde ve nakliye gibi doğrudan maliyetler fiyat tabanını belirlemek için kullanılabilir.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Ancak uzun vadede ürünün toplam maliyeti karşılanmalıdır. </a:t>
            </a:r>
          </a:p>
        </p:txBody>
      </p:sp>
      <p:pic>
        <p:nvPicPr>
          <p:cNvPr id="7170" name="Picture 2" descr="Üretim Maliyetleri Nasıl Hesaplanır? - Mavvo Blog">
            <a:extLst>
              <a:ext uri="{FF2B5EF4-FFF2-40B4-BE49-F238E27FC236}">
                <a16:creationId xmlns:a16="http://schemas.microsoft.com/office/drawing/2014/main" id="{0BD23957-21E3-7C19-D2FA-C01E34C55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0560" y="2144163"/>
            <a:ext cx="4163875" cy="299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210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8"/>
            <a:ext cx="10364451" cy="958492"/>
          </a:xfrm>
        </p:spPr>
        <p:txBody>
          <a:bodyPr>
            <a:normAutofit/>
          </a:bodyPr>
          <a:lstStyle/>
          <a:p>
            <a:r>
              <a:rPr lang="tr-TR" sz="4000" b="1" dirty="0">
                <a:latin typeface="Times New Roman" panose="02020603050405020304" pitchFamily="18" charset="0"/>
                <a:cs typeface="Times New Roman" panose="02020603050405020304" pitchFamily="18" charset="0"/>
              </a:rPr>
              <a:t>Maliyetler</a:t>
            </a:r>
            <a:endParaRPr lang="tr-TR" sz="4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43339" y="2292626"/>
            <a:ext cx="6824870" cy="2848427"/>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Dolayısıyla, gerçek maliyet tabanı çoğunlukla doğrudan maliyet ile toplam maliyet arasında bir noktada yer alır.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Hangi maliyet noktasına göre fiyatlama yapılacağı ise işletmenin genel fiyatlama stratejisi ile ilgilidir.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Maliyetler bunun yanında, belirlenen fiyata rakiplerin nasıl tepki verebileceği konusunda ipuçları sunar.</a:t>
            </a:r>
          </a:p>
        </p:txBody>
      </p:sp>
      <p:pic>
        <p:nvPicPr>
          <p:cNvPr id="8194" name="Picture 2" descr="Maliyet rekabeti">
            <a:extLst>
              <a:ext uri="{FF2B5EF4-FFF2-40B4-BE49-F238E27FC236}">
                <a16:creationId xmlns:a16="http://schemas.microsoft.com/office/drawing/2014/main" id="{83F72340-850A-057A-A77A-86955C144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689" y="2292626"/>
            <a:ext cx="4108998" cy="284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660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8"/>
            <a:ext cx="10364451" cy="958492"/>
          </a:xfrm>
        </p:spPr>
        <p:txBody>
          <a:bodyPr>
            <a:normAutofit/>
          </a:bodyPr>
          <a:lstStyle/>
          <a:p>
            <a:r>
              <a:rPr lang="tr-TR" sz="4000" b="1" dirty="0">
                <a:latin typeface="Times New Roman" panose="02020603050405020304" pitchFamily="18" charset="0"/>
                <a:cs typeface="Times New Roman" panose="02020603050405020304" pitchFamily="18" charset="0"/>
              </a:rPr>
              <a:t>Maliyetler</a:t>
            </a:r>
            <a:endParaRPr lang="tr-TR" sz="4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71060" y="2199861"/>
            <a:ext cx="6957391" cy="2941192"/>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Yerel pazarlar ile dış pazarlarda uygulanacak fiyatlara yansıyan maliyetler temelde iş gücü, ham madde, ara </a:t>
            </a:r>
            <a:r>
              <a:rPr lang="tr-TR" sz="2400" cap="none" dirty="0" err="1">
                <a:effectLst/>
                <a:latin typeface="Times New Roman" panose="02020603050405020304" pitchFamily="18" charset="0"/>
                <a:cs typeface="Times New Roman" panose="02020603050405020304" pitchFamily="18" charset="0"/>
              </a:rPr>
              <a:t>mamüller</a:t>
            </a:r>
            <a:r>
              <a:rPr lang="tr-TR" sz="2400" cap="none" dirty="0">
                <a:effectLst/>
                <a:latin typeface="Times New Roman" panose="02020603050405020304" pitchFamily="18" charset="0"/>
                <a:cs typeface="Times New Roman" panose="02020603050405020304" pitchFamily="18" charset="0"/>
              </a:rPr>
              <a:t>, satış, nakliye ve genel giderler gibi maliyet kalemlerinden oluşur.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Ancak bahsedilen bu maliyet kalemlerinin fiyat üzerindeki göreli etkileri değişiklik gösterebilmektedir. </a:t>
            </a:r>
          </a:p>
        </p:txBody>
      </p:sp>
      <p:pic>
        <p:nvPicPr>
          <p:cNvPr id="9218" name="Picture 2" descr="BT Proje Maliyetleri Nasıl Kontrol Edilebilir? | Karel">
            <a:extLst>
              <a:ext uri="{FF2B5EF4-FFF2-40B4-BE49-F238E27FC236}">
                <a16:creationId xmlns:a16="http://schemas.microsoft.com/office/drawing/2014/main" id="{A239A5E1-27D8-5F66-8DF2-9E099A01A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2656" y="2199861"/>
            <a:ext cx="4158284"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04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8"/>
            <a:ext cx="10364451" cy="958492"/>
          </a:xfrm>
        </p:spPr>
        <p:txBody>
          <a:bodyPr>
            <a:normAutofit/>
          </a:bodyPr>
          <a:lstStyle/>
          <a:p>
            <a:r>
              <a:rPr lang="tr-TR" sz="4000" b="1" dirty="0">
                <a:latin typeface="Times New Roman" panose="02020603050405020304" pitchFamily="18" charset="0"/>
                <a:cs typeface="Times New Roman" panose="02020603050405020304" pitchFamily="18" charset="0"/>
              </a:rPr>
              <a:t>Maliyetler</a:t>
            </a:r>
            <a:endParaRPr lang="tr-TR" sz="4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09599" y="2213113"/>
            <a:ext cx="5777949" cy="2927940"/>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Buna bağlı olarak da satış elemanları, nakliye, değiştirilmiş ambalaj, pazara göre uyarlanmış reklamlar gibi pazarlama maliyetleri fiyat tabanını yükseltebilir.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Diğer bir durumda ise örneğin, dış pazarlarda müşterilerin bulunduğu bölgeler birbirinden ne kadar uzaksa, taşıma ya da envanter tutma maliyetleri de o kadar artacaktır.</a:t>
            </a:r>
          </a:p>
        </p:txBody>
      </p:sp>
      <p:pic>
        <p:nvPicPr>
          <p:cNvPr id="10242" name="Picture 2" descr="Maliyet">
            <a:extLst>
              <a:ext uri="{FF2B5EF4-FFF2-40B4-BE49-F238E27FC236}">
                <a16:creationId xmlns:a16="http://schemas.microsoft.com/office/drawing/2014/main" id="{3BC72FDC-E3B0-0D18-3944-02EEFE7AB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952" y="2425166"/>
            <a:ext cx="5273491" cy="292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27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331305"/>
            <a:ext cx="10364451" cy="1523999"/>
          </a:xfrm>
        </p:spPr>
        <p:txBody>
          <a:bodyPr>
            <a:normAutofit/>
          </a:bodyPr>
          <a:lstStyle/>
          <a:p>
            <a:r>
              <a:rPr lang="tr-TR" b="1" dirty="0">
                <a:latin typeface="Times New Roman" panose="02020603050405020304" pitchFamily="18" charset="0"/>
                <a:cs typeface="Times New Roman" panose="02020603050405020304" pitchFamily="18" charset="0"/>
              </a:rPr>
              <a:t>Pazar Koşulları ve Müşteri Davranışları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69843" y="1855304"/>
            <a:ext cx="7142922" cy="3935897"/>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Pazarın yapısı ve nitelikleri, uygulanabilecek fiyatın üst limitine belirleyen faktörlerin başında gelir.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Alıcıların üründen elde ettiklerine inandıkları fayda ya da değer ise fiyat tavanını belirler.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Bu açıdan bakıldığında, pazarda oluşan ya da müşterilerin değer algıları ile fiyat arasındaki ilişki, aynı zamanda fiyatlamanın talep yönetimi ile bağlantısını gösterir.</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Herhangi bir dış pazarda talep tahminlemesi aşamasında pazarda farklı fiyat düzeylerinde ürünü satın alabilecek müşterilerin sayısı tahmin edilmeye çalışılır.</a:t>
            </a:r>
          </a:p>
        </p:txBody>
      </p:sp>
      <p:pic>
        <p:nvPicPr>
          <p:cNvPr id="11266" name="Picture 2" descr="Hedefli Pazarlamaya Yardımcı Olan 4 Kritik Tüketici Davranışı |  Pazarlamasyon">
            <a:extLst>
              <a:ext uri="{FF2B5EF4-FFF2-40B4-BE49-F238E27FC236}">
                <a16:creationId xmlns:a16="http://schemas.microsoft.com/office/drawing/2014/main" id="{BFA6B098-2439-E019-48E3-489094072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807" y="2023386"/>
            <a:ext cx="3952461" cy="4258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053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73" t="47420" r="30837" b="10912"/>
          <a:stretch/>
        </p:blipFill>
        <p:spPr bwMode="auto">
          <a:xfrm>
            <a:off x="1126435" y="840674"/>
            <a:ext cx="10005391" cy="4412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126435" y="5445225"/>
            <a:ext cx="10005391" cy="400110"/>
          </a:xfrm>
          <a:prstGeom prst="rect">
            <a:avLst/>
          </a:prstGeom>
        </p:spPr>
        <p:txBody>
          <a:bodyPr wrap="square">
            <a:spAutoFit/>
          </a:bodyPr>
          <a:lstStyle/>
          <a:p>
            <a:pPr algn="just"/>
            <a:r>
              <a:rPr lang="tr-TR" sz="2000" dirty="0">
                <a:latin typeface="Times New Roman" panose="02020603050405020304" pitchFamily="18" charset="0"/>
                <a:cs typeface="Times New Roman" panose="02020603050405020304" pitchFamily="18" charset="0"/>
              </a:rPr>
              <a:t>Fiyatlamaya Temel Oluşturacak Talep </a:t>
            </a:r>
            <a:r>
              <a:rPr lang="tr-TR" sz="2000" dirty="0" err="1">
                <a:latin typeface="Times New Roman" panose="02020603050405020304" pitchFamily="18" charset="0"/>
                <a:cs typeface="Times New Roman" panose="02020603050405020304" pitchFamily="18" charset="0"/>
              </a:rPr>
              <a:t>Tahminlemesinde</a:t>
            </a:r>
            <a:r>
              <a:rPr lang="tr-TR" sz="2000" dirty="0">
                <a:latin typeface="Times New Roman" panose="02020603050405020304" pitchFamily="18" charset="0"/>
                <a:cs typeface="Times New Roman" panose="02020603050405020304" pitchFamily="18" charset="0"/>
              </a:rPr>
              <a:t> Ele Alınan Sorular (Er, 2013: 132)</a:t>
            </a:r>
          </a:p>
        </p:txBody>
      </p:sp>
    </p:spTree>
    <p:extLst>
      <p:ext uri="{BB962C8B-B14F-4D97-AF65-F5344CB8AC3E}">
        <p14:creationId xmlns:p14="http://schemas.microsoft.com/office/powerpoint/2010/main" val="3784160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1304" y="1113183"/>
            <a:ext cx="8878957" cy="4678017"/>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Talep tahmini için cevaplanması gereken bu sorular, aynı zamanda işletmelerin bilgi ihtiyaçlarını ortaya koymaktadır.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Özellikle küresel pazarlar söz konusu olduğunda, talep tahmini için ihtiyaç duyulan bilgilere ulaşma daha da önemli bir konu hâline gelir.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Pek çok ülke pazarı için bu soruları cevaplamak için ve talebin diğer yönlerini analiz edebilmek açısından ihtiyaç duyulan bilgilere ulaşmak oldukça zor olabilir.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Basılı bilgi ve istatistiklerin bulunmaması veya yetersiz olması; gerekli pazar araştırmalarını gerçekleştirecek şirketlerin olmaması veya bu tür araştırmaları gerçekleştirmenin maliyetlerinin çok yüksek olabilmesi, fiyatlamaya temel oluşturacak talebe ilişkin yeterli bilgi elde edilememesi anlamına gelir.</a:t>
            </a:r>
          </a:p>
        </p:txBody>
      </p:sp>
      <p:pic>
        <p:nvPicPr>
          <p:cNvPr id="12290" name="Picture 2" descr="Tüketici Davranışları ve Marka İlişkisi - Yüksekbilgili Eğitim ve  Danışmanlık">
            <a:extLst>
              <a:ext uri="{FF2B5EF4-FFF2-40B4-BE49-F238E27FC236}">
                <a16:creationId xmlns:a16="http://schemas.microsoft.com/office/drawing/2014/main" id="{BE5FA015-721D-BE37-9EB6-C8B129148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6035" y="1258956"/>
            <a:ext cx="2637182" cy="453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525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4" y="171949"/>
            <a:ext cx="10364451" cy="1596177"/>
          </a:xfrm>
        </p:spPr>
        <p:txBody>
          <a:bodyPr/>
          <a:lstStyle/>
          <a:p>
            <a:r>
              <a:rPr lang="tr-TR" b="1" dirty="0">
                <a:latin typeface="Times New Roman" panose="02020603050405020304" pitchFamily="18" charset="0"/>
                <a:cs typeface="Times New Roman" panose="02020603050405020304" pitchFamily="18" charset="0"/>
              </a:rPr>
              <a:t>Rekabet Koşulları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96348" y="1768126"/>
            <a:ext cx="6811617" cy="4092813"/>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Maliyetler fiyat tabanını, talep koşulları fiyat tavanını belirlerken rekabet koşulları gerçek pazar fiyatının bu iki uç arasında nerede olması gerektiğini belirler.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Rakiplerin tepkileri, fiyatlama seçeneklerini sınırlayan başlıca faktörlerdendir.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Rakip ürünlerin fiyatları ve ikame ürünlerin fiyatları, ürünün satış hacmini doğrudan etkiler.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Bu noktada en önemli karar, ürün için rakip ürünlerin fiyatları ile karşılaştırıldığında ne düzeyde fiyat belirleneceğidir; daha yüksek fiyat mı, aynı düzeyde fiyat mı yoksa daha düşük fiyat mı uygulanacak?</a:t>
            </a:r>
          </a:p>
        </p:txBody>
      </p:sp>
      <p:pic>
        <p:nvPicPr>
          <p:cNvPr id="13314" name="Picture 2" descr="TTK Haksız Rekabet 2023 | Mıhcı Hukuk Bürosu">
            <a:extLst>
              <a:ext uri="{FF2B5EF4-FFF2-40B4-BE49-F238E27FC236}">
                <a16:creationId xmlns:a16="http://schemas.microsoft.com/office/drawing/2014/main" id="{F5481997-1284-77CA-1DCC-699517EF2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152" y="1895061"/>
            <a:ext cx="4265544" cy="428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7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4" y="171949"/>
            <a:ext cx="10364451" cy="1596177"/>
          </a:xfrm>
        </p:spPr>
        <p:txBody>
          <a:bodyPr/>
          <a:lstStyle/>
          <a:p>
            <a:r>
              <a:rPr lang="tr-TR" b="1" dirty="0">
                <a:latin typeface="Times New Roman" panose="02020603050405020304" pitchFamily="18" charset="0"/>
                <a:cs typeface="Times New Roman" panose="02020603050405020304" pitchFamily="18" charset="0"/>
              </a:rPr>
              <a:t>Rekabet Koşulları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67068" y="1334976"/>
            <a:ext cx="7622775" cy="4525963"/>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Fiyatlama kararlarında rakiplerin durumu analiz edilirken mevcut rakiplerin yanı sıra potansiyel rakipler de dikkate alınmalıdır.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Pazara ve dolayısıyla rekabete giriş engellerinin hangi düzeyde olduğu ve bunların işletme açısından ne kadar önem taşıdığı; diğer bir deyişle, potansiyel rakiplerin pazara giriş kolaylığı fiyatlama kararlarını etkileyen diğer bir faktördür.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Mevcut ve potansiyel rakiplere karşı işletmelerin kullanabileceği tedbirlerin başında ise farklılığı kabul edilen bir ürün, marka değeri yüksek bir marka ve sağlam bir şekilde kurulmuş bir dağıtım kanalı sayılabilir.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Doğal olarak pazara giriş engellerine kadar yüksek olursa, fiyatlama da o kadar özgürce yapılabilir.</a:t>
            </a:r>
          </a:p>
        </p:txBody>
      </p:sp>
      <p:pic>
        <p:nvPicPr>
          <p:cNvPr id="14338" name="Picture 2" descr="ŞİRKET ÇALIŞANININ AYRILDIKTAN SONRA KENDİ ŞİRKETİNİ KURARAK ÇALIŞMASI  HAKSIZ REKABET TEŞKİL ETMEZ. | Karamercan Hukuk Bürosu">
            <a:extLst>
              <a:ext uri="{FF2B5EF4-FFF2-40B4-BE49-F238E27FC236}">
                <a16:creationId xmlns:a16="http://schemas.microsoft.com/office/drawing/2014/main" id="{CC72B71D-16EC-59F0-2C38-E5CF58126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442" y="1392298"/>
            <a:ext cx="3623767" cy="511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16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4" y="171949"/>
            <a:ext cx="10364451" cy="1596177"/>
          </a:xfrm>
        </p:spPr>
        <p:txBody>
          <a:bodyPr/>
          <a:lstStyle/>
          <a:p>
            <a:r>
              <a:rPr lang="tr-TR" b="1" dirty="0">
                <a:latin typeface="Times New Roman" panose="02020603050405020304" pitchFamily="18" charset="0"/>
                <a:cs typeface="Times New Roman" panose="02020603050405020304" pitchFamily="18" charset="0"/>
              </a:rPr>
              <a:t>Rekabet Koşulları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75861" y="1934817"/>
            <a:ext cx="6771862" cy="3926122"/>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Pazardaki rekabetin niteliği de fiyatlama açısından önemlidir.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Fiyatlamanın yapılacağı pazardaki rekabet koşulları tam rekabete yakın ise ürün fiyatları pazarda belirlenir.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Pazarda belirlenen bu fiyat ise, çoğunlukla maliyetlerin hemen üzerinde olur ve küçük işletmelerin de pazarda varlıklarını sürdürmesine imkân verir. </a:t>
            </a:r>
          </a:p>
        </p:txBody>
      </p:sp>
      <p:pic>
        <p:nvPicPr>
          <p:cNvPr id="15362" name="Picture 2" descr="PERSONELİN RAKİP FİRMAYA TRANSFERİ SERBEST Mİ? BU DURUM HAKSIZ REKABET  TEŞKİL ETMEZ Mİ? - Hukuk">
            <a:extLst>
              <a:ext uri="{FF2B5EF4-FFF2-40B4-BE49-F238E27FC236}">
                <a16:creationId xmlns:a16="http://schemas.microsoft.com/office/drawing/2014/main" id="{96A35E99-3932-0978-A701-6709C419B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387" y="2093429"/>
            <a:ext cx="3937552" cy="336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234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latin typeface="Times New Roman" panose="02020603050405020304" pitchFamily="18" charset="0"/>
                <a:cs typeface="Times New Roman" panose="02020603050405020304" pitchFamily="18" charset="0"/>
              </a:rPr>
              <a:t>KÜRESEL PAZARLARDA FİYATLAMA KARARLARI </a:t>
            </a:r>
            <a:r>
              <a:rPr lang="tr-TR" sz="2000" b="1" dirty="0">
                <a:latin typeface="Times New Roman" panose="02020603050405020304" pitchFamily="18" charset="0"/>
                <a:cs typeface="Times New Roman" panose="02020603050405020304" pitchFamily="18" charset="0"/>
              </a:rPr>
              <a:t>(Er, 2013: 130-131)</a:t>
            </a:r>
            <a:endParaRPr lang="tr-TR" sz="2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30087" y="2332383"/>
            <a:ext cx="6228522" cy="3458817"/>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Uluslararası pazarlar için fiyat belirleme, yerel pazar için fiyat belirlemekle temelde aynı özelliklere sahiptir.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Ürünün fiyatı belirlenirken ürünü satın alacak müşterilerin ödedikleri paraya karşılık elde edecekleri değeri esas alınmalıdır.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Ayrıca işletmenin genel hedefleri ve fiyatlama kararını etkileyen duruma bağlı olarak işletmenin kısa veya uzun dönemdeki karlılığı göz önüne alınmalıdır. </a:t>
            </a:r>
          </a:p>
        </p:txBody>
      </p:sp>
      <p:pic>
        <p:nvPicPr>
          <p:cNvPr id="1026" name="Picture 2" descr="Değer Fiyatlama Nedir ve Önemi – Pazarlama Türkiye">
            <a:extLst>
              <a:ext uri="{FF2B5EF4-FFF2-40B4-BE49-F238E27FC236}">
                <a16:creationId xmlns:a16="http://schemas.microsoft.com/office/drawing/2014/main" id="{813F4B9E-BAA3-1E3B-2364-225880372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84" y="2437157"/>
            <a:ext cx="4848659" cy="380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619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4" y="171949"/>
            <a:ext cx="10364451" cy="1596177"/>
          </a:xfrm>
        </p:spPr>
        <p:txBody>
          <a:bodyPr/>
          <a:lstStyle/>
          <a:p>
            <a:r>
              <a:rPr lang="tr-TR" b="1" dirty="0">
                <a:latin typeface="Times New Roman" panose="02020603050405020304" pitchFamily="18" charset="0"/>
                <a:cs typeface="Times New Roman" panose="02020603050405020304" pitchFamily="18" charset="0"/>
              </a:rPr>
              <a:t>Rekabet Koşulları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90330" y="2213113"/>
            <a:ext cx="6771861" cy="3647826"/>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Tekelci rekabetin geçerli olduğu pazarlarda ise tedarikçi ürün kalitesi, tutundurma çabaları ve kanal politikaları üzerinde değişiklikler yaparak seçilmiş pazar bölümlerinde “toplam </a:t>
            </a:r>
            <a:r>
              <a:rPr lang="tr-TR" sz="2400" cap="none" dirty="0" err="1">
                <a:effectLst/>
                <a:latin typeface="Times New Roman" panose="02020603050405020304" pitchFamily="18" charset="0"/>
                <a:cs typeface="Times New Roman" panose="02020603050405020304" pitchFamily="18" charset="0"/>
              </a:rPr>
              <a:t>ürün”ün</a:t>
            </a:r>
            <a:r>
              <a:rPr lang="tr-TR" sz="2400" cap="none" dirty="0">
                <a:effectLst/>
                <a:latin typeface="Times New Roman" panose="02020603050405020304" pitchFamily="18" charset="0"/>
                <a:cs typeface="Times New Roman" panose="02020603050405020304" pitchFamily="18" charset="0"/>
              </a:rPr>
              <a:t> fiyatını uygular.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Oligopolistik </a:t>
            </a:r>
            <a:r>
              <a:rPr lang="sv-SE" sz="2400" cap="none" dirty="0">
                <a:effectLst/>
                <a:latin typeface="Times New Roman" panose="02020603050405020304" pitchFamily="18" charset="0"/>
                <a:cs typeface="Times New Roman" panose="02020603050405020304" pitchFamily="18" charset="0"/>
              </a:rPr>
              <a:t>rekabetin ya</a:t>
            </a:r>
            <a:r>
              <a:rPr lang="tr-TR" sz="2400" cap="none" dirty="0">
                <a:effectLst/>
                <a:latin typeface="Times New Roman" panose="02020603050405020304" pitchFamily="18" charset="0"/>
                <a:cs typeface="Times New Roman" panose="02020603050405020304" pitchFamily="18" charset="0"/>
              </a:rPr>
              <a:t>ş</a:t>
            </a:r>
            <a:r>
              <a:rPr lang="sv-SE" sz="2400" cap="none" dirty="0">
                <a:effectLst/>
                <a:latin typeface="Times New Roman" panose="02020603050405020304" pitchFamily="18" charset="0"/>
                <a:cs typeface="Times New Roman" panose="02020603050405020304" pitchFamily="18" charset="0"/>
              </a:rPr>
              <a:t>and</a:t>
            </a:r>
            <a:r>
              <a:rPr lang="tr-TR" sz="2400" cap="none" dirty="0" err="1">
                <a:effectLst/>
                <a:latin typeface="Times New Roman" panose="02020603050405020304" pitchFamily="18" charset="0"/>
                <a:cs typeface="Times New Roman" panose="02020603050405020304" pitchFamily="18" charset="0"/>
              </a:rPr>
              <a:t>ığı</a:t>
            </a:r>
            <a:r>
              <a:rPr lang="sv-SE" sz="2400" cap="none" dirty="0">
                <a:effectLst/>
                <a:latin typeface="Times New Roman" panose="02020603050405020304" pitchFamily="18" charset="0"/>
                <a:cs typeface="Times New Roman" panose="02020603050405020304" pitchFamily="18" charset="0"/>
              </a:rPr>
              <a:t> pazarlarda, maliyet taban</a:t>
            </a:r>
            <a:r>
              <a:rPr lang="tr-TR" sz="2400" cap="none" dirty="0">
                <a:effectLst/>
                <a:latin typeface="Times New Roman" panose="02020603050405020304" pitchFamily="18" charset="0"/>
                <a:cs typeface="Times New Roman" panose="02020603050405020304" pitchFamily="18" charset="0"/>
              </a:rPr>
              <a:t>ı</a:t>
            </a:r>
            <a:r>
              <a:rPr lang="sv-SE" sz="2400" cap="none" dirty="0">
                <a:effectLst/>
                <a:latin typeface="Times New Roman" panose="02020603050405020304" pitchFamily="18" charset="0"/>
                <a:cs typeface="Times New Roman" panose="02020603050405020304" pitchFamily="18" charset="0"/>
              </a:rPr>
              <a:t> ile fiyat tavan</a:t>
            </a:r>
            <a:r>
              <a:rPr lang="tr-TR" sz="2400" cap="none" dirty="0">
                <a:effectLst/>
                <a:latin typeface="Times New Roman" panose="02020603050405020304" pitchFamily="18" charset="0"/>
                <a:cs typeface="Times New Roman" panose="02020603050405020304" pitchFamily="18" charset="0"/>
              </a:rPr>
              <a:t>ı</a:t>
            </a:r>
            <a:r>
              <a:rPr lang="sv-SE" sz="2400" cap="none" dirty="0">
                <a:effectLst/>
                <a:latin typeface="Times New Roman" panose="02020603050405020304" pitchFamily="18" charset="0"/>
                <a:cs typeface="Times New Roman" panose="02020603050405020304" pitchFamily="18" charset="0"/>
              </a:rPr>
              <a:t> aras</a:t>
            </a:r>
            <a:r>
              <a:rPr lang="tr-TR" sz="2400" cap="none" dirty="0">
                <a:effectLst/>
                <a:latin typeface="Times New Roman" panose="02020603050405020304" pitchFamily="18" charset="0"/>
                <a:cs typeface="Times New Roman" panose="02020603050405020304" pitchFamily="18" charset="0"/>
              </a:rPr>
              <a:t>ı</a:t>
            </a:r>
            <a:r>
              <a:rPr lang="sv-SE" sz="2400" cap="none" dirty="0">
                <a:effectLst/>
                <a:latin typeface="Times New Roman" panose="02020603050405020304" pitchFamily="18" charset="0"/>
                <a:cs typeface="Times New Roman" panose="02020603050405020304" pitchFamily="18" charset="0"/>
              </a:rPr>
              <a:t>nda</a:t>
            </a:r>
            <a:r>
              <a:rPr lang="tr-TR" sz="2400" cap="none" dirty="0">
                <a:effectLst/>
                <a:latin typeface="Times New Roman" panose="02020603050405020304" pitchFamily="18" charset="0"/>
                <a:cs typeface="Times New Roman" panose="02020603050405020304" pitchFamily="18" charset="0"/>
              </a:rPr>
              <a:t> uygulanacak fiyatı belirleyen noktaya diğer oligopol rakiplerin tepkilerine göre karar verilir.</a:t>
            </a:r>
          </a:p>
        </p:txBody>
      </p:sp>
      <p:pic>
        <p:nvPicPr>
          <p:cNvPr id="16386" name="Picture 2" descr="Rekabet Stratejileri ve Örnekleri Nelerdir?">
            <a:extLst>
              <a:ext uri="{FF2B5EF4-FFF2-40B4-BE49-F238E27FC236}">
                <a16:creationId xmlns:a16="http://schemas.microsoft.com/office/drawing/2014/main" id="{286B0C30-5F16-5EEB-0B59-A57653025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0657" y="2358886"/>
            <a:ext cx="4214546" cy="2941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31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7"/>
            <a:ext cx="10364451" cy="1077761"/>
          </a:xfrm>
        </p:spPr>
        <p:txBody>
          <a:bodyPr>
            <a:normAutofit/>
          </a:bodyPr>
          <a:lstStyle/>
          <a:p>
            <a:r>
              <a:rPr lang="es-ES" b="1" dirty="0">
                <a:latin typeface="Times New Roman" panose="02020603050405020304" pitchFamily="18" charset="0"/>
                <a:cs typeface="Times New Roman" panose="02020603050405020304" pitchFamily="18" charset="0"/>
              </a:rPr>
              <a:t>Yasal, Siyasi ve Ekonomik Ko</a:t>
            </a:r>
            <a:r>
              <a:rPr lang="tr-TR" b="1" dirty="0">
                <a:latin typeface="Times New Roman" panose="02020603050405020304" pitchFamily="18" charset="0"/>
                <a:cs typeface="Times New Roman" panose="02020603050405020304" pitchFamily="18" charset="0"/>
              </a:rPr>
              <a:t>ş</a:t>
            </a:r>
            <a:r>
              <a:rPr lang="es-ES" b="1" dirty="0">
                <a:latin typeface="Times New Roman" panose="02020603050405020304" pitchFamily="18" charset="0"/>
                <a:cs typeface="Times New Roman" panose="02020603050405020304" pitchFamily="18" charset="0"/>
              </a:rPr>
              <a:t>ullar</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30086" y="2239617"/>
            <a:ext cx="5433391" cy="4320208"/>
          </a:xfrm>
        </p:spPr>
        <p:txBody>
          <a:bodyPr>
            <a:normAutofit/>
          </a:bodyPr>
          <a:lstStyle/>
          <a:p>
            <a:pPr marL="0" indent="0" algn="just">
              <a:lnSpc>
                <a:spcPct val="110000"/>
              </a:lnSpc>
              <a:buNone/>
            </a:pPr>
            <a:r>
              <a:rPr lang="tr-TR" sz="2400" cap="none" dirty="0">
                <a:latin typeface="Times New Roman" panose="02020603050405020304" pitchFamily="18" charset="0"/>
                <a:cs typeface="Times New Roman" panose="02020603050405020304" pitchFamily="18" charset="0"/>
              </a:rPr>
              <a:t>Farklı ülke pazarlarında faaliyet gösteren işletmeler, ilgili pazarlardaki fiyatlarını belirlerken her bir ülkedeki yasal ve siyasi koşulları dikkate almalıdırlar. </a:t>
            </a:r>
          </a:p>
          <a:p>
            <a:pPr marL="0" indent="0" algn="just">
              <a:lnSpc>
                <a:spcPct val="110000"/>
              </a:lnSpc>
              <a:buNone/>
            </a:pPr>
            <a:r>
              <a:rPr lang="tr-TR" sz="2400" cap="none" dirty="0">
                <a:latin typeface="Times New Roman" panose="02020603050405020304" pitchFamily="18" charset="0"/>
                <a:cs typeface="Times New Roman" panose="02020603050405020304" pitchFamily="18" charset="0"/>
              </a:rPr>
              <a:t>Çünkü bu tür koşullar, ülke pazarlarına göre önemli farklılıklar bulunmaktadır. </a:t>
            </a:r>
          </a:p>
        </p:txBody>
      </p:sp>
      <p:pic>
        <p:nvPicPr>
          <p:cNvPr id="17410" name="Picture 2" descr="Yasal Mirasçılık Nedir? Yasal Mirasçılar Kimlerdir? » Av. Canberk ŞEN - Av.  Canberk ŞEN">
            <a:extLst>
              <a:ext uri="{FF2B5EF4-FFF2-40B4-BE49-F238E27FC236}">
                <a16:creationId xmlns:a16="http://schemas.microsoft.com/office/drawing/2014/main" id="{A15E8DD4-21E1-7CF4-E994-B9995B8E4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2398437"/>
            <a:ext cx="5046801" cy="233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221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7"/>
            <a:ext cx="10364451" cy="1077761"/>
          </a:xfrm>
        </p:spPr>
        <p:txBody>
          <a:bodyPr>
            <a:normAutofit/>
          </a:bodyPr>
          <a:lstStyle/>
          <a:p>
            <a:r>
              <a:rPr lang="es-ES" b="1" dirty="0">
                <a:latin typeface="Times New Roman" panose="02020603050405020304" pitchFamily="18" charset="0"/>
                <a:cs typeface="Times New Roman" panose="02020603050405020304" pitchFamily="18" charset="0"/>
              </a:rPr>
              <a:t>Yasal, Siyasi ve Ekonomik Ko</a:t>
            </a:r>
            <a:r>
              <a:rPr lang="tr-TR" b="1" dirty="0">
                <a:latin typeface="Times New Roman" panose="02020603050405020304" pitchFamily="18" charset="0"/>
                <a:cs typeface="Times New Roman" panose="02020603050405020304" pitchFamily="18" charset="0"/>
              </a:rPr>
              <a:t>ş</a:t>
            </a:r>
            <a:r>
              <a:rPr lang="es-ES" b="1" dirty="0">
                <a:latin typeface="Times New Roman" panose="02020603050405020304" pitchFamily="18" charset="0"/>
                <a:cs typeface="Times New Roman" panose="02020603050405020304" pitchFamily="18" charset="0"/>
              </a:rPr>
              <a:t>ullar</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04800" y="2040835"/>
            <a:ext cx="6069496" cy="4518990"/>
          </a:xfrm>
        </p:spPr>
        <p:txBody>
          <a:bodyPr>
            <a:normAutofit/>
          </a:bodyPr>
          <a:lstStyle/>
          <a:p>
            <a:pPr marL="0" indent="0" algn="just">
              <a:lnSpc>
                <a:spcPct val="110000"/>
              </a:lnSpc>
              <a:buNone/>
            </a:pPr>
            <a:r>
              <a:rPr lang="tr-TR" sz="2400" cap="none" dirty="0">
                <a:latin typeface="Times New Roman" panose="02020603050405020304" pitchFamily="18" charset="0"/>
                <a:cs typeface="Times New Roman" panose="02020603050405020304" pitchFamily="18" charset="0"/>
              </a:rPr>
              <a:t>Yasal ve siyasi koşullar esas olarak bir işletmenin ürünlerini yalnızca ekonomik etkenler temelinde fiyatlamasını sınırlandırmak şeklinde etkili olmaktadır. </a:t>
            </a:r>
          </a:p>
          <a:p>
            <a:pPr marL="0" indent="0" algn="just">
              <a:lnSpc>
                <a:spcPct val="110000"/>
              </a:lnSpc>
              <a:buNone/>
            </a:pPr>
            <a:r>
              <a:rPr lang="tr-TR" sz="2400" cap="none" dirty="0">
                <a:latin typeface="Times New Roman" panose="02020603050405020304" pitchFamily="18" charset="0"/>
                <a:cs typeface="Times New Roman" panose="02020603050405020304" pitchFamily="18" charset="0"/>
              </a:rPr>
              <a:t>Hangi tür devlet </a:t>
            </a:r>
            <a:r>
              <a:rPr lang="tr-TR" sz="2400" cap="none" dirty="0" err="1">
                <a:latin typeface="Times New Roman" panose="02020603050405020304" pitchFamily="18" charset="0"/>
                <a:cs typeface="Times New Roman" panose="02020603050405020304" pitchFamily="18" charset="0"/>
              </a:rPr>
              <a:t>müdahelelerinin</a:t>
            </a:r>
            <a:r>
              <a:rPr lang="tr-TR" sz="2400" cap="none" dirty="0">
                <a:latin typeface="Times New Roman" panose="02020603050405020304" pitchFamily="18" charset="0"/>
                <a:cs typeface="Times New Roman" panose="02020603050405020304" pitchFamily="18" charset="0"/>
              </a:rPr>
              <a:t> serbest ticaret açısından uygun olduğu tartışmalı bir konu olsa da farklı ülke pazarlarında faaliyet gösteren işletmeler </a:t>
            </a:r>
            <a:r>
              <a:rPr lang="tr-TR" sz="2400" cap="none" dirty="0" err="1">
                <a:latin typeface="Times New Roman" panose="02020603050405020304" pitchFamily="18" charset="0"/>
                <a:cs typeface="Times New Roman" panose="02020603050405020304" pitchFamily="18" charset="0"/>
              </a:rPr>
              <a:t>antidamping</a:t>
            </a:r>
            <a:r>
              <a:rPr lang="tr-TR" sz="2400" cap="none" dirty="0">
                <a:latin typeface="Times New Roman" panose="02020603050405020304" pitchFamily="18" charset="0"/>
                <a:cs typeface="Times New Roman" panose="02020603050405020304" pitchFamily="18" charset="0"/>
              </a:rPr>
              <a:t> yasaları, gümrük vergileri ya da ithalat kotaları vb. </a:t>
            </a:r>
            <a:endParaRPr lang="tr-TR" sz="2400" cap="none" dirty="0"/>
          </a:p>
        </p:txBody>
      </p:sp>
      <p:pic>
        <p:nvPicPr>
          <p:cNvPr id="18436" name="Picture 4" descr="Covid-19 Tedbirleri Kapsamında Dünyada Yasal Düzenlemeler | Yorulmaz  Medikolegal">
            <a:extLst>
              <a:ext uri="{FF2B5EF4-FFF2-40B4-BE49-F238E27FC236}">
                <a16:creationId xmlns:a16="http://schemas.microsoft.com/office/drawing/2014/main" id="{24D3A612-8575-8DE9-9B22-9AAE7A362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330" y="2209799"/>
            <a:ext cx="5300869" cy="362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99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7"/>
            <a:ext cx="10364451" cy="1077761"/>
          </a:xfrm>
        </p:spPr>
        <p:txBody>
          <a:bodyPr>
            <a:normAutofit/>
          </a:bodyPr>
          <a:lstStyle/>
          <a:p>
            <a:r>
              <a:rPr lang="es-ES" b="1" dirty="0">
                <a:latin typeface="Times New Roman" panose="02020603050405020304" pitchFamily="18" charset="0"/>
                <a:cs typeface="Times New Roman" panose="02020603050405020304" pitchFamily="18" charset="0"/>
              </a:rPr>
              <a:t>Yasal, Siyasi ve Ekonomik Ko</a:t>
            </a:r>
            <a:r>
              <a:rPr lang="tr-TR" b="1" dirty="0">
                <a:latin typeface="Times New Roman" panose="02020603050405020304" pitchFamily="18" charset="0"/>
                <a:cs typeface="Times New Roman" panose="02020603050405020304" pitchFamily="18" charset="0"/>
              </a:rPr>
              <a:t>ş</a:t>
            </a:r>
            <a:r>
              <a:rPr lang="es-ES" b="1" dirty="0">
                <a:latin typeface="Times New Roman" panose="02020603050405020304" pitchFamily="18" charset="0"/>
                <a:cs typeface="Times New Roman" panose="02020603050405020304" pitchFamily="18" charset="0"/>
              </a:rPr>
              <a:t>ullar</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97564" y="2319130"/>
            <a:ext cx="6904384" cy="4240695"/>
          </a:xfrm>
        </p:spPr>
        <p:txBody>
          <a:bodyPr>
            <a:normAutofit/>
          </a:bodyPr>
          <a:lstStyle/>
          <a:p>
            <a:pPr marL="0" indent="0" algn="just">
              <a:lnSpc>
                <a:spcPct val="110000"/>
              </a:lnSpc>
              <a:buNone/>
            </a:pPr>
            <a:r>
              <a:rPr lang="tr-TR" sz="2400" cap="none" dirty="0">
                <a:latin typeface="Times New Roman" panose="02020603050405020304" pitchFamily="18" charset="0"/>
                <a:cs typeface="Times New Roman" panose="02020603050405020304" pitchFamily="18" charset="0"/>
              </a:rPr>
              <a:t>Sınırlamalar gibi uygulamaları olduğu gibi kabul etmek durumundadır. </a:t>
            </a:r>
          </a:p>
          <a:p>
            <a:pPr marL="0" indent="0" algn="just">
              <a:lnSpc>
                <a:spcPct val="110000"/>
              </a:lnSpc>
              <a:buNone/>
            </a:pPr>
            <a:r>
              <a:rPr lang="tr-TR" sz="2400" cap="none" dirty="0">
                <a:latin typeface="Times New Roman" panose="02020603050405020304" pitchFamily="18" charset="0"/>
                <a:cs typeface="Times New Roman" panose="02020603050405020304" pitchFamily="18" charset="0"/>
              </a:rPr>
              <a:t>Bu değişimler, işletmeleri çoğunlukla farklı ülke pazarlarında fiyat düzeylerini değiştirmeye </a:t>
            </a:r>
            <a:r>
              <a:rPr lang="tr-TR" sz="2400" cap="none" dirty="0" err="1">
                <a:latin typeface="Times New Roman" panose="02020603050405020304" pitchFamily="18" charset="0"/>
                <a:cs typeface="Times New Roman" panose="02020603050405020304" pitchFamily="18" charset="0"/>
              </a:rPr>
              <a:t>sevkeder</a:t>
            </a:r>
            <a:r>
              <a:rPr lang="tr-TR" sz="2400" cap="none" dirty="0">
                <a:latin typeface="Times New Roman" panose="02020603050405020304" pitchFamily="18" charset="0"/>
                <a:cs typeface="Times New Roman" panose="02020603050405020304" pitchFamily="18" charset="0"/>
              </a:rPr>
              <a:t>. </a:t>
            </a:r>
          </a:p>
          <a:p>
            <a:pPr marL="0" indent="0" algn="just">
              <a:lnSpc>
                <a:spcPct val="110000"/>
              </a:lnSpc>
              <a:buNone/>
            </a:pPr>
            <a:r>
              <a:rPr lang="tr-TR" sz="2400" cap="none" dirty="0">
                <a:latin typeface="Times New Roman" panose="02020603050405020304" pitchFamily="18" charset="0"/>
                <a:cs typeface="Times New Roman" panose="02020603050405020304" pitchFamily="18" charset="0"/>
              </a:rPr>
              <a:t>Doğal olarak, uygulanacak farklı fiyatları yine söz konusu pazarlardaki talep yapısı ve müşterilerin ürün için ne kadar ödemeye gönüllü oldukları belirler. </a:t>
            </a:r>
          </a:p>
        </p:txBody>
      </p:sp>
      <p:pic>
        <p:nvPicPr>
          <p:cNvPr id="19458" name="Picture 2" descr="Integral Eğitim Ve Danışmanlık -">
            <a:extLst>
              <a:ext uri="{FF2B5EF4-FFF2-40B4-BE49-F238E27FC236}">
                <a16:creationId xmlns:a16="http://schemas.microsoft.com/office/drawing/2014/main" id="{EEF7EAF5-E412-0DAE-5846-BFC6E49AA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140" y="2319130"/>
            <a:ext cx="4170295" cy="314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9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7"/>
            <a:ext cx="10364451" cy="1077761"/>
          </a:xfrm>
        </p:spPr>
        <p:txBody>
          <a:bodyPr>
            <a:normAutofit/>
          </a:bodyPr>
          <a:lstStyle/>
          <a:p>
            <a:r>
              <a:rPr lang="es-ES" b="1" dirty="0">
                <a:latin typeface="Times New Roman" panose="02020603050405020304" pitchFamily="18" charset="0"/>
                <a:cs typeface="Times New Roman" panose="02020603050405020304" pitchFamily="18" charset="0"/>
              </a:rPr>
              <a:t>Yasal, Siyasi ve Ekonomik Ko</a:t>
            </a:r>
            <a:r>
              <a:rPr lang="tr-TR" b="1" dirty="0">
                <a:latin typeface="Times New Roman" panose="02020603050405020304" pitchFamily="18" charset="0"/>
                <a:cs typeface="Times New Roman" panose="02020603050405020304" pitchFamily="18" charset="0"/>
              </a:rPr>
              <a:t>ş</a:t>
            </a:r>
            <a:r>
              <a:rPr lang="es-ES" b="1" dirty="0">
                <a:latin typeface="Times New Roman" panose="02020603050405020304" pitchFamily="18" charset="0"/>
                <a:cs typeface="Times New Roman" panose="02020603050405020304" pitchFamily="18" charset="0"/>
              </a:rPr>
              <a:t>ullar</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75860" y="2093843"/>
            <a:ext cx="5698436" cy="4465982"/>
          </a:xfrm>
        </p:spPr>
        <p:txBody>
          <a:bodyPr>
            <a:normAutofit/>
          </a:bodyPr>
          <a:lstStyle/>
          <a:p>
            <a:pPr marL="0" indent="0" algn="just">
              <a:lnSpc>
                <a:spcPct val="110000"/>
              </a:lnSpc>
              <a:buNone/>
            </a:pPr>
            <a:r>
              <a:rPr lang="tr-TR" sz="2400" cap="none" dirty="0">
                <a:latin typeface="Times New Roman" panose="02020603050405020304" pitchFamily="18" charset="0"/>
                <a:cs typeface="Times New Roman" panose="02020603050405020304" pitchFamily="18" charset="0"/>
              </a:rPr>
              <a:t>Dolayısıyla, eğer işletme gümrük vergileri yüksek olan bir ülke pazarında tatmin edici bir satış hacmine ulaşmayı hedefliyorsa, taban fiyatı düşük tutmak </a:t>
            </a:r>
            <a:r>
              <a:rPr lang="tr-TR" sz="2400" cap="none" dirty="0" err="1">
                <a:latin typeface="Times New Roman" panose="02020603050405020304" pitchFamily="18" charset="0"/>
                <a:cs typeface="Times New Roman" panose="02020603050405020304" pitchFamily="18" charset="0"/>
              </a:rPr>
              <a:t>durumundadı</a:t>
            </a:r>
            <a:r>
              <a:rPr lang="sv-SE" sz="2400" cap="none" dirty="0">
                <a:latin typeface="Times New Roman" panose="02020603050405020304" pitchFamily="18" charset="0"/>
                <a:cs typeface="Times New Roman" panose="02020603050405020304" pitchFamily="18" charset="0"/>
              </a:rPr>
              <a:t>r. </a:t>
            </a:r>
            <a:endParaRPr lang="tr-TR" sz="2400" cap="none" dirty="0">
              <a:latin typeface="Times New Roman" panose="02020603050405020304" pitchFamily="18" charset="0"/>
              <a:cs typeface="Times New Roman" panose="02020603050405020304" pitchFamily="18" charset="0"/>
            </a:endParaRPr>
          </a:p>
          <a:p>
            <a:pPr marL="0" indent="0" algn="just">
              <a:lnSpc>
                <a:spcPct val="110000"/>
              </a:lnSpc>
              <a:buNone/>
            </a:pPr>
            <a:r>
              <a:rPr lang="sv-SE" sz="2400" cap="none" dirty="0">
                <a:latin typeface="Times New Roman" panose="02020603050405020304" pitchFamily="18" charset="0"/>
                <a:cs typeface="Times New Roman" panose="02020603050405020304" pitchFamily="18" charset="0"/>
              </a:rPr>
              <a:t>Öte yandan ithalat kotas</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 uygulayan ya da ithalat vergileri yüksek olan ülke pazarlar</a:t>
            </a:r>
            <a:r>
              <a:rPr lang="tr-TR" sz="2400" cap="none" dirty="0" err="1">
                <a:latin typeface="Times New Roman" panose="02020603050405020304" pitchFamily="18" charset="0"/>
                <a:cs typeface="Times New Roman" panose="02020603050405020304" pitchFamily="18" charset="0"/>
              </a:rPr>
              <a:t>ında</a:t>
            </a:r>
            <a:r>
              <a:rPr lang="tr-TR" sz="2400" cap="none" dirty="0">
                <a:latin typeface="Times New Roman" panose="02020603050405020304" pitchFamily="18" charset="0"/>
                <a:cs typeface="Times New Roman" panose="02020603050405020304" pitchFamily="18" charset="0"/>
              </a:rPr>
              <a:t> işletmeler farklı fiyatlama stratejilerine başvurmak zorundadır. </a:t>
            </a:r>
            <a:endParaRPr lang="tr-TR" sz="2400" cap="none" dirty="0"/>
          </a:p>
        </p:txBody>
      </p:sp>
      <p:pic>
        <p:nvPicPr>
          <p:cNvPr id="1026" name="Picture 2" descr="Vasi ve Yasal Danışmanlık Arasındaki Farklar | Ankara Avukat, Boşanma  Avukatı, Miras Avukatları Ankara">
            <a:extLst>
              <a:ext uri="{FF2B5EF4-FFF2-40B4-BE49-F238E27FC236}">
                <a16:creationId xmlns:a16="http://schemas.microsoft.com/office/drawing/2014/main" id="{C48C3060-F215-1DF5-D84D-4E8B4F917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125" y="2287967"/>
            <a:ext cx="5066553" cy="310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75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7"/>
            <a:ext cx="10364451" cy="1077761"/>
          </a:xfrm>
        </p:spPr>
        <p:txBody>
          <a:bodyPr>
            <a:normAutofit/>
          </a:bodyPr>
          <a:lstStyle/>
          <a:p>
            <a:r>
              <a:rPr lang="es-ES" b="1" dirty="0">
                <a:latin typeface="Times New Roman" panose="02020603050405020304" pitchFamily="18" charset="0"/>
                <a:cs typeface="Times New Roman" panose="02020603050405020304" pitchFamily="18" charset="0"/>
              </a:rPr>
              <a:t>Yasal, Siyasi ve Ekonomik Ko</a:t>
            </a:r>
            <a:r>
              <a:rPr lang="tr-TR" b="1" dirty="0">
                <a:latin typeface="Times New Roman" panose="02020603050405020304" pitchFamily="18" charset="0"/>
                <a:cs typeface="Times New Roman" panose="02020603050405020304" pitchFamily="18" charset="0"/>
              </a:rPr>
              <a:t>ş</a:t>
            </a:r>
            <a:r>
              <a:rPr lang="es-ES" b="1" dirty="0">
                <a:latin typeface="Times New Roman" panose="02020603050405020304" pitchFamily="18" charset="0"/>
                <a:cs typeface="Times New Roman" panose="02020603050405020304" pitchFamily="18" charset="0"/>
              </a:rPr>
              <a:t>ullar</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265043" y="2411896"/>
            <a:ext cx="6573079" cy="4147929"/>
          </a:xfrm>
        </p:spPr>
        <p:txBody>
          <a:bodyPr>
            <a:normAutofit/>
          </a:bodyPr>
          <a:lstStyle/>
          <a:p>
            <a:pPr marL="0" indent="0" algn="just">
              <a:lnSpc>
                <a:spcPct val="110000"/>
              </a:lnSpc>
              <a:buNone/>
            </a:pPr>
            <a:r>
              <a:rPr lang="tr-TR" sz="2400" cap="none" dirty="0">
                <a:latin typeface="Times New Roman" panose="02020603050405020304" pitchFamily="18" charset="0"/>
                <a:cs typeface="Times New Roman" panose="02020603050405020304" pitchFamily="18" charset="0"/>
              </a:rPr>
              <a:t>Örneğin, nihai ürünlere hammadde ya da ara </a:t>
            </a:r>
            <a:r>
              <a:rPr lang="tr-TR" sz="2400" cap="none" dirty="0" err="1">
                <a:latin typeface="Times New Roman" panose="02020603050405020304" pitchFamily="18" charset="0"/>
                <a:cs typeface="Times New Roman" panose="02020603050405020304" pitchFamily="18" charset="0"/>
              </a:rPr>
              <a:t>mamüllere</a:t>
            </a:r>
            <a:r>
              <a:rPr lang="tr-TR" sz="2400" cap="none" dirty="0">
                <a:latin typeface="Times New Roman" panose="02020603050405020304" pitchFamily="18" charset="0"/>
                <a:cs typeface="Times New Roman" panose="02020603050405020304" pitchFamily="18" charset="0"/>
              </a:rPr>
              <a:t> uyguladığından daha yüksek ithalat vergisi uygulayan ülkelerde işletmeler, doğrudan yüksek fiyat uygulamak yerine kuracağı bir stratejik ortaklık yoluyla ürünlerin montajını söz konusu ülke pazarında gerçekleştirebilir ve böylelikle aynı ölçüde yüksek fiyat uygulamasına gerek kalmaz.</a:t>
            </a:r>
          </a:p>
          <a:p>
            <a:endParaRPr lang="tr-TR" cap="none" dirty="0"/>
          </a:p>
        </p:txBody>
      </p:sp>
      <p:pic>
        <p:nvPicPr>
          <p:cNvPr id="2050" name="Picture 2" descr="Yargıda sürelerin durdurulmasına ilişkin yasal düzenleme yürürlüğe girdi  haberi. Son Dakika Bölge Haberleri haber başlıkları ve gelişmeler - Edirne  Son Haber">
            <a:extLst>
              <a:ext uri="{FF2B5EF4-FFF2-40B4-BE49-F238E27FC236}">
                <a16:creationId xmlns:a16="http://schemas.microsoft.com/office/drawing/2014/main" id="{221627BB-489E-9F7A-4203-5C119F4DB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9917" y="2544417"/>
            <a:ext cx="4728013" cy="2676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833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84312" y="1948070"/>
            <a:ext cx="6692349" cy="3843130"/>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Devletler para piyasalarına </a:t>
            </a:r>
            <a:r>
              <a:rPr lang="tr-TR" sz="2400" cap="none" dirty="0" err="1">
                <a:latin typeface="Times New Roman" panose="02020603050405020304" pitchFamily="18" charset="0"/>
                <a:cs typeface="Times New Roman" panose="02020603050405020304" pitchFamily="18" charset="0"/>
              </a:rPr>
              <a:t>müdahele</a:t>
            </a:r>
            <a:r>
              <a:rPr lang="tr-TR" sz="2400" cap="none" dirty="0">
                <a:latin typeface="Times New Roman" panose="02020603050405020304" pitchFamily="18" charset="0"/>
                <a:cs typeface="Times New Roman" panose="02020603050405020304" pitchFamily="18" charset="0"/>
              </a:rPr>
              <a:t> ederek ülke pazarındaki rekabet koşullarını etkilerler.</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Devletin kendi ülke para biriminde </a:t>
            </a:r>
            <a:r>
              <a:rPr lang="tr-TR" sz="2400" cap="none" dirty="0" err="1">
                <a:latin typeface="Times New Roman" panose="02020603050405020304" pitchFamily="18" charset="0"/>
                <a:cs typeface="Times New Roman" panose="02020603050405020304" pitchFamily="18" charset="0"/>
              </a:rPr>
              <a:t>devaluasyon</a:t>
            </a:r>
            <a:r>
              <a:rPr lang="tr-TR" sz="2400" cap="none" dirty="0">
                <a:latin typeface="Times New Roman" panose="02020603050405020304" pitchFamily="18" charset="0"/>
                <a:cs typeface="Times New Roman" panose="02020603050405020304" pitchFamily="18" charset="0"/>
              </a:rPr>
              <a:t> yapması, ihracatçı işletmelerin yerel işletmelerle rekabet edebilmek için fiyatlarını düşürmesine sebep olabilir.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Yerel işletmeler ise </a:t>
            </a:r>
            <a:r>
              <a:rPr lang="tr-TR" sz="2400" cap="none" dirty="0" err="1">
                <a:latin typeface="Times New Roman" panose="02020603050405020304" pitchFamily="18" charset="0"/>
                <a:cs typeface="Times New Roman" panose="02020603050405020304" pitchFamily="18" charset="0"/>
              </a:rPr>
              <a:t>devaluasyona</a:t>
            </a:r>
            <a:r>
              <a:rPr lang="tr-TR" sz="2400" cap="none" dirty="0">
                <a:latin typeface="Times New Roman" panose="02020603050405020304" pitchFamily="18" charset="0"/>
                <a:cs typeface="Times New Roman" panose="02020603050405020304" pitchFamily="18" charset="0"/>
              </a:rPr>
              <a:t> bağlı olarak değer kaybetmiş para birimleri sayesinde dış pazarlarda oldukça rekabetçi fiyatlar uygulayabilirler. </a:t>
            </a:r>
          </a:p>
        </p:txBody>
      </p:sp>
      <p:pic>
        <p:nvPicPr>
          <p:cNvPr id="3074" name="Picture 2" descr="Türkiye'de Mevcut Yasal Düzenlemeler Ve Standartlar">
            <a:extLst>
              <a:ext uri="{FF2B5EF4-FFF2-40B4-BE49-F238E27FC236}">
                <a16:creationId xmlns:a16="http://schemas.microsoft.com/office/drawing/2014/main" id="{3A751B9D-2BEC-C6E7-E8B9-00E7FDE4C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2490" y="2067340"/>
            <a:ext cx="4425198" cy="352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18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71062" y="2093843"/>
            <a:ext cx="6082748" cy="3697357"/>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Bunların dışında, döviz kuru dalgalanmaları da işletmelerin uluslararası pazarlarda uyguladığı fiyatları etkiler.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ABD doları, </a:t>
            </a:r>
            <a:r>
              <a:rPr lang="tr-TR" sz="2400" cap="none" dirty="0" err="1">
                <a:latin typeface="Times New Roman" panose="02020603050405020304" pitchFamily="18" charset="0"/>
                <a:cs typeface="Times New Roman" panose="02020603050405020304" pitchFamily="18" charset="0"/>
              </a:rPr>
              <a:t>japon</a:t>
            </a:r>
            <a:r>
              <a:rPr lang="tr-TR" sz="2400" cap="none" dirty="0">
                <a:latin typeface="Times New Roman" panose="02020603050405020304" pitchFamily="18" charset="0"/>
                <a:cs typeface="Times New Roman" panose="02020603050405020304" pitchFamily="18" charset="0"/>
              </a:rPr>
              <a:t> yeni, euro ve sterlin arasındaki döviz kurlarındaki dalgalanmalar, bu tür durumları göz önüne almadan hazırlanan pazarlama stratejileri ve alınan fiyatlama kararlarını ciddi başarısızlıklara dönüştürebilir.</a:t>
            </a:r>
          </a:p>
        </p:txBody>
      </p:sp>
      <p:pic>
        <p:nvPicPr>
          <p:cNvPr id="4098" name="Picture 2" descr="Japonya Para Birimi: Yen Hakkında Bilgiler - Bilgihanem">
            <a:extLst>
              <a:ext uri="{FF2B5EF4-FFF2-40B4-BE49-F238E27FC236}">
                <a16:creationId xmlns:a16="http://schemas.microsoft.com/office/drawing/2014/main" id="{3A61A18E-D24F-2CDE-1E89-468FFBCBF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9096" y="2173355"/>
            <a:ext cx="5141841" cy="296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505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10817" y="1417983"/>
            <a:ext cx="6718853" cy="4373217"/>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Hedef ülke pazarlarında veya yerel pazarda yaşanan enflasyon, fiyatlamayı etkileyen bir diğer konudur.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Enflasyon oranlarındaki değişiklikler esas olarak dış pazarlara sunulacak ürünlerin üretiminde maliyetleri değiştirerek fiyatları etkiler. Yerel pazar ile hedef ülke pazarları arasındaki enflasyon farkları, fiyatlamada maliyetleri negatif ya da </a:t>
            </a:r>
            <a:r>
              <a:rPr lang="tr-TR" sz="2400" cap="none" dirty="0" err="1">
                <a:latin typeface="Times New Roman" panose="02020603050405020304" pitchFamily="18" charset="0"/>
                <a:cs typeface="Times New Roman" panose="02020603050405020304" pitchFamily="18" charset="0"/>
              </a:rPr>
              <a:t>poizitif</a:t>
            </a:r>
            <a:r>
              <a:rPr lang="tr-TR" sz="2400" cap="none" dirty="0">
                <a:latin typeface="Times New Roman" panose="02020603050405020304" pitchFamily="18" charset="0"/>
                <a:cs typeface="Times New Roman" panose="02020603050405020304" pitchFamily="18" charset="0"/>
              </a:rPr>
              <a:t> yönde etkileyebilir.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Enflasyonist pazar koşullarında devletlerin uyguladığı kurumsallaşan fiyat kontrolleri fiyatlama kararlarını güçleştirmektedir.</a:t>
            </a:r>
          </a:p>
        </p:txBody>
      </p:sp>
      <p:pic>
        <p:nvPicPr>
          <p:cNvPr id="5122" name="Picture 2" descr="Japon Yeni çöktü, Euro'ya karşı 15 yıllık dipte - Paraanaliz">
            <a:extLst>
              <a:ext uri="{FF2B5EF4-FFF2-40B4-BE49-F238E27FC236}">
                <a16:creationId xmlns:a16="http://schemas.microsoft.com/office/drawing/2014/main" id="{8FCA57D4-F792-C1B8-24AE-4490F7E29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021" y="1550504"/>
            <a:ext cx="4365162" cy="424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490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90330" y="2080591"/>
            <a:ext cx="6520071" cy="3710610"/>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Pazarlama karması bileşenlerinden dağıtımın fiyat üzerinde önemli bir etkisi vardır.</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Ürünü hedef ülke pazarına ulaştırmak için kullanılan dağıtım kanalı, işletmenin uygulamayı düşündüğü fiyat düzeyini değiştirebilir.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Hatta işletmenin faaliyet gösterdiği farklı ülke pazarlarında, diğer faktörler bir kenara bırakıldığında, yalnızca kullandığı farklı yapı ve niteliklere sahip dağıtım kanalları nedeniyle bile ürünün her bir ülke pazarındaki fiyatı değişebilir.</a:t>
            </a:r>
          </a:p>
        </p:txBody>
      </p:sp>
      <p:sp>
        <p:nvSpPr>
          <p:cNvPr id="4" name="Metin kutusu 3">
            <a:extLst>
              <a:ext uri="{FF2B5EF4-FFF2-40B4-BE49-F238E27FC236}">
                <a16:creationId xmlns:a16="http://schemas.microsoft.com/office/drawing/2014/main" id="{232AF6DC-14C4-C150-B9C0-AA749F04E289}"/>
              </a:ext>
            </a:extLst>
          </p:cNvPr>
          <p:cNvSpPr txBox="1"/>
          <p:nvPr/>
        </p:nvSpPr>
        <p:spPr>
          <a:xfrm>
            <a:off x="344557" y="556591"/>
            <a:ext cx="11529392" cy="1323439"/>
          </a:xfrm>
          <a:prstGeom prst="rect">
            <a:avLst/>
          </a:prstGeom>
          <a:noFill/>
        </p:spPr>
        <p:txBody>
          <a:bodyPr wrap="square">
            <a:spAutoFit/>
          </a:bodyPr>
          <a:lstStyle/>
          <a:p>
            <a:pPr algn="ctr"/>
            <a:r>
              <a:rPr lang="tr-TR" sz="4000" b="1" dirty="0">
                <a:latin typeface="Times New Roman" panose="02020603050405020304" pitchFamily="18" charset="0"/>
                <a:cs typeface="Times New Roman" panose="02020603050405020304" pitchFamily="18" charset="0"/>
              </a:rPr>
              <a:t>İŞLETME POLİTİKALARI VE PAZARLAMA KARMASI</a:t>
            </a:r>
            <a:endParaRPr lang="tr-TR" sz="4000" dirty="0"/>
          </a:p>
        </p:txBody>
      </p:sp>
      <p:pic>
        <p:nvPicPr>
          <p:cNvPr id="6146" name="Picture 2" descr="Pazarlama Karması Nedir? Pazarlama Karmasının 4P'si Nedir? – Pazarlama  Türkiye">
            <a:extLst>
              <a:ext uri="{FF2B5EF4-FFF2-40B4-BE49-F238E27FC236}">
                <a16:creationId xmlns:a16="http://schemas.microsoft.com/office/drawing/2014/main" id="{61691F41-4E78-D8E1-8082-83591F366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678" y="2263346"/>
            <a:ext cx="4876800" cy="3710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789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latin typeface="Times New Roman" panose="02020603050405020304" pitchFamily="18" charset="0"/>
                <a:cs typeface="Times New Roman" panose="02020603050405020304" pitchFamily="18" charset="0"/>
              </a:rPr>
              <a:t>KÜRESEL PAZARLARDA FİYATLAMA KARARLARI </a:t>
            </a:r>
            <a:r>
              <a:rPr lang="tr-TR" sz="2000" b="1" dirty="0">
                <a:latin typeface="Times New Roman" panose="02020603050405020304" pitchFamily="18" charset="0"/>
                <a:cs typeface="Times New Roman" panose="02020603050405020304" pitchFamily="18" charset="0"/>
              </a:rPr>
              <a:t>(Er, 2013: 130-131)</a:t>
            </a:r>
            <a:endParaRPr lang="tr-TR" sz="2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77079" y="2915478"/>
            <a:ext cx="5751443" cy="2875722"/>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Fiyatlama kararları, esas olarak ilk fiyatı belirlemeyi ve uygulanan fiyatı zaman içinde değiştirmeyi içeren kararlardır.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Her ikisi de farklı koşullarda gerçekleşir ve farklı tepkiler verilmesini gerektirir. </a:t>
            </a:r>
          </a:p>
        </p:txBody>
      </p:sp>
      <p:pic>
        <p:nvPicPr>
          <p:cNvPr id="2050" name="Picture 2" descr="İDEAL FİYAT NEDİR - ÜRÜN NASIL FİYATLANDIRILIR?">
            <a:extLst>
              <a:ext uri="{FF2B5EF4-FFF2-40B4-BE49-F238E27FC236}">
                <a16:creationId xmlns:a16="http://schemas.microsoft.com/office/drawing/2014/main" id="{89119B30-7119-0B8D-0C50-F13BDE3D6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309" y="2915479"/>
            <a:ext cx="5152611" cy="21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431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7078" y="2305877"/>
            <a:ext cx="7182679" cy="3485323"/>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Satış süreci ve satış sonrası sunulan hizmetler, bunların yanında hedef ülke pazarlarında gerçekleştirilen tutundurma faaliyetleri de ürünün fiyatını etkileyen faktörler arasında sayılabilir.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Uluslararası pazarlarda tutundurma faaliyetleri, bir taraftan bir maliyet kalemi olarak işletmenin fiyat tabanını belirlemesine yardımcı olurken, </a:t>
            </a:r>
            <a:r>
              <a:rPr lang="nn-NO" sz="2400" cap="none" dirty="0">
                <a:latin typeface="Times New Roman" panose="02020603050405020304" pitchFamily="18" charset="0"/>
                <a:cs typeface="Times New Roman" panose="02020603050405020304" pitchFamily="18" charset="0"/>
              </a:rPr>
              <a:t>di</a:t>
            </a:r>
            <a:r>
              <a:rPr lang="tr-TR" sz="2400" cap="none" dirty="0">
                <a:latin typeface="Times New Roman" panose="02020603050405020304" pitchFamily="18" charset="0"/>
                <a:cs typeface="Times New Roman" panose="02020603050405020304" pitchFamily="18" charset="0"/>
              </a:rPr>
              <a:t>ğ</a:t>
            </a:r>
            <a:r>
              <a:rPr lang="nn-NO" sz="2400" cap="none" dirty="0">
                <a:latin typeface="Times New Roman" panose="02020603050405020304" pitchFamily="18" charset="0"/>
                <a:cs typeface="Times New Roman" panose="02020603050405020304" pitchFamily="18" charset="0"/>
              </a:rPr>
              <a:t>er taraftan kullan</a:t>
            </a:r>
            <a:r>
              <a:rPr lang="tr-TR" sz="2400" cap="none" dirty="0">
                <a:latin typeface="Times New Roman" panose="02020603050405020304" pitchFamily="18" charset="0"/>
                <a:cs typeface="Times New Roman" panose="02020603050405020304" pitchFamily="18" charset="0"/>
              </a:rPr>
              <a:t>ı</a:t>
            </a:r>
            <a:r>
              <a:rPr lang="nn-NO" sz="2400" cap="none" dirty="0">
                <a:latin typeface="Times New Roman" panose="02020603050405020304" pitchFamily="18" charset="0"/>
                <a:cs typeface="Times New Roman" panose="02020603050405020304" pitchFamily="18" charset="0"/>
              </a:rPr>
              <a:t>lan da</a:t>
            </a:r>
            <a:r>
              <a:rPr lang="tr-TR" sz="2400" cap="none" dirty="0" err="1">
                <a:latin typeface="Times New Roman" panose="02020603050405020304" pitchFamily="18" charset="0"/>
                <a:cs typeface="Times New Roman" panose="02020603050405020304" pitchFamily="18" charset="0"/>
              </a:rPr>
              <a:t>ğı</a:t>
            </a:r>
            <a:r>
              <a:rPr lang="nn-NO" sz="2400" cap="none" dirty="0">
                <a:latin typeface="Times New Roman" panose="02020603050405020304" pitchFamily="18" charset="0"/>
                <a:cs typeface="Times New Roman" panose="02020603050405020304" pitchFamily="18" charset="0"/>
              </a:rPr>
              <a:t>t</a:t>
            </a:r>
            <a:r>
              <a:rPr lang="tr-TR" sz="2400" cap="none" dirty="0">
                <a:latin typeface="Times New Roman" panose="02020603050405020304" pitchFamily="18" charset="0"/>
                <a:cs typeface="Times New Roman" panose="02020603050405020304" pitchFamily="18" charset="0"/>
              </a:rPr>
              <a:t>ı</a:t>
            </a:r>
            <a:r>
              <a:rPr lang="nn-NO" sz="2400" cap="none" dirty="0">
                <a:latin typeface="Times New Roman" panose="02020603050405020304" pitchFamily="18" charset="0"/>
                <a:cs typeface="Times New Roman" panose="02020603050405020304" pitchFamily="18" charset="0"/>
              </a:rPr>
              <a:t>m kanallar</a:t>
            </a:r>
            <a:r>
              <a:rPr lang="tr-TR" sz="2400" cap="none" dirty="0">
                <a:latin typeface="Times New Roman" panose="02020603050405020304" pitchFamily="18" charset="0"/>
                <a:cs typeface="Times New Roman" panose="02020603050405020304" pitchFamily="18" charset="0"/>
              </a:rPr>
              <a:t>ı</a:t>
            </a:r>
            <a:r>
              <a:rPr lang="nn-NO" sz="2400" cap="none" dirty="0">
                <a:latin typeface="Times New Roman" panose="02020603050405020304" pitchFamily="18" charset="0"/>
                <a:cs typeface="Times New Roman" panose="02020603050405020304" pitchFamily="18" charset="0"/>
              </a:rPr>
              <a:t>, arac</a:t>
            </a:r>
            <a:r>
              <a:rPr lang="tr-TR" sz="2400" cap="none" dirty="0">
                <a:latin typeface="Times New Roman" panose="02020603050405020304" pitchFamily="18" charset="0"/>
                <a:cs typeface="Times New Roman" panose="02020603050405020304" pitchFamily="18" charset="0"/>
              </a:rPr>
              <a:t>ı</a:t>
            </a:r>
            <a:r>
              <a:rPr lang="nn-NO" sz="2400" cap="none" dirty="0">
                <a:latin typeface="Times New Roman" panose="02020603050405020304" pitchFamily="18" charset="0"/>
                <a:cs typeface="Times New Roman" panose="02020603050405020304" pitchFamily="18" charset="0"/>
              </a:rPr>
              <a:t>larla ili</a:t>
            </a:r>
            <a:r>
              <a:rPr lang="tr-TR" sz="2400" cap="none" dirty="0">
                <a:latin typeface="Times New Roman" panose="02020603050405020304" pitchFamily="18" charset="0"/>
                <a:cs typeface="Times New Roman" panose="02020603050405020304" pitchFamily="18" charset="0"/>
              </a:rPr>
              <a:t>ş</a:t>
            </a:r>
            <a:r>
              <a:rPr lang="nn-NO" sz="2400" cap="none" dirty="0">
                <a:latin typeface="Times New Roman" panose="02020603050405020304" pitchFamily="18" charset="0"/>
                <a:cs typeface="Times New Roman" panose="02020603050405020304" pitchFamily="18" charset="0"/>
              </a:rPr>
              <a:t>kiler ve sat</a:t>
            </a:r>
            <a:r>
              <a:rPr lang="tr-TR" sz="2400" cap="none" dirty="0" err="1">
                <a:latin typeface="Times New Roman" panose="02020603050405020304" pitchFamily="18" charset="0"/>
                <a:cs typeface="Times New Roman" panose="02020603050405020304" pitchFamily="18" charset="0"/>
              </a:rPr>
              <a:t>ış</a:t>
            </a:r>
            <a:r>
              <a:rPr lang="nn-NO" sz="2400" cap="none" dirty="0">
                <a:latin typeface="Times New Roman" panose="02020603050405020304" pitchFamily="18" charset="0"/>
                <a:cs typeface="Times New Roman" panose="02020603050405020304" pitchFamily="18" charset="0"/>
              </a:rPr>
              <a:t> sonras</a:t>
            </a:r>
            <a:r>
              <a:rPr lang="tr-TR" sz="2400" cap="none" dirty="0">
                <a:latin typeface="Times New Roman" panose="02020603050405020304" pitchFamily="18" charset="0"/>
                <a:cs typeface="Times New Roman" panose="02020603050405020304" pitchFamily="18" charset="0"/>
              </a:rPr>
              <a:t>ı hizmetlerle birlikte müşterilerin ödemeye gönüllü olacağı fiyat düzeyinin belirlenmesine yardımcı olur.</a:t>
            </a:r>
          </a:p>
        </p:txBody>
      </p:sp>
      <p:sp>
        <p:nvSpPr>
          <p:cNvPr id="4" name="Metin kutusu 3">
            <a:extLst>
              <a:ext uri="{FF2B5EF4-FFF2-40B4-BE49-F238E27FC236}">
                <a16:creationId xmlns:a16="http://schemas.microsoft.com/office/drawing/2014/main" id="{232AF6DC-14C4-C150-B9C0-AA749F04E289}"/>
              </a:ext>
            </a:extLst>
          </p:cNvPr>
          <p:cNvSpPr txBox="1"/>
          <p:nvPr/>
        </p:nvSpPr>
        <p:spPr>
          <a:xfrm>
            <a:off x="344557" y="556591"/>
            <a:ext cx="11529392" cy="1323439"/>
          </a:xfrm>
          <a:prstGeom prst="rect">
            <a:avLst/>
          </a:prstGeom>
          <a:noFill/>
        </p:spPr>
        <p:txBody>
          <a:bodyPr wrap="square">
            <a:spAutoFit/>
          </a:bodyPr>
          <a:lstStyle/>
          <a:p>
            <a:pPr algn="ctr"/>
            <a:r>
              <a:rPr lang="tr-TR" sz="4000" b="1" dirty="0">
                <a:latin typeface="Times New Roman" panose="02020603050405020304" pitchFamily="18" charset="0"/>
                <a:cs typeface="Times New Roman" panose="02020603050405020304" pitchFamily="18" charset="0"/>
              </a:rPr>
              <a:t>İŞLETME POLİTİKALARI VE PAZARLAMA KARMASI</a:t>
            </a:r>
            <a:endParaRPr lang="tr-TR" sz="4000" dirty="0"/>
          </a:p>
        </p:txBody>
      </p:sp>
      <p:pic>
        <p:nvPicPr>
          <p:cNvPr id="7170" name="Picture 2" descr="PAZARLAMA KARMA ELEMANLARI FİYAT - ppt video online indir">
            <a:extLst>
              <a:ext uri="{FF2B5EF4-FFF2-40B4-BE49-F238E27FC236}">
                <a16:creationId xmlns:a16="http://schemas.microsoft.com/office/drawing/2014/main" id="{FA63E020-C417-118C-BBE8-66F428306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9757" y="2461591"/>
            <a:ext cx="4439478" cy="366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11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5530" y="304801"/>
            <a:ext cx="11754679" cy="1909894"/>
          </a:xfrm>
        </p:spPr>
        <p:txBody>
          <a:bodyPr>
            <a:noAutofit/>
          </a:bodyPr>
          <a:lstStyle/>
          <a:p>
            <a:r>
              <a:rPr lang="tr-TR" b="1" dirty="0">
                <a:latin typeface="Times New Roman" panose="02020603050405020304" pitchFamily="18" charset="0"/>
                <a:cs typeface="Times New Roman" panose="02020603050405020304" pitchFamily="18" charset="0"/>
              </a:rPr>
              <a:t>GLOBAL PAZARLARA YÖNELİK </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FİYATLAMA STRATEJİLERİ </a:t>
            </a:r>
            <a:br>
              <a:rPr lang="tr-TR" b="1" dirty="0">
                <a:latin typeface="Times New Roman" panose="02020603050405020304" pitchFamily="18" charset="0"/>
                <a:cs typeface="Times New Roman" panose="02020603050405020304" pitchFamily="18" charset="0"/>
              </a:rPr>
            </a:br>
            <a:r>
              <a:rPr lang="tr-TR" sz="2000" b="1" dirty="0">
                <a:latin typeface="Times New Roman" panose="02020603050405020304" pitchFamily="18" charset="0"/>
                <a:cs typeface="Times New Roman" panose="02020603050405020304" pitchFamily="18" charset="0"/>
              </a:rPr>
              <a:t>(Er, 2013: 135-143)</a:t>
            </a:r>
            <a:endParaRPr lang="tr-TR" sz="2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56591" y="2570922"/>
            <a:ext cx="6202018" cy="3220278"/>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İşletmeler, küresel pazarlarda fiyatlama politikalarını oluştururken öncelikle dış pazarlara ilişkin hedeflerini, küresel pazarlardaki rekabetçi konumlarını ve fiyatlama </a:t>
            </a:r>
            <a:r>
              <a:rPr lang="nb-NO" sz="2400" cap="none" dirty="0">
                <a:latin typeface="Times New Roman" panose="02020603050405020304" pitchFamily="18" charset="0"/>
                <a:cs typeface="Times New Roman" panose="02020603050405020304" pitchFamily="18" charset="0"/>
              </a:rPr>
              <a:t>kararlar</a:t>
            </a:r>
            <a:r>
              <a:rPr lang="tr-TR" sz="2400" cap="none" dirty="0">
                <a:latin typeface="Times New Roman" panose="02020603050405020304" pitchFamily="18" charset="0"/>
                <a:cs typeface="Times New Roman" panose="02020603050405020304" pitchFamily="18" charset="0"/>
              </a:rPr>
              <a:t>ı</a:t>
            </a:r>
            <a:r>
              <a:rPr lang="nb-NO" sz="2400" cap="none" dirty="0">
                <a:latin typeface="Times New Roman" panose="02020603050405020304" pitchFamily="18" charset="0"/>
                <a:cs typeface="Times New Roman" panose="02020603050405020304" pitchFamily="18" charset="0"/>
              </a:rPr>
              <a:t>nda kendilerinin ne kadar kontrol sahibi olmak istediklerini dikkate</a:t>
            </a:r>
            <a:r>
              <a:rPr lang="tr-TR" sz="2400" cap="none" dirty="0">
                <a:latin typeface="Times New Roman" panose="02020603050405020304" pitchFamily="18" charset="0"/>
                <a:cs typeface="Times New Roman" panose="02020603050405020304" pitchFamily="18" charset="0"/>
              </a:rPr>
              <a:t> alırlar.</a:t>
            </a:r>
          </a:p>
        </p:txBody>
      </p:sp>
      <p:pic>
        <p:nvPicPr>
          <p:cNvPr id="8194" name="Picture 2" descr="Fiyatlandırma Stratejileri Nelerdir?">
            <a:extLst>
              <a:ext uri="{FF2B5EF4-FFF2-40B4-BE49-F238E27FC236}">
                <a16:creationId xmlns:a16="http://schemas.microsoft.com/office/drawing/2014/main" id="{21697288-B9D7-BE39-7D51-F6C3F32C4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651" y="2570922"/>
            <a:ext cx="4916558" cy="213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519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5530" y="304801"/>
            <a:ext cx="11754679" cy="1909894"/>
          </a:xfrm>
        </p:spPr>
        <p:txBody>
          <a:bodyPr>
            <a:noAutofit/>
          </a:bodyPr>
          <a:lstStyle/>
          <a:p>
            <a:r>
              <a:rPr lang="tr-TR" b="1" dirty="0">
                <a:latin typeface="Times New Roman" panose="02020603050405020304" pitchFamily="18" charset="0"/>
                <a:cs typeface="Times New Roman" panose="02020603050405020304" pitchFamily="18" charset="0"/>
              </a:rPr>
              <a:t>GLOBAL PAZARLARA YÖNELİK </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FİYATLAMA STRATEJİLERİ </a:t>
            </a:r>
            <a:br>
              <a:rPr lang="tr-TR" b="1" dirty="0">
                <a:latin typeface="Times New Roman" panose="02020603050405020304" pitchFamily="18" charset="0"/>
                <a:cs typeface="Times New Roman" panose="02020603050405020304" pitchFamily="18" charset="0"/>
              </a:rPr>
            </a:br>
            <a:r>
              <a:rPr lang="tr-TR" sz="2000" b="1" dirty="0">
                <a:latin typeface="Times New Roman" panose="02020603050405020304" pitchFamily="18" charset="0"/>
                <a:cs typeface="Times New Roman" panose="02020603050405020304" pitchFamily="18" charset="0"/>
              </a:rPr>
              <a:t>(Er, 2013: 135-143)</a:t>
            </a:r>
            <a:endParaRPr lang="tr-TR" sz="2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77078" y="2367093"/>
            <a:ext cx="6904383" cy="3424107"/>
          </a:xfrm>
        </p:spPr>
        <p:txBody>
          <a:bodyPr>
            <a:noAutofit/>
          </a:bodyPr>
          <a:lstStyle/>
          <a:p>
            <a:pPr algn="just">
              <a:lnSpc>
                <a:spcPct val="100000"/>
              </a:lnSpc>
            </a:pPr>
            <a:r>
              <a:rPr lang="tr-TR" sz="2400" b="1" cap="none" dirty="0">
                <a:solidFill>
                  <a:srgbClr val="FF0000"/>
                </a:solidFill>
                <a:latin typeface="Times New Roman" panose="02020603050405020304" pitchFamily="18" charset="0"/>
                <a:cs typeface="Times New Roman" panose="02020603050405020304" pitchFamily="18" charset="0"/>
              </a:rPr>
              <a:t>İşletme hedefleri:</a:t>
            </a:r>
            <a:r>
              <a:rPr lang="tr-TR" sz="2400" b="1" cap="none" dirty="0">
                <a:latin typeface="Times New Roman" panose="02020603050405020304" pitchFamily="18" charset="0"/>
                <a:cs typeface="Times New Roman" panose="02020603050405020304" pitchFamily="18" charset="0"/>
              </a:rPr>
              <a:t> </a:t>
            </a:r>
            <a:r>
              <a:rPr lang="tr-TR" sz="2400" cap="none" dirty="0">
                <a:latin typeface="Times New Roman" panose="02020603050405020304" pitchFamily="18" charset="0"/>
                <a:cs typeface="Times New Roman" panose="02020603050405020304" pitchFamily="18" charset="0"/>
              </a:rPr>
              <a:t>dış pazarlara ilişkin fiyatlama kararları, işletmenin genel olarak takip ettiği fiyatlama stratejilerinden ayrı düşünülemez. </a:t>
            </a:r>
          </a:p>
          <a:p>
            <a:pPr algn="just">
              <a:lnSpc>
                <a:spcPct val="100000"/>
              </a:lnSpc>
            </a:pPr>
            <a:r>
              <a:rPr lang="tr-TR" sz="2400" cap="none" dirty="0">
                <a:latin typeface="Times New Roman" panose="02020603050405020304" pitchFamily="18" charset="0"/>
                <a:cs typeface="Times New Roman" panose="02020603050405020304" pitchFamily="18" charset="0"/>
              </a:rPr>
              <a:t>İşletmeler fiyatlama stratejilerini oluştururken esas olarak uluslararası pazarlar için belirledikleri hedefler doğrultusunda hareket ederler. </a:t>
            </a:r>
          </a:p>
          <a:p>
            <a:pPr algn="just">
              <a:lnSpc>
                <a:spcPct val="100000"/>
              </a:lnSpc>
            </a:pPr>
            <a:r>
              <a:rPr lang="tr-TR" sz="2400" cap="none" dirty="0">
                <a:latin typeface="Times New Roman" panose="02020603050405020304" pitchFamily="18" charset="0"/>
                <a:cs typeface="Times New Roman" panose="02020603050405020304" pitchFamily="18" charset="0"/>
              </a:rPr>
              <a:t>Fiyatlama ile ilgili olarak hem kısa vadeli hem de uzun vadeli hedefler oluşturulabilir. </a:t>
            </a:r>
          </a:p>
        </p:txBody>
      </p:sp>
      <p:pic>
        <p:nvPicPr>
          <p:cNvPr id="9218" name="Picture 2" descr="E-Ticarette Ürün Fiyatlandırma Stratejileri - Ticimax">
            <a:extLst>
              <a:ext uri="{FF2B5EF4-FFF2-40B4-BE49-F238E27FC236}">
                <a16:creationId xmlns:a16="http://schemas.microsoft.com/office/drawing/2014/main" id="{FBF76FAB-461B-55C0-2C84-E7D08D605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9756" y="2484423"/>
            <a:ext cx="4280453" cy="308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724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5530" y="304801"/>
            <a:ext cx="11754679" cy="1909894"/>
          </a:xfrm>
        </p:spPr>
        <p:txBody>
          <a:bodyPr>
            <a:noAutofit/>
          </a:bodyPr>
          <a:lstStyle/>
          <a:p>
            <a:r>
              <a:rPr lang="tr-TR" b="1" dirty="0">
                <a:latin typeface="Times New Roman" panose="02020603050405020304" pitchFamily="18" charset="0"/>
                <a:cs typeface="Times New Roman" panose="02020603050405020304" pitchFamily="18" charset="0"/>
              </a:rPr>
              <a:t>GLOBAL PAZARLARA YÖNELİK </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FİYATLAMA STRATEJİLERİ </a:t>
            </a:r>
            <a:br>
              <a:rPr lang="tr-TR" b="1" dirty="0">
                <a:latin typeface="Times New Roman" panose="02020603050405020304" pitchFamily="18" charset="0"/>
                <a:cs typeface="Times New Roman" panose="02020603050405020304" pitchFamily="18" charset="0"/>
              </a:rPr>
            </a:br>
            <a:r>
              <a:rPr lang="tr-TR" sz="2000" b="1" dirty="0">
                <a:latin typeface="Times New Roman" panose="02020603050405020304" pitchFamily="18" charset="0"/>
                <a:cs typeface="Times New Roman" panose="02020603050405020304" pitchFamily="18" charset="0"/>
              </a:rPr>
              <a:t>(Er, 2013: 135-143)</a:t>
            </a:r>
            <a:endParaRPr lang="tr-TR" sz="2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77078" y="2650435"/>
            <a:ext cx="6082748" cy="3140765"/>
          </a:xfrm>
        </p:spPr>
        <p:txBody>
          <a:bodyPr>
            <a:noAutofit/>
          </a:bodyPr>
          <a:lstStyle/>
          <a:p>
            <a:pPr algn="just">
              <a:lnSpc>
                <a:spcPct val="100000"/>
              </a:lnSpc>
            </a:pPr>
            <a:r>
              <a:rPr lang="tr-TR" sz="2400" cap="none" dirty="0">
                <a:latin typeface="Times New Roman" panose="02020603050405020304" pitchFamily="18" charset="0"/>
                <a:cs typeface="Times New Roman" panose="02020603050405020304" pitchFamily="18" charset="0"/>
              </a:rPr>
              <a:t>İşletme yönetiminin bir pazarlama aracı olarak fiyatlamadan ne elde etmek istediğine bağlı olarak kullanılacak fiyatlama stratejisine karar verilir. </a:t>
            </a:r>
          </a:p>
          <a:p>
            <a:pPr algn="just">
              <a:lnSpc>
                <a:spcPct val="100000"/>
              </a:lnSpc>
            </a:pPr>
            <a:r>
              <a:rPr lang="tr-TR" sz="2400" cap="none" dirty="0">
                <a:latin typeface="Times New Roman" panose="02020603050405020304" pitchFamily="18" charset="0"/>
                <a:cs typeface="Times New Roman" panose="02020603050405020304" pitchFamily="18" charset="0"/>
              </a:rPr>
              <a:t>Doğal olarak işletmelerin fiyat ile ilgili hedefleri, uluslar arası pazarlardaki deneyimi ve dış pazarlarda kullandıkları dağıtım kanallarından etkilenir.</a:t>
            </a:r>
          </a:p>
        </p:txBody>
      </p:sp>
      <p:pic>
        <p:nvPicPr>
          <p:cNvPr id="10242" name="Picture 2" descr="Fiyatlandırma Stratejisi Nedir? - BirMaster">
            <a:extLst>
              <a:ext uri="{FF2B5EF4-FFF2-40B4-BE49-F238E27FC236}">
                <a16:creationId xmlns:a16="http://schemas.microsoft.com/office/drawing/2014/main" id="{34FCA1D9-401B-25F3-347E-2F48DC601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9095" y="2753138"/>
            <a:ext cx="5261113" cy="303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390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83095" y="795129"/>
            <a:ext cx="7288695" cy="4996071"/>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İşletmeler uluslararası pazarlarda fiyatlama ile ilgili olarak şöyle hedefler doğrultusunda strateji belirleyebilirler:</a:t>
            </a:r>
          </a:p>
          <a:p>
            <a:pPr algn="just">
              <a:lnSpc>
                <a:spcPct val="100000"/>
              </a:lnSpc>
            </a:pPr>
            <a:r>
              <a:rPr lang="tr-TR" sz="2400" cap="none" dirty="0">
                <a:latin typeface="Times New Roman" panose="02020603050405020304" pitchFamily="18" charset="0"/>
                <a:cs typeface="Times New Roman" panose="02020603050405020304" pitchFamily="18" charset="0"/>
              </a:rPr>
              <a:t>Yatırımın tatmin edici düzeyde geri dönüşü</a:t>
            </a:r>
          </a:p>
          <a:p>
            <a:pPr algn="just">
              <a:lnSpc>
                <a:spcPct val="100000"/>
              </a:lnSpc>
            </a:pPr>
            <a:r>
              <a:rPr lang="tr-TR" sz="2400" cap="none" dirty="0">
                <a:latin typeface="Times New Roman" panose="02020603050405020304" pitchFamily="18" charset="0"/>
                <a:cs typeface="Times New Roman" panose="02020603050405020304" pitchFamily="18" charset="0"/>
              </a:rPr>
              <a:t>Pazar payını koruma</a:t>
            </a:r>
          </a:p>
          <a:p>
            <a:pPr algn="just">
              <a:lnSpc>
                <a:spcPct val="100000"/>
              </a:lnSpc>
            </a:pPr>
            <a:r>
              <a:rPr lang="tr-TR" sz="2400" cap="none" dirty="0">
                <a:latin typeface="Times New Roman" panose="02020603050405020304" pitchFamily="18" charset="0"/>
                <a:cs typeface="Times New Roman" panose="02020603050405020304" pitchFamily="18" charset="0"/>
              </a:rPr>
              <a:t>Önceden belirlenmiş karlılık hedefine ulaşma</a:t>
            </a:r>
          </a:p>
          <a:p>
            <a:pPr algn="just">
              <a:lnSpc>
                <a:spcPct val="100000"/>
              </a:lnSpc>
            </a:pPr>
            <a:r>
              <a:rPr lang="tr-TR" sz="2400" cap="none" dirty="0">
                <a:latin typeface="Times New Roman" panose="02020603050405020304" pitchFamily="18" charset="0"/>
                <a:cs typeface="Times New Roman" panose="02020603050405020304" pitchFamily="18" charset="0"/>
              </a:rPr>
              <a:t>Mümkün olan en yüksek pazar payı</a:t>
            </a:r>
          </a:p>
          <a:p>
            <a:pPr algn="just">
              <a:lnSpc>
                <a:spcPct val="100000"/>
              </a:lnSpc>
            </a:pPr>
            <a:r>
              <a:rPr lang="tr-TR" sz="2400" cap="none" dirty="0">
                <a:latin typeface="Times New Roman" panose="02020603050405020304" pitchFamily="18" charset="0"/>
                <a:cs typeface="Times New Roman" panose="02020603050405020304" pitchFamily="18" charset="0"/>
              </a:rPr>
              <a:t>Önceden belirlenmiş satış düzeyine ulaşma</a:t>
            </a:r>
          </a:p>
          <a:p>
            <a:pPr algn="just">
              <a:lnSpc>
                <a:spcPct val="100000"/>
              </a:lnSpc>
            </a:pPr>
            <a:r>
              <a:rPr lang="tr-TR" sz="2400" cap="none" dirty="0">
                <a:latin typeface="Times New Roman" panose="02020603050405020304" pitchFamily="18" charset="0"/>
                <a:cs typeface="Times New Roman" panose="02020603050405020304" pitchFamily="18" charset="0"/>
              </a:rPr>
              <a:t>Kar maksimizasyonu</a:t>
            </a:r>
          </a:p>
          <a:p>
            <a:pPr algn="just">
              <a:lnSpc>
                <a:spcPct val="100000"/>
              </a:lnSpc>
            </a:pPr>
            <a:r>
              <a:rPr lang="pt-BR" sz="2400" cap="none" dirty="0">
                <a:latin typeface="Times New Roman" panose="02020603050405020304" pitchFamily="18" charset="0"/>
                <a:cs typeface="Times New Roman" panose="02020603050405020304" pitchFamily="18" charset="0"/>
              </a:rPr>
              <a:t>Fiyat aral</a:t>
            </a:r>
            <a:r>
              <a:rPr lang="tr-TR" sz="2400" cap="none" dirty="0" err="1">
                <a:latin typeface="Times New Roman" panose="02020603050405020304" pitchFamily="18" charset="0"/>
                <a:cs typeface="Times New Roman" panose="02020603050405020304" pitchFamily="18" charset="0"/>
              </a:rPr>
              <a:t>ığının</a:t>
            </a:r>
            <a:r>
              <a:rPr lang="pt-BR" sz="2400" cap="none" dirty="0">
                <a:latin typeface="Times New Roman" panose="02020603050405020304" pitchFamily="18" charset="0"/>
                <a:cs typeface="Times New Roman" panose="02020603050405020304" pitchFamily="18" charset="0"/>
              </a:rPr>
              <a:t> yüksek ucunda fiyatlama</a:t>
            </a:r>
          </a:p>
          <a:p>
            <a:pPr algn="just">
              <a:lnSpc>
                <a:spcPct val="100000"/>
              </a:lnSpc>
            </a:pPr>
            <a:r>
              <a:rPr lang="tr-TR" sz="2400" cap="none" dirty="0">
                <a:latin typeface="Times New Roman" panose="02020603050405020304" pitchFamily="18" charset="0"/>
                <a:cs typeface="Times New Roman" panose="02020603050405020304" pitchFamily="18" charset="0"/>
              </a:rPr>
              <a:t>Yatırımın en yüksek düzeyde geri dönüşü</a:t>
            </a:r>
          </a:p>
          <a:p>
            <a:pPr algn="just">
              <a:lnSpc>
                <a:spcPct val="100000"/>
              </a:lnSpc>
            </a:pPr>
            <a:r>
              <a:rPr lang="tr-TR" sz="2400" cap="none" dirty="0">
                <a:latin typeface="Times New Roman" panose="02020603050405020304" pitchFamily="18" charset="0"/>
                <a:cs typeface="Times New Roman" panose="02020603050405020304" pitchFamily="18" charset="0"/>
              </a:rPr>
              <a:t>Rakip ürünlerin fiyat düzeylerini yakalama.</a:t>
            </a:r>
          </a:p>
        </p:txBody>
      </p:sp>
      <p:pic>
        <p:nvPicPr>
          <p:cNvPr id="11266" name="Picture 2" descr="Fiyatlandırma ve Psikoloji - BTM">
            <a:extLst>
              <a:ext uri="{FF2B5EF4-FFF2-40B4-BE49-F238E27FC236}">
                <a16:creationId xmlns:a16="http://schemas.microsoft.com/office/drawing/2014/main" id="{9B0E14B6-9EA7-B27B-3CF7-788C1097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232" y="2035761"/>
            <a:ext cx="5275481" cy="4245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26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83096" y="2372139"/>
            <a:ext cx="6864626" cy="3419062"/>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İşletmelerin fiyatlama ile ilgili belirledikleri bu tür hedefleri, uluslar arası pazarlarda dikkate alınması gereken birtakım faktörlerden etkilenir.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Bunlar, işletme dışı çevresel faktörler ve işletme ile ilişkili faktörler olarak iki ana kategoride ele alınabilir.</a:t>
            </a:r>
          </a:p>
        </p:txBody>
      </p:sp>
      <p:pic>
        <p:nvPicPr>
          <p:cNvPr id="12290" name="Picture 2" descr="Fiyatlandırma ve Psikoloji - BTM">
            <a:extLst>
              <a:ext uri="{FF2B5EF4-FFF2-40B4-BE49-F238E27FC236}">
                <a16:creationId xmlns:a16="http://schemas.microsoft.com/office/drawing/2014/main" id="{4B7852A0-A102-8DB0-F08D-7F185EEDB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313" y="2234544"/>
            <a:ext cx="4380652" cy="238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993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9843" y="1073426"/>
            <a:ext cx="7222435" cy="5052738"/>
          </a:xfrm>
        </p:spPr>
        <p:txBody>
          <a:bodyPr>
            <a:noAutofit/>
          </a:bodyPr>
          <a:lstStyle/>
          <a:p>
            <a:pPr algn="just">
              <a:lnSpc>
                <a:spcPct val="100000"/>
              </a:lnSpc>
            </a:pPr>
            <a:r>
              <a:rPr lang="tr-TR" sz="2400" b="1" cap="none" dirty="0">
                <a:solidFill>
                  <a:srgbClr val="FF0000"/>
                </a:solidFill>
                <a:latin typeface="Times New Roman" panose="02020603050405020304" pitchFamily="18" charset="0"/>
                <a:cs typeface="Times New Roman" panose="02020603050405020304" pitchFamily="18" charset="0"/>
              </a:rPr>
              <a:t>Fiyatlama üzerinde kontrol: </a:t>
            </a:r>
            <a:r>
              <a:rPr lang="tr-TR" sz="2400" cap="none" dirty="0">
                <a:latin typeface="Times New Roman" panose="02020603050405020304" pitchFamily="18" charset="0"/>
                <a:cs typeface="Times New Roman" panose="02020603050405020304" pitchFamily="18" charset="0"/>
              </a:rPr>
              <a:t>işletmelerin ürünlerinin nihai satış fiyatları üzerinde ne kadar kontrol sahibi olursa pazarlama hedeflerini tutturmasının da o kadar mümkün olduğu söylenebilir. </a:t>
            </a:r>
          </a:p>
          <a:p>
            <a:pPr algn="just">
              <a:lnSpc>
                <a:spcPct val="100000"/>
              </a:lnSpc>
            </a:pPr>
            <a:r>
              <a:rPr lang="tr-TR" sz="2400" cap="none" dirty="0">
                <a:latin typeface="Times New Roman" panose="02020603050405020304" pitchFamily="18" charset="0"/>
                <a:cs typeface="Times New Roman" panose="02020603050405020304" pitchFamily="18" charset="0"/>
              </a:rPr>
              <a:t>Ancak işletmeler açısından müşterilerin ödediği nihai fiyatları kontrol etmek her zaman kolay değildir. </a:t>
            </a:r>
          </a:p>
          <a:p>
            <a:pPr algn="just">
              <a:lnSpc>
                <a:spcPct val="100000"/>
              </a:lnSpc>
            </a:pPr>
            <a:r>
              <a:rPr lang="tr-TR" sz="2400" cap="none" dirty="0">
                <a:latin typeface="Times New Roman" panose="02020603050405020304" pitchFamily="18" charset="0"/>
                <a:cs typeface="Times New Roman" panose="02020603050405020304" pitchFamily="18" charset="0"/>
              </a:rPr>
              <a:t>İşletmelerin faaliyet gösterdiği dış pazar sayısı, bu pazarlara sunduğu ürün veya ürün dizisi sayısı, söz konusu pazarlarda kullanmak üzere tahsis ettiği finansal kaynaklar ve müşterilere ulaşmak için kullanmak durumunda olduğu dağıtım kanalları fiyat politikasını belirlemeyi zorlaştıran faktörlerdir. </a:t>
            </a:r>
          </a:p>
        </p:txBody>
      </p:sp>
      <p:pic>
        <p:nvPicPr>
          <p:cNvPr id="13314" name="Picture 2" descr="Fiyatlandırma ve Psikoloji - BTM">
            <a:extLst>
              <a:ext uri="{FF2B5EF4-FFF2-40B4-BE49-F238E27FC236}">
                <a16:creationId xmlns:a16="http://schemas.microsoft.com/office/drawing/2014/main" id="{E67546B4-9721-1B39-DBBC-92F40A436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3605" y="1179444"/>
            <a:ext cx="3780343" cy="467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30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2852" y="1060174"/>
            <a:ext cx="6361044" cy="5065990"/>
          </a:xfrm>
        </p:spPr>
        <p:txBody>
          <a:bodyPr>
            <a:noAutofit/>
          </a:bodyPr>
          <a:lstStyle/>
          <a:p>
            <a:pPr algn="just">
              <a:lnSpc>
                <a:spcPct val="100000"/>
              </a:lnSpc>
            </a:pPr>
            <a:r>
              <a:rPr lang="tr-TR" sz="2400" cap="none" dirty="0">
                <a:latin typeface="Times New Roman" panose="02020603050405020304" pitchFamily="18" charset="0"/>
                <a:cs typeface="Times New Roman" panose="02020603050405020304" pitchFamily="18" charset="0"/>
              </a:rPr>
              <a:t>Bunlar işletmenin kararlarına bağlı olarak şekillenen faktörlerdir. </a:t>
            </a:r>
          </a:p>
          <a:p>
            <a:pPr algn="just">
              <a:lnSpc>
                <a:spcPct val="100000"/>
              </a:lnSpc>
            </a:pPr>
            <a:r>
              <a:rPr lang="tr-TR" sz="2400" cap="none" dirty="0">
                <a:latin typeface="Times New Roman" panose="02020603050405020304" pitchFamily="18" charset="0"/>
                <a:cs typeface="Times New Roman" panose="02020603050405020304" pitchFamily="18" charset="0"/>
              </a:rPr>
              <a:t>Ayrıca işletmenin fiyatlama kararlarını doğrudan etkileyebilen dışsal faktörler bulunur ki bunlardaki değişimler, işletmelerin fiyatları üzerindeki kontrolü sınırlandırmaktadır.</a:t>
            </a:r>
          </a:p>
          <a:p>
            <a:pPr algn="just">
              <a:lnSpc>
                <a:spcPct val="100000"/>
              </a:lnSpc>
            </a:pPr>
            <a:r>
              <a:rPr lang="tr-TR" sz="2400" cap="none" dirty="0">
                <a:latin typeface="Times New Roman" panose="02020603050405020304" pitchFamily="18" charset="0"/>
                <a:cs typeface="Times New Roman" panose="02020603050405020304" pitchFamily="18" charset="0"/>
              </a:rPr>
              <a:t>Ülke para birimleri ve bunlar arasındaki döviz kuru dalgalanmaları, enflasyon oranları, gümrük kotaları ve vergilerindeki değişimler, fiyatlama kararlarını etkilediği gibi işletmelerin uyguladıkları veya uygulamayı planladıkları fiyatlar üzerindeki kontrollerini de azaltabilir.</a:t>
            </a:r>
          </a:p>
        </p:txBody>
      </p:sp>
      <p:pic>
        <p:nvPicPr>
          <p:cNvPr id="14338" name="Picture 2" descr="360° Pazarlama: Fiyat Stratejileri - YouTube">
            <a:extLst>
              <a:ext uri="{FF2B5EF4-FFF2-40B4-BE49-F238E27FC236}">
                <a16:creationId xmlns:a16="http://schemas.microsoft.com/office/drawing/2014/main" id="{71382FA1-8E6F-1B77-F37A-F790398D7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454" y="1077153"/>
            <a:ext cx="4623242" cy="468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504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1304" y="795130"/>
            <a:ext cx="8534400" cy="5331034"/>
          </a:xfrm>
        </p:spPr>
        <p:txBody>
          <a:bodyPr>
            <a:normAutofit/>
          </a:bodyPr>
          <a:lstStyle/>
          <a:p>
            <a:pPr algn="just">
              <a:lnSpc>
                <a:spcPct val="100000"/>
              </a:lnSpc>
            </a:pPr>
            <a:r>
              <a:rPr lang="tr-TR" sz="2400" b="1" cap="none" dirty="0">
                <a:solidFill>
                  <a:srgbClr val="FF0000"/>
                </a:solidFill>
                <a:latin typeface="Times New Roman" panose="02020603050405020304" pitchFamily="18" charset="0"/>
                <a:cs typeface="Times New Roman" panose="02020603050405020304" pitchFamily="18" charset="0"/>
              </a:rPr>
              <a:t>Rekabetçi konum: </a:t>
            </a:r>
            <a:r>
              <a:rPr lang="tr-TR" sz="2400" cap="none" dirty="0">
                <a:latin typeface="Times New Roman" panose="02020603050405020304" pitchFamily="18" charset="0"/>
                <a:cs typeface="Times New Roman" panose="02020603050405020304" pitchFamily="18" charset="0"/>
              </a:rPr>
              <a:t>işletmeler, dış pazarlardaki hedefleri ile ilişkili olarak rekabet koşullarını da dikkate alıp fiyatlama politikalarını belirlerler. İşletmeler, faaliyet gösterdikleri her bir pazarda ve her bir ürün için rakiplerle fiyat rekabetine girmek durumundadır. </a:t>
            </a:r>
          </a:p>
          <a:p>
            <a:pPr algn="just">
              <a:lnSpc>
                <a:spcPct val="100000"/>
              </a:lnSpc>
            </a:pPr>
            <a:r>
              <a:rPr lang="tr-TR" sz="2400" cap="none" dirty="0">
                <a:latin typeface="Times New Roman" panose="02020603050405020304" pitchFamily="18" charset="0"/>
                <a:cs typeface="Times New Roman" panose="02020603050405020304" pitchFamily="18" charset="0"/>
              </a:rPr>
              <a:t>Dolayısıyla rakiplerin uygulamaları, fiyat düzeylerini olduğu kadar, uygulanacak fiyat stratejilerini de etkiler. </a:t>
            </a:r>
          </a:p>
          <a:p>
            <a:pPr algn="just">
              <a:lnSpc>
                <a:spcPct val="100000"/>
              </a:lnSpc>
            </a:pPr>
            <a:r>
              <a:rPr lang="tr-TR" sz="2400" cap="none" dirty="0">
                <a:latin typeface="Times New Roman" panose="02020603050405020304" pitchFamily="18" charset="0"/>
                <a:cs typeface="Times New Roman" panose="02020603050405020304" pitchFamily="18" charset="0"/>
              </a:rPr>
              <a:t>İşletmeler faaliyet gösterdikleri ya da girmeyi planladıkları her bir ülke pazarında fiyatlama ile ilgili olarak temelde şu soruya cevap vermelidirler, “her pazarda aynı fiyatta mı, yoksa farklı fiyat düzeyi ile mi satış yapılacak?” </a:t>
            </a:r>
          </a:p>
          <a:p>
            <a:pPr algn="just">
              <a:lnSpc>
                <a:spcPct val="100000"/>
              </a:lnSpc>
            </a:pPr>
            <a:r>
              <a:rPr lang="tr-TR" sz="2400" cap="none" dirty="0">
                <a:latin typeface="Times New Roman" panose="02020603050405020304" pitchFamily="18" charset="0"/>
                <a:cs typeface="Times New Roman" panose="02020603050405020304" pitchFamily="18" charset="0"/>
              </a:rPr>
              <a:t>Buna göre temelde iki fiyatlama stratejisi kullanabilirler: standart fiyatlama stratejisi ve farklılaştırılmış fiyatlama stratejisi.</a:t>
            </a:r>
          </a:p>
        </p:txBody>
      </p:sp>
      <p:pic>
        <p:nvPicPr>
          <p:cNvPr id="15362" name="Picture 2" descr="Fiyatlandırma Stratejisi | Namık Kemal Sezen">
            <a:extLst>
              <a:ext uri="{FF2B5EF4-FFF2-40B4-BE49-F238E27FC236}">
                <a16:creationId xmlns:a16="http://schemas.microsoft.com/office/drawing/2014/main" id="{DFD2F0E5-D9A7-1F39-89EB-7E01E1463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257" y="940903"/>
            <a:ext cx="2936456" cy="503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791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43339" y="702365"/>
            <a:ext cx="7871791" cy="5423799"/>
          </a:xfrm>
        </p:spPr>
        <p:txBody>
          <a:bodyPr>
            <a:noAutofit/>
          </a:bodyPr>
          <a:lstStyle/>
          <a:p>
            <a:pPr algn="just">
              <a:lnSpc>
                <a:spcPct val="100000"/>
              </a:lnSpc>
            </a:pPr>
            <a:r>
              <a:rPr lang="tr-TR" sz="2400" b="1" cap="none" dirty="0">
                <a:solidFill>
                  <a:srgbClr val="FF0000"/>
                </a:solidFill>
                <a:effectLst/>
                <a:latin typeface="Times New Roman" panose="02020603050405020304" pitchFamily="18" charset="0"/>
                <a:cs typeface="Times New Roman" panose="02020603050405020304" pitchFamily="18" charset="0"/>
              </a:rPr>
              <a:t>Standartlaştırılmış fiyatlama stratejisi: </a:t>
            </a:r>
            <a:r>
              <a:rPr lang="tr-TR" sz="2400" cap="none" dirty="0">
                <a:effectLst/>
                <a:latin typeface="Times New Roman" panose="02020603050405020304" pitchFamily="18" charset="0"/>
                <a:cs typeface="Times New Roman" panose="02020603050405020304" pitchFamily="18" charset="0"/>
              </a:rPr>
              <a:t>bu strateji de işletmeler, uluslararası pazarlarda ürünleri için tüm ülke pazarlarında aynı satış fiyatını uygular.</a:t>
            </a:r>
          </a:p>
          <a:p>
            <a:pPr algn="just">
              <a:lnSpc>
                <a:spcPct val="100000"/>
              </a:lnSpc>
            </a:pPr>
            <a:r>
              <a:rPr lang="tr-TR" sz="2400" cap="none" dirty="0">
                <a:effectLst/>
                <a:latin typeface="Times New Roman" panose="02020603050405020304" pitchFamily="18" charset="0"/>
                <a:cs typeface="Times New Roman" panose="02020603050405020304" pitchFamily="18" charset="0"/>
              </a:rPr>
              <a:t>Küresel işletmeler ve küresel markaları kendi küresel pazarlama planları çerçevesinde standart fiyatlama stratejisi uygulayabilmektedir.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Ülke pazarlarında uygulanan vergiler, döviz kurları arasındaki farklılıklar, pazara ilişkin yasal düzenlemeler ve taşıma maliyetlerindeki farklılıklar, standart fiyat uygulamalarını zorlaştırmaktadır.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Ayrıca, ülke pazarlarındaki farklı tüketim alışkanlıkları, satın alma gücü farklılıkları ve ürün yaşam eğrisinin her pazarda farklılık göstermesi gibi nedenler de standartlaştırılmış fiyatlama stratejisinin uygulanmasını olanaksız hâle getirir.</a:t>
            </a:r>
          </a:p>
        </p:txBody>
      </p:sp>
      <p:pic>
        <p:nvPicPr>
          <p:cNvPr id="16386" name="Picture 2" descr="DÜŞÜK FİYAT STRATEJİLERİ NELERDİR ?">
            <a:extLst>
              <a:ext uri="{FF2B5EF4-FFF2-40B4-BE49-F238E27FC236}">
                <a16:creationId xmlns:a16="http://schemas.microsoft.com/office/drawing/2014/main" id="{54EBD977-3694-AC5E-BABD-9907C96DE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7933" y="848139"/>
            <a:ext cx="3395528" cy="542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269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latin typeface="Times New Roman" panose="02020603050405020304" pitchFamily="18" charset="0"/>
                <a:cs typeface="Times New Roman" panose="02020603050405020304" pitchFamily="18" charset="0"/>
              </a:rPr>
              <a:t>KÜRESEL PAZARLARDA FİYATLAMA KARARLARI </a:t>
            </a:r>
            <a:r>
              <a:rPr lang="tr-TR" sz="2000" b="1" dirty="0">
                <a:latin typeface="Times New Roman" panose="02020603050405020304" pitchFamily="18" charset="0"/>
                <a:cs typeface="Times New Roman" panose="02020603050405020304" pitchFamily="18" charset="0"/>
              </a:rPr>
              <a:t>(Er, 2013: 130-131)</a:t>
            </a:r>
            <a:endParaRPr lang="tr-TR" sz="2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90328" y="2319130"/>
            <a:ext cx="11211341" cy="3472070"/>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Bunların dışında, fiyatlama kararlarında ürünün alıcılarının kimler olduğu da belirleyicidir.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Söz gelimi, fiyatlar satışın;</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 Tüketiciler veya endüstriyel kullanıcılara mı,</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 Toptancılar, dağıtımcılar ya da diğer aracılara mı,</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 Stratejik işbirliklerindeki ortaklara mı,</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Lisansörlere</a:t>
            </a:r>
            <a:r>
              <a:rPr lang="tr-TR" sz="2400" cap="none" dirty="0">
                <a:effectLst/>
                <a:latin typeface="Times New Roman" panose="02020603050405020304" pitchFamily="18" charset="0"/>
                <a:cs typeface="Times New Roman" panose="02020603050405020304" pitchFamily="18" charset="0"/>
              </a:rPr>
              <a:t> mi; yoksa</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 İşletmenin kendi yan kuruluşları ya da ortak girişimlerine mi </a:t>
            </a:r>
            <a:r>
              <a:rPr lang="pt-BR" sz="2400" cap="none" dirty="0">
                <a:effectLst/>
                <a:latin typeface="Times New Roman" panose="02020603050405020304" pitchFamily="18" charset="0"/>
                <a:cs typeface="Times New Roman" panose="02020603050405020304" pitchFamily="18" charset="0"/>
              </a:rPr>
              <a:t>yap</a:t>
            </a:r>
            <a:r>
              <a:rPr lang="tr-TR" sz="2400" cap="none" dirty="0">
                <a:effectLst/>
                <a:latin typeface="Times New Roman" panose="02020603050405020304" pitchFamily="18" charset="0"/>
                <a:cs typeface="Times New Roman" panose="02020603050405020304" pitchFamily="18" charset="0"/>
              </a:rPr>
              <a:t>ı</a:t>
            </a:r>
            <a:r>
              <a:rPr lang="pt-BR" sz="2400" cap="none" dirty="0">
                <a:effectLst/>
                <a:latin typeface="Times New Roman" panose="02020603050405020304" pitchFamily="18" charset="0"/>
                <a:cs typeface="Times New Roman" panose="02020603050405020304" pitchFamily="18" charset="0"/>
              </a:rPr>
              <a:t>laca</a:t>
            </a:r>
            <a:r>
              <a:rPr lang="tr-TR" sz="2400" cap="none" dirty="0" err="1">
                <a:effectLst/>
                <a:latin typeface="Times New Roman" panose="02020603050405020304" pitchFamily="18" charset="0"/>
                <a:cs typeface="Times New Roman" panose="02020603050405020304" pitchFamily="18" charset="0"/>
              </a:rPr>
              <a:t>ğı</a:t>
            </a:r>
            <a:r>
              <a:rPr lang="pt-BR" sz="2400" cap="none" dirty="0">
                <a:effectLst/>
                <a:latin typeface="Times New Roman" panose="02020603050405020304" pitchFamily="18" charset="0"/>
                <a:cs typeface="Times New Roman" panose="02020603050405020304" pitchFamily="18" charset="0"/>
              </a:rPr>
              <a:t>na göre de</a:t>
            </a:r>
            <a:r>
              <a:rPr lang="tr-TR" sz="2400" cap="none" dirty="0" err="1">
                <a:effectLst/>
                <a:latin typeface="Times New Roman" panose="02020603050405020304" pitchFamily="18" charset="0"/>
                <a:cs typeface="Times New Roman" panose="02020603050405020304" pitchFamily="18" charset="0"/>
              </a:rPr>
              <a:t>ğişir</a:t>
            </a:r>
            <a:r>
              <a:rPr lang="pt-BR" sz="2400" cap="none" dirty="0">
                <a:effectLst/>
                <a:latin typeface="Times New Roman" panose="02020603050405020304" pitchFamily="18" charset="0"/>
                <a:cs typeface="Times New Roman" panose="02020603050405020304" pitchFamily="18" charset="0"/>
              </a:rPr>
              <a:t>.</a:t>
            </a:r>
            <a:endParaRPr lang="tr-TR" sz="2400" cap="none"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404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1304" y="781878"/>
            <a:ext cx="7885044" cy="5344286"/>
          </a:xfrm>
        </p:spPr>
        <p:txBody>
          <a:bodyPr>
            <a:noAutofit/>
          </a:bodyPr>
          <a:lstStyle/>
          <a:p>
            <a:pPr algn="just">
              <a:lnSpc>
                <a:spcPct val="100000"/>
              </a:lnSpc>
            </a:pPr>
            <a:r>
              <a:rPr lang="tr-TR" sz="2400" b="1" cap="none" dirty="0">
                <a:solidFill>
                  <a:srgbClr val="FF0000"/>
                </a:solidFill>
                <a:effectLst/>
                <a:latin typeface="Times New Roman" panose="02020603050405020304" pitchFamily="18" charset="0"/>
                <a:cs typeface="Times New Roman" panose="02020603050405020304" pitchFamily="18" charset="0"/>
              </a:rPr>
              <a:t>Farklılaştırılmış fiyatlama stratejisi: </a:t>
            </a:r>
            <a:r>
              <a:rPr lang="tr-TR" sz="2400" cap="none" dirty="0">
                <a:effectLst/>
                <a:latin typeface="Times New Roman" panose="02020603050405020304" pitchFamily="18" charset="0"/>
                <a:cs typeface="Times New Roman" panose="02020603050405020304" pitchFamily="18" charset="0"/>
              </a:rPr>
              <a:t>bunda işletmeler genellikle ülke pazarlarının yerel koşullarındaki farklılıklara bağlı olarak fiyat belirler.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Farklılaştırılmış fiyatlama stratejisinde ülke pazarlarında fiyat koordinasyonu yerine yerel koşullar esas alınmaktadır.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Rekabet koşullarının yarattığı baskı, döviz kuru farklı</a:t>
            </a:r>
            <a:r>
              <a:rPr lang="nn-NO" sz="2400" cap="none" dirty="0">
                <a:effectLst/>
                <a:latin typeface="Times New Roman" panose="02020603050405020304" pitchFamily="18" charset="0"/>
                <a:cs typeface="Times New Roman" panose="02020603050405020304" pitchFamily="18" charset="0"/>
              </a:rPr>
              <a:t>l</a:t>
            </a:r>
            <a:r>
              <a:rPr lang="tr-TR" sz="2400" cap="none" dirty="0">
                <a:effectLst/>
                <a:latin typeface="Times New Roman" panose="02020603050405020304" pitchFamily="18" charset="0"/>
                <a:cs typeface="Times New Roman" panose="02020603050405020304" pitchFamily="18" charset="0"/>
              </a:rPr>
              <a:t>ı</a:t>
            </a:r>
            <a:r>
              <a:rPr lang="nn-NO" sz="2400" cap="none" dirty="0">
                <a:effectLst/>
                <a:latin typeface="Times New Roman" panose="02020603050405020304" pitchFamily="18" charset="0"/>
                <a:cs typeface="Times New Roman" panose="02020603050405020304" pitchFamily="18" charset="0"/>
              </a:rPr>
              <a:t>klar</a:t>
            </a:r>
            <a:r>
              <a:rPr lang="tr-TR" sz="2400" cap="none" dirty="0">
                <a:effectLst/>
                <a:latin typeface="Times New Roman" panose="02020603050405020304" pitchFamily="18" charset="0"/>
                <a:cs typeface="Times New Roman" panose="02020603050405020304" pitchFamily="18" charset="0"/>
              </a:rPr>
              <a:t>ı</a:t>
            </a:r>
            <a:r>
              <a:rPr lang="nn-NO" sz="2400" cap="none" dirty="0">
                <a:effectLst/>
                <a:latin typeface="Times New Roman" panose="02020603050405020304" pitchFamily="18" charset="0"/>
                <a:cs typeface="Times New Roman" panose="02020603050405020304" pitchFamily="18" charset="0"/>
              </a:rPr>
              <a:t>, mü</a:t>
            </a:r>
            <a:r>
              <a:rPr lang="tr-TR" sz="2400" cap="none" dirty="0">
                <a:effectLst/>
                <a:latin typeface="Times New Roman" panose="02020603050405020304" pitchFamily="18" charset="0"/>
                <a:cs typeface="Times New Roman" panose="02020603050405020304" pitchFamily="18" charset="0"/>
              </a:rPr>
              <a:t>ş</a:t>
            </a:r>
            <a:r>
              <a:rPr lang="nn-NO" sz="2400" cap="none" dirty="0">
                <a:effectLst/>
                <a:latin typeface="Times New Roman" panose="02020603050405020304" pitchFamily="18" charset="0"/>
                <a:cs typeface="Times New Roman" panose="02020603050405020304" pitchFamily="18" charset="0"/>
              </a:rPr>
              <a:t>teri tercihleri ve sat</a:t>
            </a:r>
            <a:r>
              <a:rPr lang="tr-TR" sz="2400" cap="none" dirty="0">
                <a:effectLst/>
                <a:latin typeface="Times New Roman" panose="02020603050405020304" pitchFamily="18" charset="0"/>
                <a:cs typeface="Times New Roman" panose="02020603050405020304" pitchFamily="18" charset="0"/>
              </a:rPr>
              <a:t>ı</a:t>
            </a:r>
            <a:r>
              <a:rPr lang="nn-NO" sz="2400" cap="none" dirty="0">
                <a:effectLst/>
                <a:latin typeface="Times New Roman" panose="02020603050405020304" pitchFamily="18" charset="0"/>
                <a:cs typeface="Times New Roman" panose="02020603050405020304" pitchFamily="18" charset="0"/>
              </a:rPr>
              <a:t>n alma gücü, da</a:t>
            </a:r>
            <a:r>
              <a:rPr lang="tr-TR" sz="2400" cap="none" dirty="0" err="1">
                <a:effectLst/>
                <a:latin typeface="Times New Roman" panose="02020603050405020304" pitchFamily="18" charset="0"/>
                <a:cs typeface="Times New Roman" panose="02020603050405020304" pitchFamily="18" charset="0"/>
              </a:rPr>
              <a:t>ğıtım</a:t>
            </a:r>
            <a:r>
              <a:rPr lang="nn-NO" sz="2400" cap="none" dirty="0">
                <a:effectLst/>
                <a:latin typeface="Times New Roman" panose="02020603050405020304" pitchFamily="18" charset="0"/>
                <a:cs typeface="Times New Roman" panose="02020603050405020304" pitchFamily="18" charset="0"/>
              </a:rPr>
              <a:t> kanallar</a:t>
            </a:r>
            <a:r>
              <a:rPr lang="tr-TR" sz="2400" cap="none" dirty="0">
                <a:effectLst/>
                <a:latin typeface="Times New Roman" panose="02020603050405020304" pitchFamily="18" charset="0"/>
                <a:cs typeface="Times New Roman" panose="02020603050405020304" pitchFamily="18" charset="0"/>
              </a:rPr>
              <a:t>ı</a:t>
            </a:r>
            <a:r>
              <a:rPr lang="nn-NO" sz="2400" cap="none" dirty="0">
                <a:effectLst/>
                <a:latin typeface="Times New Roman" panose="02020603050405020304" pitchFamily="18" charset="0"/>
                <a:cs typeface="Times New Roman" panose="02020603050405020304" pitchFamily="18" charset="0"/>
              </a:rPr>
              <a:t> ve arac</a:t>
            </a:r>
            <a:r>
              <a:rPr lang="tr-TR" sz="2400" cap="none" dirty="0">
                <a:effectLst/>
                <a:latin typeface="Times New Roman" panose="02020603050405020304" pitchFamily="18" charset="0"/>
                <a:cs typeface="Times New Roman" panose="02020603050405020304" pitchFamily="18" charset="0"/>
              </a:rPr>
              <a:t>ı</a:t>
            </a:r>
            <a:r>
              <a:rPr lang="nn-NO" sz="2400" cap="none" dirty="0">
                <a:effectLst/>
                <a:latin typeface="Times New Roman" panose="02020603050405020304" pitchFamily="18" charset="0"/>
                <a:cs typeface="Times New Roman" panose="02020603050405020304" pitchFamily="18" charset="0"/>
              </a:rPr>
              <a:t>lar</a:t>
            </a:r>
            <a:r>
              <a:rPr lang="tr-TR" sz="2400" cap="none" dirty="0">
                <a:effectLst/>
                <a:latin typeface="Times New Roman" panose="02020603050405020304" pitchFamily="18" charset="0"/>
                <a:cs typeface="Times New Roman" panose="02020603050405020304" pitchFamily="18" charset="0"/>
              </a:rPr>
              <a:t>ı</a:t>
            </a:r>
            <a:r>
              <a:rPr lang="nn-NO" sz="2400" cap="none" dirty="0">
                <a:effectLst/>
                <a:latin typeface="Times New Roman" panose="02020603050405020304" pitchFamily="18" charset="0"/>
                <a:cs typeface="Times New Roman" panose="02020603050405020304" pitchFamily="18" charset="0"/>
              </a:rPr>
              <a:t>n etkileri,</a:t>
            </a:r>
            <a:r>
              <a:rPr lang="tr-TR" sz="2400" cap="none" dirty="0">
                <a:effectLst/>
                <a:latin typeface="Times New Roman" panose="02020603050405020304" pitchFamily="18" charset="0"/>
                <a:cs typeface="Times New Roman" panose="02020603050405020304" pitchFamily="18" charset="0"/>
              </a:rPr>
              <a:t> aynı ürünün farklı ülke pazarlarında farklı fiyat düzeylerinde satılmasına neden olur.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Bunların yanında, işletmenin pazarda ne kadar süredir var olduğu, pazara sunulan ürünün özellikleri de farklılaştırılmış fiyatlama stratejisinin kullanılmasını gerektirebilir. </a:t>
            </a:r>
          </a:p>
        </p:txBody>
      </p:sp>
      <p:pic>
        <p:nvPicPr>
          <p:cNvPr id="17410" name="Picture 2" descr="E-Ticarette Ürün Fiyatlandırma Stratejileri - Projesoft">
            <a:extLst>
              <a:ext uri="{FF2B5EF4-FFF2-40B4-BE49-F238E27FC236}">
                <a16:creationId xmlns:a16="http://schemas.microsoft.com/office/drawing/2014/main" id="{070E032B-A6F3-DD4A-36B0-FF8EEF186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131" y="921230"/>
            <a:ext cx="3538330" cy="469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48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65043" y="543339"/>
            <a:ext cx="7898297" cy="5582825"/>
          </a:xfrm>
        </p:spPr>
        <p:txBody>
          <a:bodyPr>
            <a:noAutofit/>
          </a:bodyPr>
          <a:lstStyle/>
          <a:p>
            <a:pPr algn="just">
              <a:lnSpc>
                <a:spcPct val="100000"/>
              </a:lnSpc>
            </a:pPr>
            <a:r>
              <a:rPr lang="tr-TR" sz="2400" cap="none" dirty="0">
                <a:effectLst/>
                <a:latin typeface="Times New Roman" panose="02020603050405020304" pitchFamily="18" charset="0"/>
                <a:cs typeface="Times New Roman" panose="02020603050405020304" pitchFamily="18" charset="0"/>
              </a:rPr>
              <a:t>Söz gelimi, bir ürünün ürün yaşam eğrisinin gelişme döneminde olduğu bir pazardaki fiyatı ile aynı ürünün ülke pazarına henüz yeni sunulmuş olduğu ve dolayısıyla pazarda yeni ve belki de rakipsiz olduğu ülkedeki fiyatı, işletmenin hedefleri doğrultusunda farklı olabilir.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Farklılaştırılmış fiyatlar uygulama zorunluluğu işletmeleri fiyatlama ile ilgili farklı stratejiler geliştirmeye zorlamıştır.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İşletmeler kullanılabilecek strateji seçenekleri </a:t>
            </a:r>
            <a:r>
              <a:rPr lang="es-ES" sz="2400" cap="none" dirty="0">
                <a:effectLst/>
                <a:latin typeface="Times New Roman" panose="02020603050405020304" pitchFamily="18" charset="0"/>
                <a:cs typeface="Times New Roman" panose="02020603050405020304" pitchFamily="18" charset="0"/>
              </a:rPr>
              <a:t>aras</a:t>
            </a:r>
            <a:r>
              <a:rPr lang="tr-TR" sz="2400" cap="none" dirty="0">
                <a:effectLst/>
                <a:latin typeface="Times New Roman" panose="02020603050405020304" pitchFamily="18" charset="0"/>
                <a:cs typeface="Times New Roman" panose="02020603050405020304" pitchFamily="18" charset="0"/>
              </a:rPr>
              <a:t>ı</a:t>
            </a:r>
            <a:r>
              <a:rPr lang="es-ES" sz="2400" cap="none" dirty="0">
                <a:effectLst/>
                <a:latin typeface="Times New Roman" panose="02020603050405020304" pitchFamily="18" charset="0"/>
                <a:cs typeface="Times New Roman" panose="02020603050405020304" pitchFamily="18" charset="0"/>
              </a:rPr>
              <a:t>nda bir seçim yapabilmek için ayn</a:t>
            </a:r>
            <a:r>
              <a:rPr lang="tr-TR" sz="2400" cap="none" dirty="0">
                <a:effectLst/>
                <a:latin typeface="Times New Roman" panose="02020603050405020304" pitchFamily="18" charset="0"/>
                <a:cs typeface="Times New Roman" panose="02020603050405020304" pitchFamily="18" charset="0"/>
              </a:rPr>
              <a:t>ı</a:t>
            </a:r>
            <a:r>
              <a:rPr lang="es-ES" sz="2400" cap="none" dirty="0">
                <a:effectLst/>
                <a:latin typeface="Times New Roman" panose="02020603050405020304" pitchFamily="18" charset="0"/>
                <a:cs typeface="Times New Roman" panose="02020603050405020304" pitchFamily="18" charset="0"/>
              </a:rPr>
              <a:t> yerel pazarlarda oldu</a:t>
            </a:r>
            <a:r>
              <a:rPr lang="tr-TR" sz="2400" cap="none" dirty="0">
                <a:effectLst/>
                <a:latin typeface="Times New Roman" panose="02020603050405020304" pitchFamily="18" charset="0"/>
                <a:cs typeface="Times New Roman" panose="02020603050405020304" pitchFamily="18" charset="0"/>
              </a:rPr>
              <a:t>ğ</a:t>
            </a:r>
            <a:r>
              <a:rPr lang="es-ES" sz="2400" cap="none" dirty="0">
                <a:effectLst/>
                <a:latin typeface="Times New Roman" panose="02020603050405020304" pitchFamily="18" charset="0"/>
                <a:cs typeface="Times New Roman" panose="02020603050405020304" pitchFamily="18" charset="0"/>
              </a:rPr>
              <a:t>u gibi küresel</a:t>
            </a:r>
            <a:r>
              <a:rPr lang="tr-TR" sz="2400" cap="none" dirty="0">
                <a:effectLst/>
                <a:latin typeface="Times New Roman" panose="02020603050405020304" pitchFamily="18" charset="0"/>
                <a:cs typeface="Times New Roman" panose="02020603050405020304" pitchFamily="18" charset="0"/>
              </a:rPr>
              <a:t> pazarlarda da maliyetleri ve pazar koşullarını dikkate alırlar.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Herhangi bir işletme maliyetinin altında bir fiyatla ürününü satıp ayakta kalmaya devam edemez ama öte yandan ürünü için pazarda kabul edilemeyecek bir fiyat da isteyemez. </a:t>
            </a:r>
          </a:p>
        </p:txBody>
      </p:sp>
      <p:pic>
        <p:nvPicPr>
          <p:cNvPr id="18434" name="Picture 2" descr="Psikolojik Fiyatlandırma Nedir? Yöntemleri Nelerdir?">
            <a:extLst>
              <a:ext uri="{FF2B5EF4-FFF2-40B4-BE49-F238E27FC236}">
                <a16:creationId xmlns:a16="http://schemas.microsoft.com/office/drawing/2014/main" id="{43D138A9-5581-670C-5B37-86B854C4B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5374" y="649356"/>
            <a:ext cx="3551584" cy="547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354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65043" y="675861"/>
            <a:ext cx="7858541" cy="5450303"/>
          </a:xfrm>
        </p:spPr>
        <p:txBody>
          <a:bodyPr>
            <a:noAutofit/>
          </a:bodyPr>
          <a:lstStyle/>
          <a:p>
            <a:pPr algn="just">
              <a:lnSpc>
                <a:spcPct val="100000"/>
              </a:lnSpc>
            </a:pPr>
            <a:r>
              <a:rPr lang="tr-TR" sz="2400" cap="none" dirty="0">
                <a:effectLst/>
                <a:latin typeface="Times New Roman" panose="02020603050405020304" pitchFamily="18" charset="0"/>
                <a:cs typeface="Times New Roman" panose="02020603050405020304" pitchFamily="18" charset="0"/>
              </a:rPr>
              <a:t>Bu doğrultuda, işletmeler küresel pazarlarda iki temel yaklaşıma bağlı olarak fiyatlama stratejilerini oluştururlar. Bunlar, maliyete dayalı fiyatlama ve pazara dayalı fiyatlama yaklaşımlarıdır.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Dış pazar deneyimi sınırlı olan ya da hiç olmayan işletmeler ile daha çok endüstriyel ürün üreticileri çoğunlukla maliyete dayalı fiyatlama stratejilerini tercih ederler.</a:t>
            </a:r>
          </a:p>
          <a:p>
            <a:pPr algn="just">
              <a:lnSpc>
                <a:spcPct val="100000"/>
              </a:lnSpc>
            </a:pPr>
            <a:r>
              <a:rPr lang="tr-TR" sz="2400" cap="none" dirty="0">
                <a:effectLst/>
                <a:latin typeface="Times New Roman" panose="02020603050405020304" pitchFamily="18" charset="0"/>
                <a:cs typeface="Times New Roman" panose="02020603050405020304" pitchFamily="18" charset="0"/>
              </a:rPr>
              <a:t>Fiyatlamayı stratejik planlarının bir parçası olarak kullanma imkanına sahip işletmeler ise dış pazarlarda pazar bölümleme, rekabetçi fiyatlama ya da pazara dayalı fiyatlama stratejilerini tercih eder. </a:t>
            </a:r>
          </a:p>
          <a:p>
            <a:pPr algn="just">
              <a:lnSpc>
                <a:spcPct val="100000"/>
              </a:lnSpc>
            </a:pPr>
            <a:r>
              <a:rPr lang="tr-TR" sz="2400" cap="none" dirty="0">
                <a:effectLst/>
                <a:latin typeface="Times New Roman" panose="02020603050405020304" pitchFamily="18" charset="0"/>
                <a:cs typeface="Times New Roman" panose="02020603050405020304" pitchFamily="18" charset="0"/>
              </a:rPr>
              <a:t>Ancak tüm ülke pazarlarında ya da her koşulda geçerli olabilecek bir fiyatlama stratejisinden bahsetmek mümkün değildir. </a:t>
            </a:r>
          </a:p>
        </p:txBody>
      </p:sp>
      <p:pic>
        <p:nvPicPr>
          <p:cNvPr id="19458" name="Picture 2" descr="8 Adımda Doğru Fiyatlandırma Yol Haritası - BONUS: 4 Büyük Firmanın Fiyatlandırma  Stratejisi">
            <a:extLst>
              <a:ext uri="{FF2B5EF4-FFF2-40B4-BE49-F238E27FC236}">
                <a16:creationId xmlns:a16="http://schemas.microsoft.com/office/drawing/2014/main" id="{524F74F6-1CE0-4DA8-B36B-E81C73C6E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5861" y="768626"/>
            <a:ext cx="3631096" cy="535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114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18052" y="618517"/>
            <a:ext cx="11582399" cy="1197031"/>
          </a:xfrm>
        </p:spPr>
        <p:txBody>
          <a:bodyPr>
            <a:normAutofit/>
          </a:bodyPr>
          <a:lstStyle/>
          <a:p>
            <a:r>
              <a:rPr lang="tr-TR" b="1" dirty="0">
                <a:latin typeface="Times New Roman" panose="02020603050405020304" pitchFamily="18" charset="0"/>
                <a:cs typeface="Times New Roman" panose="02020603050405020304" pitchFamily="18" charset="0"/>
              </a:rPr>
              <a:t>Maliyete Dayalı Fiyatlama Stratejileri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18052" y="1934817"/>
            <a:ext cx="7447722" cy="3856383"/>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Dış pazarlarda işletmeler, çoğunlukla maliyete dayalı fiyatlama stratejilerini tercih etmekteler.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Maliyete dayalı fiyatlama yaklaşımlarında işletmeler, fiyatlama kararlarını toplam maliyetleri ya da marjinal maliyetleri karşılamaya yönelik olarak alırlar.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Ancak bu fiyatlama yaklaşımlarının önemli sınırlamalarından birisi, müşterilerin ürün için ne kadar fiyat ödemeye hazır olduğunun hesaba katılmayışıdır.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Ayrıca, dış pazarlara açılmak söz konusu olduğunda işletmelerin normal üretim maliyetleri dışında birtakım maliyetleri göze almaları gerekmektedir. </a:t>
            </a:r>
          </a:p>
        </p:txBody>
      </p:sp>
      <p:pic>
        <p:nvPicPr>
          <p:cNvPr id="20482" name="Picture 2" descr="E-ticaret mağazaları için etkili indirimli fiyatlandırma stratejileri -  Ecom PW">
            <a:extLst>
              <a:ext uri="{FF2B5EF4-FFF2-40B4-BE49-F238E27FC236}">
                <a16:creationId xmlns:a16="http://schemas.microsoft.com/office/drawing/2014/main" id="{2657F231-E2EE-086B-4701-6E88C2025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273" y="1934817"/>
            <a:ext cx="3917675" cy="430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461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18052" y="618517"/>
            <a:ext cx="11582399" cy="1596177"/>
          </a:xfrm>
        </p:spPr>
        <p:txBody>
          <a:bodyPr>
            <a:normAutofit/>
          </a:bodyPr>
          <a:lstStyle/>
          <a:p>
            <a:r>
              <a:rPr lang="tr-TR" b="1" dirty="0">
                <a:latin typeface="Times New Roman" panose="02020603050405020304" pitchFamily="18" charset="0"/>
                <a:cs typeface="Times New Roman" panose="02020603050405020304" pitchFamily="18" charset="0"/>
              </a:rPr>
              <a:t>Maliyete Dayalı Fiyatlama Stratejileri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18052" y="2214694"/>
            <a:ext cx="10960175" cy="3576506"/>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Üretim için kullanılan iş gücü, ham madde, ara ürünler ve genel giderler normal maliyetler olarak kabul edilirken dış pazarlarda faaliyet göstermek şu tür maliyetleri de beraberinde </a:t>
            </a:r>
            <a:r>
              <a:rPr lang="fi-FI" sz="2400" cap="none" dirty="0">
                <a:latin typeface="Times New Roman" panose="02020603050405020304" pitchFamily="18" charset="0"/>
                <a:cs typeface="Times New Roman" panose="02020603050405020304" pitchFamily="18" charset="0"/>
              </a:rPr>
              <a:t>getirir:</a:t>
            </a:r>
          </a:p>
          <a:p>
            <a:pPr algn="just">
              <a:lnSpc>
                <a:spcPct val="100000"/>
              </a:lnSpc>
            </a:pPr>
            <a:r>
              <a:rPr lang="tr-TR" sz="2400" cap="none" dirty="0">
                <a:latin typeface="Times New Roman" panose="02020603050405020304" pitchFamily="18" charset="0"/>
                <a:cs typeface="Times New Roman" panose="02020603050405020304" pitchFamily="18" charset="0"/>
              </a:rPr>
              <a:t>Dış pazarlar için ürünün değiştirilmesi ya da uyarlanması,</a:t>
            </a:r>
          </a:p>
          <a:p>
            <a:pPr algn="just">
              <a:lnSpc>
                <a:spcPct val="100000"/>
              </a:lnSpc>
            </a:pPr>
            <a:r>
              <a:rPr lang="tr-TR" sz="2400" cap="none" dirty="0">
                <a:latin typeface="Times New Roman" panose="02020603050405020304" pitchFamily="18" charset="0"/>
                <a:cs typeface="Times New Roman" panose="02020603050405020304" pitchFamily="18" charset="0"/>
              </a:rPr>
              <a:t>İhracat işlemlerinin maliyetleri: insan kaynağı, pazar araştırması, nakliye ve sigorta maliyetleri, iletişim ve tutundurma maliyetleri,</a:t>
            </a:r>
          </a:p>
          <a:p>
            <a:pPr algn="just">
              <a:lnSpc>
                <a:spcPct val="100000"/>
              </a:lnSpc>
            </a:pPr>
            <a:r>
              <a:rPr lang="tr-TR" sz="2400" cap="none" dirty="0">
                <a:latin typeface="Times New Roman" panose="02020603050405020304" pitchFamily="18" charset="0"/>
                <a:cs typeface="Times New Roman" panose="02020603050405020304" pitchFamily="18" charset="0"/>
              </a:rPr>
              <a:t>Dış pazarlara girmenin getirdiği maliyetler: gümrük vergileri, kredi riskleri, siyasi riskler ve döviz kuru riskleridir.</a:t>
            </a:r>
          </a:p>
        </p:txBody>
      </p:sp>
    </p:spTree>
    <p:extLst>
      <p:ext uri="{BB962C8B-B14F-4D97-AF65-F5344CB8AC3E}">
        <p14:creationId xmlns:p14="http://schemas.microsoft.com/office/powerpoint/2010/main" val="3872462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18052" y="618517"/>
            <a:ext cx="11582399" cy="1596177"/>
          </a:xfrm>
        </p:spPr>
        <p:txBody>
          <a:bodyPr>
            <a:normAutofit/>
          </a:bodyPr>
          <a:lstStyle/>
          <a:p>
            <a:r>
              <a:rPr lang="tr-TR" b="1" dirty="0">
                <a:latin typeface="Times New Roman" panose="02020603050405020304" pitchFamily="18" charset="0"/>
                <a:cs typeface="Times New Roman" panose="02020603050405020304" pitchFamily="18" charset="0"/>
              </a:rPr>
              <a:t>Maliyete Dayalı Fiyatlama Stratejileri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69843" y="2637183"/>
            <a:ext cx="6029740" cy="3154017"/>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İşletmeler dış pazarlarda faaliyet göstermenin maliyetlerinin hangi kısmına bağlı olarak fiyatlama yapacaklarına karar verirler.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Burada iki tür fiyatlama stratejisi uygulanabilir: toplam maliyete dayalı fiyatlama ve marjinal maliyete dayalı fiyatlama.</a:t>
            </a:r>
          </a:p>
        </p:txBody>
      </p:sp>
      <p:pic>
        <p:nvPicPr>
          <p:cNvPr id="21506" name="Picture 2" descr="Dinamik Fiyatlandırma Nedir? - DN Kreatif">
            <a:extLst>
              <a:ext uri="{FF2B5EF4-FFF2-40B4-BE49-F238E27FC236}">
                <a16:creationId xmlns:a16="http://schemas.microsoft.com/office/drawing/2014/main" id="{C7787164-EF9F-A0AA-CDE3-78B0B7569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399" y="2697645"/>
            <a:ext cx="4731027" cy="225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641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08383" y="1"/>
            <a:ext cx="10469843" cy="1855304"/>
          </a:xfrm>
        </p:spPr>
        <p:txBody>
          <a:bodyPr/>
          <a:lstStyle/>
          <a:p>
            <a:r>
              <a:rPr lang="tr-TR" b="1" dirty="0">
                <a:latin typeface="Times New Roman" panose="02020603050405020304" pitchFamily="18" charset="0"/>
                <a:cs typeface="Times New Roman" panose="02020603050405020304" pitchFamily="18" charset="0"/>
              </a:rPr>
              <a:t>Toplam Maliyete Dayalı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251791" y="1457739"/>
            <a:ext cx="8680174" cy="4333462"/>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Toplam maliyet fiyatlaması, dış pazarlarda ürün satış yapmanın toplam sabit maliyetlerini karşılamayı amaçlar.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yaklaşımda önce maliyetler tahmin edilir ve satılan her birim ürünün değişken ve sabit maliyetlerdeki payını karşılaması beklenir.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Genellikle normal kapasitedeki üretimin toplam maliyetine dayalı olarak fiyat belirlenir. Ancak, gerçekleşen satış hacmi, planlanan satışlardan farklılık gösterdiği zaman, maliyeti ve sabit fiyatı belirlemek için kullanılan genel gider karşılama oranı hatalı olacaktır.</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Gerçekleşen satış hacmi beklentilerin altında kalırsa uygulanan fiyat, sabit giderleri karşılamakta yetersiz kalacak ve zarar edilecektir.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Eğer gerçekleşen satışlar beklentilerin ötesine geçerse sabit giderler karşılandığı gibi fazladan kar edilmesi mümkündür. </a:t>
            </a:r>
          </a:p>
        </p:txBody>
      </p:sp>
      <p:pic>
        <p:nvPicPr>
          <p:cNvPr id="22530" name="Picture 2" descr="NRF Says the Economy is 'Being Rebalanced'">
            <a:extLst>
              <a:ext uri="{FF2B5EF4-FFF2-40B4-BE49-F238E27FC236}">
                <a16:creationId xmlns:a16="http://schemas.microsoft.com/office/drawing/2014/main" id="{796AED97-2DD8-9D79-980F-BA4F79304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5218" y="1621735"/>
            <a:ext cx="2994991" cy="4739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873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75861" y="503583"/>
            <a:ext cx="10602365" cy="993913"/>
          </a:xfrm>
        </p:spPr>
        <p:txBody>
          <a:bodyPr/>
          <a:lstStyle/>
          <a:p>
            <a:r>
              <a:rPr lang="tr-TR" b="1" dirty="0">
                <a:latin typeface="Times New Roman" panose="02020603050405020304" pitchFamily="18" charset="0"/>
                <a:cs typeface="Times New Roman" panose="02020603050405020304" pitchFamily="18" charset="0"/>
              </a:rPr>
              <a:t>Toplam Maliyete Dayalı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75861" y="1603513"/>
            <a:ext cx="6745356" cy="4187688"/>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tür durumlarda, kar hedefleri düşürülmeden, fiyatı düşürmek mümkün olabilir.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Bununla birlikte, uzun vadede tüm sabit maliyetler karşılanmalıdır, aksi takdirde şirket iflas eder. </a:t>
            </a:r>
          </a:p>
          <a:p>
            <a:pPr marL="0" indent="0" algn="just">
              <a:lnSpc>
                <a:spcPct val="100000"/>
              </a:lnSpc>
              <a:buNone/>
            </a:pPr>
            <a:r>
              <a:rPr lang="sv-SE" sz="2400" cap="none" dirty="0">
                <a:latin typeface="Times New Roman" panose="02020603050405020304" pitchFamily="18" charset="0"/>
                <a:cs typeface="Times New Roman" panose="02020603050405020304" pitchFamily="18" charset="0"/>
              </a:rPr>
              <a:t>Toplam maliyet fiyatlamas</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 en çok,</a:t>
            </a:r>
          </a:p>
          <a:p>
            <a:pPr algn="just">
              <a:lnSpc>
                <a:spcPct val="100000"/>
              </a:lnSpc>
            </a:pPr>
            <a:r>
              <a:rPr lang="tr-TR" sz="2400" cap="none" dirty="0">
                <a:latin typeface="Times New Roman" panose="02020603050405020304" pitchFamily="18" charset="0"/>
                <a:cs typeface="Times New Roman" panose="02020603050405020304" pitchFamily="18" charset="0"/>
              </a:rPr>
              <a:t>Belirli satış düzeylerinin beklendiği,</a:t>
            </a:r>
          </a:p>
          <a:p>
            <a:pPr algn="just">
              <a:lnSpc>
                <a:spcPct val="100000"/>
              </a:lnSpc>
            </a:pPr>
            <a:r>
              <a:rPr lang="tr-TR" sz="2400" cap="none" dirty="0">
                <a:latin typeface="Times New Roman" panose="02020603050405020304" pitchFamily="18" charset="0"/>
                <a:cs typeface="Times New Roman" panose="02020603050405020304" pitchFamily="18" charset="0"/>
              </a:rPr>
              <a:t>İşletmenin yatırımını derhal karşılamayı hedeflediği ve daha sonra fiyat düşürmeye gittiği,  </a:t>
            </a:r>
          </a:p>
          <a:p>
            <a:pPr algn="just">
              <a:lnSpc>
                <a:spcPct val="100000"/>
              </a:lnSpc>
            </a:pPr>
            <a:r>
              <a:rPr lang="tr-TR" sz="2400" cap="none" dirty="0">
                <a:latin typeface="Times New Roman" panose="02020603050405020304" pitchFamily="18" charset="0"/>
                <a:cs typeface="Times New Roman" panose="02020603050405020304" pitchFamily="18" charset="0"/>
              </a:rPr>
              <a:t>Şirketin uzun vadede sürekli fiyat düşürme politikasına yönelik bir fiyat stratejisi benimsediği durumlarda kullanılır.</a:t>
            </a:r>
          </a:p>
        </p:txBody>
      </p:sp>
      <p:pic>
        <p:nvPicPr>
          <p:cNvPr id="23554" name="Picture 2" descr="May Retail Sales Will Support Or Refute NRF's Optimistic Outlook">
            <a:extLst>
              <a:ext uri="{FF2B5EF4-FFF2-40B4-BE49-F238E27FC236}">
                <a16:creationId xmlns:a16="http://schemas.microsoft.com/office/drawing/2014/main" id="{A8332876-77A2-3F18-5E39-5804B223C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278" y="1722783"/>
            <a:ext cx="4119217" cy="463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868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8"/>
            <a:ext cx="10364451" cy="839222"/>
          </a:xfrm>
        </p:spPr>
        <p:txBody>
          <a:bodyPr>
            <a:normAutofit/>
          </a:bodyPr>
          <a:lstStyle/>
          <a:p>
            <a:r>
              <a:rPr lang="tr-TR" b="1" dirty="0">
                <a:latin typeface="Times New Roman" panose="02020603050405020304" pitchFamily="18" charset="0"/>
                <a:cs typeface="Times New Roman" panose="02020603050405020304" pitchFamily="18" charset="0"/>
              </a:rPr>
              <a:t>Marjinal Maliyete Dayalı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278296" y="1600201"/>
            <a:ext cx="8494643" cy="4525963"/>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Toplam maliyete dayalı fiyatlama, kısa vadeli fiyat kararları almakta pek faydalı  olmamaktadır.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tür kararlarda marjinal maliyete dayalı fiyatlama yaklaşımına başvurulabilir.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Marjinal maliyetler, her bir birim ürünün üretilmesi sonucunda ortaya çıkan maliyetleri ifade etmektedir.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Marjinal maliyete dayalı fiyatlama daha çok ihracat siparişleri, beklenmedik miktarlar, özel bir anlaşma ya da taşerona iş verme gibi ikincil fiyatlama kararları olarak adlandırılabilecek durumlarda kullanılır.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Burada, “satış fiyatı değiştirildiğinde toplam karda nasıl bir değişiklik olur?” Sorusuna cevap aranır. </a:t>
            </a:r>
          </a:p>
        </p:txBody>
      </p:sp>
      <p:pic>
        <p:nvPicPr>
          <p:cNvPr id="24578" name="Picture 2" descr="Australian retail sales rebounded at the fastest pace since April 2018">
            <a:extLst>
              <a:ext uri="{FF2B5EF4-FFF2-40B4-BE49-F238E27FC236}">
                <a16:creationId xmlns:a16="http://schemas.microsoft.com/office/drawing/2014/main" id="{18E5ED0E-97E6-F9D5-661D-00881482D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406" y="1743075"/>
            <a:ext cx="2863297" cy="468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703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8"/>
            <a:ext cx="10364451" cy="839222"/>
          </a:xfrm>
        </p:spPr>
        <p:txBody>
          <a:bodyPr>
            <a:normAutofit/>
          </a:bodyPr>
          <a:lstStyle/>
          <a:p>
            <a:r>
              <a:rPr lang="tr-TR" b="1" dirty="0">
                <a:latin typeface="Times New Roman" panose="02020603050405020304" pitchFamily="18" charset="0"/>
                <a:cs typeface="Times New Roman" panose="02020603050405020304" pitchFamily="18" charset="0"/>
              </a:rPr>
              <a:t>Marjinal Maliyete Dayalı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278296" y="1600201"/>
            <a:ext cx="7328451" cy="4525963"/>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İşletmeler marjinal maliyete dayalı fiyatlama ile sabit maliyetlere ve kara yapılan toplam katkıyı azami düzeye çıkaracak fiyat düzeyini belirlemeye çalışır.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Yerel pazarda sabit maliyetleri arttırmaksızın, ek dış satış yaratacak aylak üretim kapasitesi olduğunda marjinal maliyete dayalı fiyatlamayı kullanmak faydalı olabilir.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durum genellikle kısa vadelidir.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Çünkü uzun vadede sabit maliyetlerin karşılanması şarttır.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Marjinal maliyete dayalı fiyatlama şu tür durumlarda cazip bir fiyatlama stratejisi olarak kabul edilir:</a:t>
            </a:r>
          </a:p>
        </p:txBody>
      </p:sp>
      <p:pic>
        <p:nvPicPr>
          <p:cNvPr id="25602" name="Picture 2" descr="NRF: February Retail Sales Show Strong Growth Year-Over-Year Behind  Vaccine, Stimulus">
            <a:extLst>
              <a:ext uri="{FF2B5EF4-FFF2-40B4-BE49-F238E27FC236}">
                <a16:creationId xmlns:a16="http://schemas.microsoft.com/office/drawing/2014/main" id="{39A48443-D12B-8723-9318-77FAAE47A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2278" y="1719468"/>
            <a:ext cx="4121426" cy="421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898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0087" y="1683027"/>
            <a:ext cx="7686261" cy="4108174"/>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Fiyatlama kararlarında dikkat edilmesi gereken noktalar:</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 Bir ürün dizisi içindeki ürünlerin fiyatları arasındaki ve bir ürün karması içindeki ürünler ile fiyatları arasındaki ilişkiler,</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 Ürünlerin grup olarak mı fiyatlandırılacağı yoksa tek tek mi fiyatlandırılacağı,</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•Özellikle büyük işletmeler açısından nihai tüketiciler veya kullanıcıların ödeyeceği fiyatın belirli bir düzeyde tutulmasını kontrol edilip edilemeyeceği,</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•Pazarların coğrafik konumuna göre fiyatlama yapılıp yapılmayacağı.</a:t>
            </a:r>
          </a:p>
        </p:txBody>
      </p:sp>
      <p:pic>
        <p:nvPicPr>
          <p:cNvPr id="3074" name="Picture 2" descr="Kârlı Bir Menü İçin Fiyatlama Nasıl Yapılır? - 5 Adımda Menü Fiyatlama">
            <a:extLst>
              <a:ext uri="{FF2B5EF4-FFF2-40B4-BE49-F238E27FC236}">
                <a16:creationId xmlns:a16="http://schemas.microsoft.com/office/drawing/2014/main" id="{30BAFA02-58B2-95FD-478C-FB2257C13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156" y="1683027"/>
            <a:ext cx="3250924" cy="410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510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8"/>
            <a:ext cx="10364451" cy="839222"/>
          </a:xfrm>
        </p:spPr>
        <p:txBody>
          <a:bodyPr>
            <a:normAutofit/>
          </a:bodyPr>
          <a:lstStyle/>
          <a:p>
            <a:r>
              <a:rPr lang="tr-TR" b="1" dirty="0">
                <a:latin typeface="Times New Roman" panose="02020603050405020304" pitchFamily="18" charset="0"/>
                <a:cs typeface="Times New Roman" panose="02020603050405020304" pitchFamily="18" charset="0"/>
              </a:rPr>
              <a:t>Marjinal Maliyete Dayalı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18051" y="1895061"/>
            <a:ext cx="6056245" cy="4231103"/>
          </a:xfrm>
        </p:spPr>
        <p:txBody>
          <a:bodyPr>
            <a:noAutofit/>
          </a:bodyPr>
          <a:lstStyle/>
          <a:p>
            <a:pPr algn="just">
              <a:lnSpc>
                <a:spcPct val="100000"/>
              </a:lnSpc>
            </a:pPr>
            <a:r>
              <a:rPr lang="tr-TR" sz="2400" cap="none" dirty="0">
                <a:latin typeface="Times New Roman" panose="02020603050405020304" pitchFamily="18" charset="0"/>
                <a:cs typeface="Times New Roman" panose="02020603050405020304" pitchFamily="18" charset="0"/>
              </a:rPr>
              <a:t>Düşük fiyatın, dış pazarda ürünün kabul görmesini sağlaması,</a:t>
            </a:r>
          </a:p>
          <a:p>
            <a:pPr algn="just">
              <a:lnSpc>
                <a:spcPct val="100000"/>
              </a:lnSpc>
            </a:pPr>
            <a:r>
              <a:rPr lang="tr-TR" sz="2400" cap="none" dirty="0">
                <a:latin typeface="Times New Roman" panose="02020603050405020304" pitchFamily="18" charset="0"/>
                <a:cs typeface="Times New Roman" panose="02020603050405020304" pitchFamily="18" charset="0"/>
              </a:rPr>
              <a:t>Yerel pazarda durgunluk ya da durgun talep nedeniyle aylak kapasitenin mevcut olması,</a:t>
            </a:r>
          </a:p>
          <a:p>
            <a:pPr algn="just">
              <a:lnSpc>
                <a:spcPct val="100000"/>
              </a:lnSpc>
            </a:pPr>
            <a:r>
              <a:rPr lang="tr-TR" sz="2400" cap="none" dirty="0">
                <a:latin typeface="Times New Roman" panose="02020603050405020304" pitchFamily="18" charset="0"/>
                <a:cs typeface="Times New Roman" panose="02020603050405020304" pitchFamily="18" charset="0"/>
              </a:rPr>
              <a:t>Yeni bir teknolojinin ortaya çıkması beklendiği için ürün yaşam döngüsünün kısa olacağının öngörülmesi,</a:t>
            </a:r>
          </a:p>
          <a:p>
            <a:pPr algn="just">
              <a:lnSpc>
                <a:spcPct val="100000"/>
              </a:lnSpc>
            </a:pPr>
            <a:r>
              <a:rPr lang="tr-TR" sz="2400" cap="none" dirty="0">
                <a:latin typeface="Times New Roman" panose="02020603050405020304" pitchFamily="18" charset="0"/>
                <a:cs typeface="Times New Roman" panose="02020603050405020304" pitchFamily="18" charset="0"/>
              </a:rPr>
              <a:t>Sabit maliyetleri karşılamak için gereken katkı payını üreten bir ürün yelpazesi bulunmasıdır.</a:t>
            </a:r>
          </a:p>
        </p:txBody>
      </p:sp>
      <p:pic>
        <p:nvPicPr>
          <p:cNvPr id="26626" name="Picture 2" descr="Retail sales fall in Great Britain as shoppers rein in food spending |  Retail industry | The Guardian">
            <a:extLst>
              <a:ext uri="{FF2B5EF4-FFF2-40B4-BE49-F238E27FC236}">
                <a16:creationId xmlns:a16="http://schemas.microsoft.com/office/drawing/2014/main" id="{A5376658-580A-8985-73F8-0EA5A1146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655" y="2100262"/>
            <a:ext cx="5037275" cy="3823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15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7565" y="291549"/>
            <a:ext cx="10880661" cy="1484242"/>
          </a:xfrm>
        </p:spPr>
        <p:txBody>
          <a:bodyPr>
            <a:normAutofit/>
          </a:bodyPr>
          <a:lstStyle/>
          <a:p>
            <a:r>
              <a:rPr lang="tr-TR" b="1" dirty="0">
                <a:latin typeface="Times New Roman" panose="02020603050405020304" pitchFamily="18" charset="0"/>
                <a:cs typeface="Times New Roman" panose="02020603050405020304" pitchFamily="18" charset="0"/>
              </a:rPr>
              <a:t>Pazara Dayalı Fiyatlama Stratejileri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43340" y="1775791"/>
            <a:ext cx="7924800" cy="4015409"/>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Fiyatlama kararları, maliyetler ile pazarın kaldırabileceği en yüksek düzey arasında bir noktada satış fiyatı belirlemekten biraz daha karmaşık bir yapıya sahiptir.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Dış pazarlarda kullanılabilecek farklı birtakım fiyatlama stratejileri mevcuttur.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Burada temel alınabilecek nokta, işletmenin fiyatlamayı stratejik bir pazarlama aracı olarak kullanıp kullanmayacağıdır.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durumda, işletmenin dış pazarlar ile ilgili hedefleri, uygulanacak fiyatlama stratejisinin belirlenmesine yol gösterir.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fiyat stratejileri genellikle düşük ya da yüksek fiyat stratejileri olarak iki grupta sınıflanabilir.</a:t>
            </a:r>
          </a:p>
        </p:txBody>
      </p:sp>
      <p:pic>
        <p:nvPicPr>
          <p:cNvPr id="27650" name="Picture 2" descr="National Retail Policy: Leaders demand industry status, multi-tiered policy  for retail sector, ET Retail">
            <a:extLst>
              <a:ext uri="{FF2B5EF4-FFF2-40B4-BE49-F238E27FC236}">
                <a16:creationId xmlns:a16="http://schemas.microsoft.com/office/drawing/2014/main" id="{605DB2CA-D9F2-E51D-E6E6-037462106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0903" y="1891746"/>
            <a:ext cx="3405810" cy="435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650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792" y="437323"/>
            <a:ext cx="11383618" cy="1338468"/>
          </a:xfrm>
        </p:spPr>
        <p:txBody>
          <a:bodyPr>
            <a:normAutofit/>
          </a:bodyPr>
          <a:lstStyle/>
          <a:p>
            <a:r>
              <a:rPr lang="pt-BR" b="1" dirty="0">
                <a:latin typeface="Times New Roman" panose="02020603050405020304" pitchFamily="18" charset="0"/>
                <a:cs typeface="Times New Roman" panose="02020603050405020304" pitchFamily="18" charset="0"/>
              </a:rPr>
              <a:t>Pazar</a:t>
            </a:r>
            <a:r>
              <a:rPr lang="tr-TR" b="1" dirty="0">
                <a:latin typeface="Times New Roman" panose="02020603050405020304" pitchFamily="18" charset="0"/>
                <a:cs typeface="Times New Roman" panose="02020603050405020304" pitchFamily="18" charset="0"/>
              </a:rPr>
              <a:t>ı</a:t>
            </a:r>
            <a:r>
              <a:rPr lang="pt-BR" b="1" dirty="0">
                <a:latin typeface="Times New Roman" panose="02020603050405020304" pitchFamily="18" charset="0"/>
                <a:cs typeface="Times New Roman" panose="02020603050405020304" pitchFamily="18" charset="0"/>
              </a:rPr>
              <a:t>n Kayma</a:t>
            </a:r>
            <a:r>
              <a:rPr lang="tr-TR" b="1" dirty="0" err="1">
                <a:latin typeface="Times New Roman" panose="02020603050405020304" pitchFamily="18" charset="0"/>
                <a:cs typeface="Times New Roman" panose="02020603050405020304" pitchFamily="18" charset="0"/>
              </a:rPr>
              <a:t>ğı</a:t>
            </a:r>
            <a:r>
              <a:rPr lang="pt-BR" b="1" dirty="0">
                <a:latin typeface="Times New Roman" panose="02020603050405020304" pitchFamily="18" charset="0"/>
                <a:cs typeface="Times New Roman" panose="02020603050405020304" pitchFamily="18" charset="0"/>
              </a:rPr>
              <a:t>n</a:t>
            </a:r>
            <a:r>
              <a:rPr lang="tr-TR" b="1" dirty="0">
                <a:latin typeface="Times New Roman" panose="02020603050405020304" pitchFamily="18" charset="0"/>
                <a:cs typeface="Times New Roman" panose="02020603050405020304" pitchFamily="18" charset="0"/>
              </a:rPr>
              <a:t>ı</a:t>
            </a:r>
            <a:r>
              <a:rPr lang="pt-BR" b="1" dirty="0">
                <a:latin typeface="Times New Roman" panose="02020603050405020304" pitchFamily="18" charset="0"/>
                <a:cs typeface="Times New Roman" panose="02020603050405020304" pitchFamily="18" charset="0"/>
              </a:rPr>
              <a:t> Almaya Yönelik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56590" y="1775791"/>
            <a:ext cx="5963481" cy="4015409"/>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İşletmeler kimi zaman dış pazarlarda kısa vadede mümkün olan en yüksek karı elde etmek gibi bir hedefle yola çıkarlar.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hedef doğrultusunda da işletmenin söz konusu pazardaki uzun vadeli konumu dikkate alınmaksızın, ürün özelliklerine bağlı olarak mümkün olan yüksek fiyat uygulanır.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tür uygulamalarla daha çok işletmenin pazarda kalıcı olmak gibi amacı olmadığında ya da yakın zamanda önemli bir rakibin pazara girebileceği düşüncesi olduğunda karşılaşılır.</a:t>
            </a:r>
          </a:p>
        </p:txBody>
      </p:sp>
      <p:pic>
        <p:nvPicPr>
          <p:cNvPr id="9" name="Resim 8">
            <a:extLst>
              <a:ext uri="{FF2B5EF4-FFF2-40B4-BE49-F238E27FC236}">
                <a16:creationId xmlns:a16="http://schemas.microsoft.com/office/drawing/2014/main" id="{C99FEB02-603A-5F37-31BC-B1647D294380}"/>
              </a:ext>
            </a:extLst>
          </p:cNvPr>
          <p:cNvPicPr>
            <a:picLocks noChangeAspect="1"/>
          </p:cNvPicPr>
          <p:nvPr/>
        </p:nvPicPr>
        <p:blipFill>
          <a:blip r:embed="rId2"/>
          <a:stretch>
            <a:fillRect/>
          </a:stretch>
        </p:blipFill>
        <p:spPr>
          <a:xfrm>
            <a:off x="6824868" y="1881808"/>
            <a:ext cx="5088835" cy="4253949"/>
          </a:xfrm>
          <a:prstGeom prst="rect">
            <a:avLst/>
          </a:prstGeom>
        </p:spPr>
      </p:pic>
    </p:spTree>
    <p:extLst>
      <p:ext uri="{BB962C8B-B14F-4D97-AF65-F5344CB8AC3E}">
        <p14:creationId xmlns:p14="http://schemas.microsoft.com/office/powerpoint/2010/main" val="3670178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65042" y="185530"/>
            <a:ext cx="11370367" cy="1590261"/>
          </a:xfrm>
        </p:spPr>
        <p:txBody>
          <a:bodyPr>
            <a:normAutofit/>
          </a:bodyPr>
          <a:lstStyle/>
          <a:p>
            <a:r>
              <a:rPr lang="pt-BR" b="1" dirty="0">
                <a:latin typeface="Times New Roman" panose="02020603050405020304" pitchFamily="18" charset="0"/>
                <a:cs typeface="Times New Roman" panose="02020603050405020304" pitchFamily="18" charset="0"/>
              </a:rPr>
              <a:t>Pazar</a:t>
            </a:r>
            <a:r>
              <a:rPr lang="tr-TR" b="1" dirty="0">
                <a:latin typeface="Times New Roman" panose="02020603050405020304" pitchFamily="18" charset="0"/>
                <a:cs typeface="Times New Roman" panose="02020603050405020304" pitchFamily="18" charset="0"/>
              </a:rPr>
              <a:t>ı</a:t>
            </a:r>
            <a:r>
              <a:rPr lang="pt-BR" b="1" dirty="0">
                <a:latin typeface="Times New Roman" panose="02020603050405020304" pitchFamily="18" charset="0"/>
                <a:cs typeface="Times New Roman" panose="02020603050405020304" pitchFamily="18" charset="0"/>
              </a:rPr>
              <a:t>n Kayma</a:t>
            </a:r>
            <a:r>
              <a:rPr lang="tr-TR" b="1" dirty="0" err="1">
                <a:latin typeface="Times New Roman" panose="02020603050405020304" pitchFamily="18" charset="0"/>
                <a:cs typeface="Times New Roman" panose="02020603050405020304" pitchFamily="18" charset="0"/>
              </a:rPr>
              <a:t>ğı</a:t>
            </a:r>
            <a:r>
              <a:rPr lang="pt-BR" b="1" dirty="0">
                <a:latin typeface="Times New Roman" panose="02020603050405020304" pitchFamily="18" charset="0"/>
                <a:cs typeface="Times New Roman" panose="02020603050405020304" pitchFamily="18" charset="0"/>
              </a:rPr>
              <a:t>n</a:t>
            </a:r>
            <a:r>
              <a:rPr lang="tr-TR" b="1" dirty="0">
                <a:latin typeface="Times New Roman" panose="02020603050405020304" pitchFamily="18" charset="0"/>
                <a:cs typeface="Times New Roman" panose="02020603050405020304" pitchFamily="18" charset="0"/>
              </a:rPr>
              <a:t>ı</a:t>
            </a:r>
            <a:r>
              <a:rPr lang="pt-BR" b="1" dirty="0">
                <a:latin typeface="Times New Roman" panose="02020603050405020304" pitchFamily="18" charset="0"/>
                <a:cs typeface="Times New Roman" panose="02020603050405020304" pitchFamily="18" charset="0"/>
              </a:rPr>
              <a:t> Almaya Yönelik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50574" y="1603513"/>
            <a:ext cx="8653669" cy="4187687"/>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Pazarın kaymağını almaya yönelik fiyatlama stratejisi bunun yanında fiyata duyarlı olmayan, dolayısıyla elde ettiği değer için yüksek fiyat ödemeye razı bir pazar bölümü söz konusu olduğunda kullanılır.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Ürün arzının sınırlı olduğu veya işletmenin yenilikçi bir ürünün tek satıcısı olduğu durumlarda da pazara herhangi bir rakip girmeden önce en yüksek karı elde etmek için pazarın kaymağını almaya yönelik fiyatlamaya başvurulabilir.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Ancak günümüz pazar koşullarında bir yandan ülke pazarlarında fiyata duyarlı olmayan pazar bölümleri bulmak gittikçe zorlaşırken diğer yandan karlı pazarlar derhal rakipleri buralara çekerken pazarın kaymağını almaya yönelik </a:t>
            </a:r>
            <a:r>
              <a:rPr lang="sv-SE" sz="2400" cap="none" dirty="0">
                <a:latin typeface="Times New Roman" panose="02020603050405020304" pitchFamily="18" charset="0"/>
                <a:cs typeface="Times New Roman" panose="02020603050405020304" pitchFamily="18" charset="0"/>
              </a:rPr>
              <a:t>fiyatlama stratejilerini kullanma imkan</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 ortadan kalkmaktad</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r.</a:t>
            </a:r>
            <a:endParaRPr lang="tr-TR" sz="2400" cap="none" dirty="0">
              <a:latin typeface="Times New Roman" panose="02020603050405020304" pitchFamily="18" charset="0"/>
              <a:cs typeface="Times New Roman" panose="02020603050405020304" pitchFamily="18" charset="0"/>
            </a:endParaRPr>
          </a:p>
        </p:txBody>
      </p:sp>
      <p:pic>
        <p:nvPicPr>
          <p:cNvPr id="29698" name="Picture 2" descr="Retail Industry in India | IKON Marketing Consultants">
            <a:extLst>
              <a:ext uri="{FF2B5EF4-FFF2-40B4-BE49-F238E27FC236}">
                <a16:creationId xmlns:a16="http://schemas.microsoft.com/office/drawing/2014/main" id="{2A495B53-741A-FEDC-BB0F-811DF131A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9775" y="1775791"/>
            <a:ext cx="2726362" cy="439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757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44557" y="344557"/>
            <a:ext cx="11502886" cy="1457739"/>
          </a:xfrm>
        </p:spPr>
        <p:txBody>
          <a:bodyPr>
            <a:normAutofit/>
          </a:bodyPr>
          <a:lstStyle/>
          <a:p>
            <a:r>
              <a:rPr lang="tr-TR" b="1" dirty="0">
                <a:latin typeface="Times New Roman" panose="02020603050405020304" pitchFamily="18" charset="0"/>
                <a:cs typeface="Times New Roman" panose="02020603050405020304" pitchFamily="18" charset="0"/>
              </a:rPr>
              <a:t>Talep Eğrisinde Hareket Etmeye Yönelik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96349" y="1802296"/>
            <a:ext cx="6586330" cy="3988904"/>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Bunda, esas olarak pazarın kaymağını almaya yönelik fiyatlamaya benzemekle birlikte gerekli koşullar ortaya çıktığında işletmenin fiyatı hızla düşürmesine imkân verilmektedir.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Bunun yanı sıra, pazara giren ve girmesi beklenen rakiplere bağlı olarak da fiyat ayarlamaları hızla yapılabilir.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fiyatlama stratejisini kullanan işletmeler çoğunlukla uzun vadede etkin bir üretici olarak dış pazarlarda yerleşik olmayı ve rakipler pazara girmeden optimum satış hacmine ulaşmayı hedefler. </a:t>
            </a:r>
          </a:p>
        </p:txBody>
      </p:sp>
      <p:pic>
        <p:nvPicPr>
          <p:cNvPr id="30722" name="Picture 2" descr="Retail Industry in India: Overview of Retail Sector, Market Size,  Growth...IBEF">
            <a:extLst>
              <a:ext uri="{FF2B5EF4-FFF2-40B4-BE49-F238E27FC236}">
                <a16:creationId xmlns:a16="http://schemas.microsoft.com/office/drawing/2014/main" id="{4EF288F4-75F0-5562-2504-D7DD2CF35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4471" y="1899902"/>
            <a:ext cx="4412972" cy="416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387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44557" y="344557"/>
            <a:ext cx="11502886" cy="1457739"/>
          </a:xfrm>
        </p:spPr>
        <p:txBody>
          <a:bodyPr>
            <a:normAutofit/>
          </a:bodyPr>
          <a:lstStyle/>
          <a:p>
            <a:r>
              <a:rPr lang="tr-TR" b="1" dirty="0">
                <a:latin typeface="Times New Roman" panose="02020603050405020304" pitchFamily="18" charset="0"/>
                <a:cs typeface="Times New Roman" panose="02020603050405020304" pitchFamily="18" charset="0"/>
              </a:rPr>
              <a:t>Talep Eğrisinde Hareket Etmeye Yönelik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75861" y="1908313"/>
            <a:ext cx="7089913" cy="3882887"/>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Özellikle ürün yenilikleri gerçekleştiren işletmeler bu tür fiyatlamayı kullanmayı tercih eder.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strateji, pazarın ödeyebileceği en yüksek fiyat ile pazara girmeyi, ardından zaman içinde belirli bir hızla maliyete dayalı fiyatlamaya doğru geçişi içerir.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hız, işletmenin kar etmeyi sürdürmesini sağlayacak ancak öte yandan rakipleri pazara girmekten uzak tutacak bir niteliğe sahip olmalıdır.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strateji aynı zamanda pazarda yerleşik hâle gelmeye başlayan işletmenin, başlangıç maliyetlerini karşılamasına da olanak verir.</a:t>
            </a:r>
          </a:p>
        </p:txBody>
      </p:sp>
      <p:pic>
        <p:nvPicPr>
          <p:cNvPr id="31746" name="Picture 2" descr="8 Adımda Doğru Fiyatlandırma Yol Haritası - BONUS: 4 Büyük Firmanın Fiyatlandırma  Stratejisi">
            <a:extLst>
              <a:ext uri="{FF2B5EF4-FFF2-40B4-BE49-F238E27FC236}">
                <a16:creationId xmlns:a16="http://schemas.microsoft.com/office/drawing/2014/main" id="{4C21EE4A-92CC-4885-F843-6F57F6544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4313" y="2054914"/>
            <a:ext cx="3843130" cy="4239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514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84313" y="618517"/>
            <a:ext cx="11476383" cy="1091013"/>
          </a:xfrm>
        </p:spPr>
        <p:txBody>
          <a:bodyPr>
            <a:normAutofit/>
          </a:bodyPr>
          <a:lstStyle/>
          <a:p>
            <a:r>
              <a:rPr lang="tr-TR" b="1" dirty="0">
                <a:latin typeface="Times New Roman" panose="02020603050405020304" pitchFamily="18" charset="0"/>
                <a:cs typeface="Times New Roman" panose="02020603050405020304" pitchFamily="18" charset="0"/>
              </a:rPr>
              <a:t>Pazara Nüfuz Etmeye Yönelik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89113" y="1815548"/>
            <a:ext cx="6997148" cy="3975652"/>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Pazara nüfuz etmeye yönelik fiyatlama stratejisi, hızlı bir şekilde büyük bir alıcı/müşteri pazarı elde etmeyi sağlayacak düzeyde düşük bir fiyat ile pazara girilmesini içerir.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stratejiyi tercih eden işletmelerin pazar payı elde etme hedefi doğrultusunda hareket ettiği görülür.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Burada satış fiyatı belirlenirken esas olan maliyetler yerine pazara sunulan değerdir.</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Değerin temel alınmasına neden olan varsayım ise hızla büyük bir satış hacmi elde etmenin birim maliyetleri düşürerek kar edilmesini sağlayacak olmasıdır. </a:t>
            </a:r>
          </a:p>
        </p:txBody>
      </p:sp>
      <p:pic>
        <p:nvPicPr>
          <p:cNvPr id="32770" name="Picture 2" descr="Dinamik Fiyatlandırma Nedir? Yöntemleri Nelerdir? - Ticimax">
            <a:extLst>
              <a:ext uri="{FF2B5EF4-FFF2-40B4-BE49-F238E27FC236}">
                <a16:creationId xmlns:a16="http://schemas.microsoft.com/office/drawing/2014/main" id="{AF661AD9-7CAD-D80A-916B-8CB377985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237" y="1896082"/>
            <a:ext cx="4153728" cy="434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2684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84313" y="618517"/>
            <a:ext cx="11476383" cy="1091013"/>
          </a:xfrm>
        </p:spPr>
        <p:txBody>
          <a:bodyPr>
            <a:normAutofit/>
          </a:bodyPr>
          <a:lstStyle/>
          <a:p>
            <a:r>
              <a:rPr lang="tr-TR" b="1" dirty="0">
                <a:latin typeface="Times New Roman" panose="02020603050405020304" pitchFamily="18" charset="0"/>
                <a:cs typeface="Times New Roman" panose="02020603050405020304" pitchFamily="18" charset="0"/>
              </a:rPr>
              <a:t>Pazara Nüfuz Etmeye Yönelik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43339" y="1563757"/>
            <a:ext cx="7089913" cy="4227443"/>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yaklaşımın bir başka önemli varsayımı da talebin esnek olduğu ve dış pazarlardaki müşterilerin fiyata duyarlı şekilde alım yaptığı yönündedir.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Maliyetleri hızla düşen bir sektörde pazara nüfuz etmeye yönelik fiyatlama süreci daha da hızlanabilir.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Söz gelimi son yıllarda teknolojinin hızlı gelişimi kişisel bilgisayar sektöründe maliyetlerin ve </a:t>
            </a:r>
            <a:r>
              <a:rPr lang="nn-NO" sz="2400" cap="none" dirty="0">
                <a:latin typeface="Times New Roman" panose="02020603050405020304" pitchFamily="18" charset="0"/>
                <a:cs typeface="Times New Roman" panose="02020603050405020304" pitchFamily="18" charset="0"/>
              </a:rPr>
              <a:t>dolay</a:t>
            </a:r>
            <a:r>
              <a:rPr lang="tr-TR" sz="2400" cap="none" dirty="0">
                <a:latin typeface="Times New Roman" panose="02020603050405020304" pitchFamily="18" charset="0"/>
                <a:cs typeface="Times New Roman" panose="02020603050405020304" pitchFamily="18" charset="0"/>
              </a:rPr>
              <a:t>ı</a:t>
            </a:r>
            <a:r>
              <a:rPr lang="nn-NO" sz="2400" cap="none" dirty="0">
                <a:latin typeface="Times New Roman" panose="02020603050405020304" pitchFamily="18" charset="0"/>
                <a:cs typeface="Times New Roman" panose="02020603050405020304" pitchFamily="18" charset="0"/>
              </a:rPr>
              <a:t>s</a:t>
            </a:r>
            <a:r>
              <a:rPr lang="tr-TR" sz="2400" cap="none" dirty="0">
                <a:latin typeface="Times New Roman" panose="02020603050405020304" pitchFamily="18" charset="0"/>
                <a:cs typeface="Times New Roman" panose="02020603050405020304" pitchFamily="18" charset="0"/>
              </a:rPr>
              <a:t>ı</a:t>
            </a:r>
            <a:r>
              <a:rPr lang="nn-NO" sz="2400" cap="none" dirty="0">
                <a:latin typeface="Times New Roman" panose="02020603050405020304" pitchFamily="18" charset="0"/>
                <a:cs typeface="Times New Roman" panose="02020603050405020304" pitchFamily="18" charset="0"/>
              </a:rPr>
              <a:t>yla fiyatlar</a:t>
            </a:r>
            <a:r>
              <a:rPr lang="tr-TR" sz="2400" cap="none" dirty="0">
                <a:latin typeface="Times New Roman" panose="02020603050405020304" pitchFamily="18" charset="0"/>
                <a:cs typeface="Times New Roman" panose="02020603050405020304" pitchFamily="18" charset="0"/>
              </a:rPr>
              <a:t>ı</a:t>
            </a:r>
            <a:r>
              <a:rPr lang="nn-NO" sz="2400" cap="none" dirty="0">
                <a:latin typeface="Times New Roman" panose="02020603050405020304" pitchFamily="18" charset="0"/>
                <a:cs typeface="Times New Roman" panose="02020603050405020304" pitchFamily="18" charset="0"/>
              </a:rPr>
              <a:t>n h</a:t>
            </a:r>
            <a:r>
              <a:rPr lang="tr-TR" sz="2400" cap="none" dirty="0">
                <a:latin typeface="Times New Roman" panose="02020603050405020304" pitchFamily="18" charset="0"/>
                <a:cs typeface="Times New Roman" panose="02020603050405020304" pitchFamily="18" charset="0"/>
              </a:rPr>
              <a:t>ı</a:t>
            </a:r>
            <a:r>
              <a:rPr lang="nn-NO" sz="2400" cap="none" dirty="0">
                <a:latin typeface="Times New Roman" panose="02020603050405020304" pitchFamily="18" charset="0"/>
                <a:cs typeface="Times New Roman" panose="02020603050405020304" pitchFamily="18" charset="0"/>
              </a:rPr>
              <a:t>zla dü</a:t>
            </a:r>
            <a:r>
              <a:rPr lang="tr-TR" sz="2400" cap="none" dirty="0">
                <a:latin typeface="Times New Roman" panose="02020603050405020304" pitchFamily="18" charset="0"/>
                <a:cs typeface="Times New Roman" panose="02020603050405020304" pitchFamily="18" charset="0"/>
              </a:rPr>
              <a:t>ş</a:t>
            </a:r>
            <a:r>
              <a:rPr lang="nn-NO" sz="2400" cap="none" dirty="0">
                <a:latin typeface="Times New Roman" panose="02020603050405020304" pitchFamily="18" charset="0"/>
                <a:cs typeface="Times New Roman" panose="02020603050405020304" pitchFamily="18" charset="0"/>
              </a:rPr>
              <a:t>mesine olanak sa</a:t>
            </a:r>
            <a:r>
              <a:rPr lang="tr-TR" sz="2400" cap="none" dirty="0">
                <a:latin typeface="Times New Roman" panose="02020603050405020304" pitchFamily="18" charset="0"/>
                <a:cs typeface="Times New Roman" panose="02020603050405020304" pitchFamily="18" charset="0"/>
              </a:rPr>
              <a:t>ğ</a:t>
            </a:r>
            <a:r>
              <a:rPr lang="nn-NO" sz="2400" cap="none" dirty="0">
                <a:latin typeface="Times New Roman" panose="02020603050405020304" pitchFamily="18" charset="0"/>
                <a:cs typeface="Times New Roman" panose="02020603050405020304" pitchFamily="18" charset="0"/>
              </a:rPr>
              <a:t>lam</a:t>
            </a:r>
            <a:r>
              <a:rPr lang="tr-TR" sz="2400" cap="none" dirty="0" err="1">
                <a:latin typeface="Times New Roman" panose="02020603050405020304" pitchFamily="18" charset="0"/>
                <a:cs typeface="Times New Roman" panose="02020603050405020304" pitchFamily="18" charset="0"/>
              </a:rPr>
              <a:t>ış</a:t>
            </a:r>
            <a:r>
              <a:rPr lang="nn-NO" sz="2400" cap="none" dirty="0">
                <a:latin typeface="Times New Roman" panose="02020603050405020304" pitchFamily="18" charset="0"/>
                <a:cs typeface="Times New Roman" panose="02020603050405020304" pitchFamily="18" charset="0"/>
              </a:rPr>
              <a:t>t</a:t>
            </a:r>
            <a:r>
              <a:rPr lang="tr-TR" sz="2400" cap="none" dirty="0">
                <a:latin typeface="Times New Roman" panose="02020603050405020304" pitchFamily="18" charset="0"/>
                <a:cs typeface="Times New Roman" panose="02020603050405020304" pitchFamily="18" charset="0"/>
              </a:rPr>
              <a:t>ı</a:t>
            </a:r>
            <a:r>
              <a:rPr lang="nn-NO" sz="2400" cap="none" dirty="0">
                <a:latin typeface="Times New Roman" panose="02020603050405020304" pitchFamily="18" charset="0"/>
                <a:cs typeface="Times New Roman" panose="02020603050405020304" pitchFamily="18" charset="0"/>
              </a:rPr>
              <a:t>r. </a:t>
            </a:r>
            <a:endParaRPr lang="tr-TR" sz="2400" cap="none" dirty="0">
              <a:latin typeface="Times New Roman" panose="02020603050405020304" pitchFamily="18" charset="0"/>
              <a:cs typeface="Times New Roman" panose="02020603050405020304" pitchFamily="18" charset="0"/>
            </a:endParaRPr>
          </a:p>
          <a:p>
            <a:pPr marL="0" indent="0" algn="just">
              <a:lnSpc>
                <a:spcPct val="100000"/>
              </a:lnSpc>
              <a:buNone/>
            </a:pPr>
            <a:r>
              <a:rPr lang="nn-NO" sz="2400" cap="none" dirty="0">
                <a:latin typeface="Times New Roman" panose="02020603050405020304" pitchFamily="18" charset="0"/>
                <a:cs typeface="Times New Roman" panose="02020603050405020304" pitchFamily="18" charset="0"/>
              </a:rPr>
              <a:t>Geli</a:t>
            </a:r>
            <a:r>
              <a:rPr lang="tr-TR" sz="2400" cap="none" dirty="0">
                <a:latin typeface="Times New Roman" panose="02020603050405020304" pitchFamily="18" charset="0"/>
                <a:cs typeface="Times New Roman" panose="02020603050405020304" pitchFamily="18" charset="0"/>
              </a:rPr>
              <a:t>ş</a:t>
            </a:r>
            <a:r>
              <a:rPr lang="nn-NO" sz="2400" cap="none" dirty="0">
                <a:latin typeface="Times New Roman" panose="02020603050405020304" pitchFamily="18" charset="0"/>
                <a:cs typeface="Times New Roman" panose="02020603050405020304" pitchFamily="18" charset="0"/>
              </a:rPr>
              <a:t>mekte olan ülke</a:t>
            </a:r>
            <a:r>
              <a:rPr lang="tr-TR" sz="2400" cap="none" dirty="0">
                <a:latin typeface="Times New Roman" panose="02020603050405020304" pitchFamily="18" charset="0"/>
                <a:cs typeface="Times New Roman" panose="02020603050405020304" pitchFamily="18" charset="0"/>
              </a:rPr>
              <a:t> pazarlarında ya da az gelişmiş ülke pazarlarında faaliyet gösteren çok uluslu işletmelerin çoğunlukla pazara nüfuz etmeye yönelik fiyatlama stratejisini tercih ettiği gözlenmektedir.</a:t>
            </a:r>
          </a:p>
        </p:txBody>
      </p:sp>
      <p:pic>
        <p:nvPicPr>
          <p:cNvPr id="33794" name="Picture 2" descr="Dinamik Fiyatlandırma Nedir? Yöntemleri Nelerdir? - Ticimax">
            <a:extLst>
              <a:ext uri="{FF2B5EF4-FFF2-40B4-BE49-F238E27FC236}">
                <a16:creationId xmlns:a16="http://schemas.microsoft.com/office/drawing/2014/main" id="{B9DCD718-0386-FEFF-DB9F-780A790B9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2277" y="1702270"/>
            <a:ext cx="4213363" cy="469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396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84313" y="618517"/>
            <a:ext cx="11476383" cy="1091013"/>
          </a:xfrm>
        </p:spPr>
        <p:txBody>
          <a:bodyPr>
            <a:normAutofit/>
          </a:bodyPr>
          <a:lstStyle/>
          <a:p>
            <a:r>
              <a:rPr lang="tr-TR" b="1" dirty="0">
                <a:latin typeface="Times New Roman" panose="02020603050405020304" pitchFamily="18" charset="0"/>
                <a:cs typeface="Times New Roman" panose="02020603050405020304" pitchFamily="18" charset="0"/>
              </a:rPr>
              <a:t>Pazara Nüfuz Etmeye Yönelik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69843" y="2305878"/>
            <a:ext cx="7156174" cy="3485322"/>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stratejinin bir adım ötesi yayılmacı fiyatlamadır ki bu durumda fiyat çok daha büyük bir pazar elde etmek için olabilecek en düşük düzeyde tutulur.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Özellikle orta gelir grubunun büyük olduğu, dolayısıyla fiyata karşı oldukça duyarlı müşterilerin çoğunluk teşkil ettiği ülke pazarlarında bu fiyatlama stratejisinin işletmeler açısından daha faydalı olduğu ileri sürülebilir.</a:t>
            </a:r>
          </a:p>
        </p:txBody>
      </p:sp>
      <p:pic>
        <p:nvPicPr>
          <p:cNvPr id="34818" name="Picture 2" descr="Dinamik Fiyatlandırma Nedir, Türleri ve Avantajları Nelerdir? - Sipay">
            <a:extLst>
              <a:ext uri="{FF2B5EF4-FFF2-40B4-BE49-F238E27FC236}">
                <a16:creationId xmlns:a16="http://schemas.microsoft.com/office/drawing/2014/main" id="{FADD1BD1-DD28-C2D0-3E51-BC9EB06C2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782" y="2483178"/>
            <a:ext cx="4187688" cy="253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30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57809" y="304801"/>
            <a:ext cx="11476382" cy="1709529"/>
          </a:xfrm>
        </p:spPr>
        <p:txBody>
          <a:bodyPr>
            <a:normAutofit/>
          </a:bodyPr>
          <a:lstStyle/>
          <a:p>
            <a:r>
              <a:rPr lang="tr-TR" b="1" dirty="0">
                <a:latin typeface="Times New Roman" panose="02020603050405020304" pitchFamily="18" charset="0"/>
                <a:cs typeface="Times New Roman" panose="02020603050405020304" pitchFamily="18" charset="0"/>
              </a:rPr>
              <a:t>Tedbir Amaçlı Fiyatlama ve Yok Etme Amaçlı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57809" y="2014329"/>
            <a:ext cx="7566992" cy="4280453"/>
          </a:xfrm>
        </p:spPr>
        <p:txBody>
          <a:bodyPr>
            <a:normAutofit lnSpcReduction="10000"/>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Tedbir amaçlı fiyatlama stratejisi, rakipleri pazardan uzak tutacak kadar düşük fiyat belirlemeyi içeren bir stratejidir.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Fiyatlar genellikle toplam birim maliyete çok yakın bir noktada tutulur.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Satış hacmi arttıkça maliyetler azaldığı için fiyatı düşürmeye devam etmek mümkün olabilir.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Hatta potansiyel rakipleri daha da uzaklaştırmak için fiyatlar bir süreliğine toplam maliyetin altında bir noktada belirlenebilir.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stratejinin temel varsayımı uzun vadede pazardaki egemen tedarikçi olmak yoluyla kâr elde edileceğidir.</a:t>
            </a:r>
          </a:p>
        </p:txBody>
      </p:sp>
      <p:pic>
        <p:nvPicPr>
          <p:cNvPr id="35842" name="Picture 2" descr="Dinamik Fiyatlandırma Nedir? Yöntemleri Nelerdir? - Ticimax">
            <a:extLst>
              <a:ext uri="{FF2B5EF4-FFF2-40B4-BE49-F238E27FC236}">
                <a16:creationId xmlns:a16="http://schemas.microsoft.com/office/drawing/2014/main" id="{AC5F2876-E245-11D7-A5A9-00EA22DB8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3474" y="2020957"/>
            <a:ext cx="3803483" cy="427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19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56591" y="1524001"/>
            <a:ext cx="6255026" cy="4267200"/>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Birden fazla dış pazarda satılan ürünler için nasıl bir fiyatlama politikası tercih edileceği de göz önünde bulundurulmalıdır.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Tüm bunlar dikkate </a:t>
            </a:r>
            <a:r>
              <a:rPr lang="es-ES" sz="2400" cap="none" dirty="0">
                <a:effectLst/>
                <a:latin typeface="Times New Roman" panose="02020603050405020304" pitchFamily="18" charset="0"/>
                <a:cs typeface="Times New Roman" panose="02020603050405020304" pitchFamily="18" charset="0"/>
              </a:rPr>
              <a:t>al</a:t>
            </a:r>
            <a:r>
              <a:rPr lang="tr-TR" sz="2400" cap="none" dirty="0">
                <a:effectLst/>
                <a:latin typeface="Times New Roman" panose="02020603050405020304" pitchFamily="18" charset="0"/>
                <a:cs typeface="Times New Roman" panose="02020603050405020304" pitchFamily="18" charset="0"/>
              </a:rPr>
              <a:t>ı</a:t>
            </a:r>
            <a:r>
              <a:rPr lang="es-ES" sz="2400" cap="none" dirty="0">
                <a:effectLst/>
                <a:latin typeface="Times New Roman" panose="02020603050405020304" pitchFamily="18" charset="0"/>
                <a:cs typeface="Times New Roman" panose="02020603050405020304" pitchFamily="18" charset="0"/>
              </a:rPr>
              <a:t>nd</a:t>
            </a:r>
            <a:r>
              <a:rPr lang="tr-TR" sz="2400" cap="none" dirty="0" err="1">
                <a:effectLst/>
                <a:latin typeface="Times New Roman" panose="02020603050405020304" pitchFamily="18" charset="0"/>
                <a:cs typeface="Times New Roman" panose="02020603050405020304" pitchFamily="18" charset="0"/>
              </a:rPr>
              <a:t>ığın</a:t>
            </a:r>
            <a:r>
              <a:rPr lang="es-ES" sz="2400" cap="none" dirty="0">
                <a:effectLst/>
                <a:latin typeface="Times New Roman" panose="02020603050405020304" pitchFamily="18" charset="0"/>
                <a:cs typeface="Times New Roman" panose="02020603050405020304" pitchFamily="18" charset="0"/>
              </a:rPr>
              <a:t>da, fiyatlama kararlar</a:t>
            </a:r>
            <a:r>
              <a:rPr lang="tr-TR" sz="2400" cap="none" dirty="0">
                <a:effectLst/>
                <a:latin typeface="Times New Roman" panose="02020603050405020304" pitchFamily="18" charset="0"/>
                <a:cs typeface="Times New Roman" panose="02020603050405020304" pitchFamily="18" charset="0"/>
              </a:rPr>
              <a:t>ı</a:t>
            </a:r>
            <a:r>
              <a:rPr lang="es-ES" sz="2400" cap="none" dirty="0">
                <a:effectLst/>
                <a:latin typeface="Times New Roman" panose="02020603050405020304" pitchFamily="18" charset="0"/>
                <a:cs typeface="Times New Roman" panose="02020603050405020304" pitchFamily="18" charset="0"/>
              </a:rPr>
              <a:t>n</a:t>
            </a:r>
            <a:r>
              <a:rPr lang="tr-TR" sz="2400" cap="none" dirty="0">
                <a:effectLst/>
                <a:latin typeface="Times New Roman" panose="02020603050405020304" pitchFamily="18" charset="0"/>
                <a:cs typeface="Times New Roman" panose="02020603050405020304" pitchFamily="18" charset="0"/>
              </a:rPr>
              <a:t>ı</a:t>
            </a:r>
            <a:r>
              <a:rPr lang="es-ES" sz="2400" cap="none" dirty="0">
                <a:effectLst/>
                <a:latin typeface="Times New Roman" panose="02020603050405020304" pitchFamily="18" charset="0"/>
                <a:cs typeface="Times New Roman" panose="02020603050405020304" pitchFamily="18" charset="0"/>
              </a:rPr>
              <a:t>n kolay al</a:t>
            </a:r>
            <a:r>
              <a:rPr lang="tr-TR" sz="2400" cap="none" dirty="0">
                <a:effectLst/>
                <a:latin typeface="Times New Roman" panose="02020603050405020304" pitchFamily="18" charset="0"/>
                <a:cs typeface="Times New Roman" panose="02020603050405020304" pitchFamily="18" charset="0"/>
              </a:rPr>
              <a:t>ı</a:t>
            </a:r>
            <a:r>
              <a:rPr lang="es-ES" sz="2400" cap="none" dirty="0">
                <a:effectLst/>
                <a:latin typeface="Times New Roman" panose="02020603050405020304" pitchFamily="18" charset="0"/>
                <a:cs typeface="Times New Roman" panose="02020603050405020304" pitchFamily="18" charset="0"/>
              </a:rPr>
              <a:t>nan kararlar olmad</a:t>
            </a:r>
            <a:r>
              <a:rPr lang="tr-TR" sz="2400" cap="none" dirty="0" err="1">
                <a:effectLst/>
                <a:latin typeface="Times New Roman" panose="02020603050405020304" pitchFamily="18" charset="0"/>
                <a:cs typeface="Times New Roman" panose="02020603050405020304" pitchFamily="18" charset="0"/>
              </a:rPr>
              <a:t>ığı</a:t>
            </a:r>
            <a:r>
              <a:rPr lang="es-ES" sz="2400" cap="none" dirty="0">
                <a:effectLst/>
                <a:latin typeface="Times New Roman" panose="02020603050405020304" pitchFamily="18" charset="0"/>
                <a:cs typeface="Times New Roman" panose="02020603050405020304" pitchFamily="18" charset="0"/>
              </a:rPr>
              <a:t> ve di</a:t>
            </a:r>
            <a:r>
              <a:rPr lang="tr-TR" sz="2400" cap="none" dirty="0">
                <a:effectLst/>
                <a:latin typeface="Times New Roman" panose="02020603050405020304" pitchFamily="18" charset="0"/>
                <a:cs typeface="Times New Roman" panose="02020603050405020304" pitchFamily="18" charset="0"/>
              </a:rPr>
              <a:t>ğ</a:t>
            </a:r>
            <a:r>
              <a:rPr lang="es-ES" sz="2400" cap="none" dirty="0">
                <a:effectLst/>
                <a:latin typeface="Times New Roman" panose="02020603050405020304" pitchFamily="18" charset="0"/>
                <a:cs typeface="Times New Roman" panose="02020603050405020304" pitchFamily="18" charset="0"/>
              </a:rPr>
              <a:t>er pazarlama</a:t>
            </a:r>
            <a:r>
              <a:rPr lang="tr-TR" sz="2400" cap="none" dirty="0">
                <a:effectLst/>
                <a:latin typeface="Times New Roman" panose="02020603050405020304" pitchFamily="18" charset="0"/>
                <a:cs typeface="Times New Roman" panose="02020603050405020304" pitchFamily="18" charset="0"/>
              </a:rPr>
              <a:t> karması bileşenlerinden bağımsız düşünülemeyeceği açıkça anlaşılır.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Diğer bir deyimle fiyatlama, pazarlama faaliyetlerinin etkileşim alanı en yoğun bileşenidir. </a:t>
            </a:r>
          </a:p>
        </p:txBody>
      </p:sp>
      <p:pic>
        <p:nvPicPr>
          <p:cNvPr id="4098" name="Picture 2" descr="Ürün Fiyatlandırma Stratejileri ve Yöntemleri | Yeni İş Fikirleri">
            <a:extLst>
              <a:ext uri="{FF2B5EF4-FFF2-40B4-BE49-F238E27FC236}">
                <a16:creationId xmlns:a16="http://schemas.microsoft.com/office/drawing/2014/main" id="{34B0DD30-B7F5-D1D7-3141-D1B7FA4B2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0933" y="1656522"/>
            <a:ext cx="4540005" cy="369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663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57809" y="304801"/>
            <a:ext cx="11277600" cy="1709529"/>
          </a:xfrm>
        </p:spPr>
        <p:txBody>
          <a:bodyPr>
            <a:normAutofit/>
          </a:bodyPr>
          <a:lstStyle/>
          <a:p>
            <a:r>
              <a:rPr lang="tr-TR" b="1" dirty="0">
                <a:latin typeface="Times New Roman" panose="02020603050405020304" pitchFamily="18" charset="0"/>
                <a:cs typeface="Times New Roman" panose="02020603050405020304" pitchFamily="18" charset="0"/>
              </a:rPr>
              <a:t>Tedbir Amaçlı Fiyatlama ve Yok Etme Amaçlı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43339" y="2014331"/>
            <a:ext cx="7447722" cy="3776870"/>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Yok etme amaçlı fiyatlama stratejisi ise, uluslararası pazarlardaki mevcut rakipleri ortadan kaldırma amacıyla fiyat belirlemeyi içerir.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tür bir strateji ancak düşük maliyetli üretim yapabilen büyük üreticiler tarafından uluslararası pazarlardaki zayıf ve küçük üreticileri pazardan silmek niyeti doğrultusunda kullanılabilir.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Bununla birlikte, küçük işletmeler ve gelişen ekonomiler açısından oldukça umut kırıcı bir tablo yaratan bu fiyatlama stratejisi, kimi ülke pazarlarında ekonomik kalkınmayı yavaşlatabilecek bir etkiye sahiptir.</a:t>
            </a:r>
          </a:p>
        </p:txBody>
      </p:sp>
      <p:pic>
        <p:nvPicPr>
          <p:cNvPr id="36866" name="Picture 2" descr="Fiyatlandırma Stratejileri: Fiyatlandırma Stratejileri ve Yöntemleri -  Sezgin KOYUN">
            <a:extLst>
              <a:ext uri="{FF2B5EF4-FFF2-40B4-BE49-F238E27FC236}">
                <a16:creationId xmlns:a16="http://schemas.microsoft.com/office/drawing/2014/main" id="{95028E4A-3143-FAB5-4F9F-E769B5CE9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797" y="2195513"/>
            <a:ext cx="3735664" cy="412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44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57809" y="304801"/>
            <a:ext cx="10920417" cy="1709529"/>
          </a:xfrm>
        </p:spPr>
        <p:txBody>
          <a:bodyPr>
            <a:normAutofit/>
          </a:bodyPr>
          <a:lstStyle/>
          <a:p>
            <a:r>
              <a:rPr lang="tr-TR" b="1" dirty="0">
                <a:latin typeface="Times New Roman" panose="02020603050405020304" pitchFamily="18" charset="0"/>
                <a:cs typeface="Times New Roman" panose="02020603050405020304" pitchFamily="18" charset="0"/>
              </a:rPr>
              <a:t>Tedbir Amaçlı Fiyatlama ve Yok Etme Amaçlı Fiyatlama</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43339" y="2367093"/>
            <a:ext cx="7460974" cy="3424107"/>
          </a:xfrm>
        </p:spPr>
        <p:txBody>
          <a:bodyPr>
            <a:normAutofit lnSpcReduction="10000"/>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Hem tedbir amaçlı fiyatlama hem de yok etme amaçlı fiyatlama uluslararası pazarlarda damping uygulamaları ile oldukça büyük benzerlikler gösterir.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Hatta, yerel pazardaki satış fiyatı dışında damping uygulamaları oldukları bile söylenebilir.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Rakipleri hedef pazarlardan uzak tutmak amacı taşısalar da bunların sonucunda ortaya çıkabilecek olumsuz gelişmeler nedeniyle kullanıldıkları takdirde, ülke pazarlarında ciddi yasal engellemelerle karşılaşılması olasıdır.</a:t>
            </a:r>
          </a:p>
        </p:txBody>
      </p:sp>
      <p:pic>
        <p:nvPicPr>
          <p:cNvPr id="6" name="Resim 5">
            <a:extLst>
              <a:ext uri="{FF2B5EF4-FFF2-40B4-BE49-F238E27FC236}">
                <a16:creationId xmlns:a16="http://schemas.microsoft.com/office/drawing/2014/main" id="{AB11CBBF-3FD9-5D44-9EB1-8BBFCDADB0ED}"/>
              </a:ext>
            </a:extLst>
          </p:cNvPr>
          <p:cNvPicPr>
            <a:picLocks noChangeAspect="1"/>
          </p:cNvPicPr>
          <p:nvPr/>
        </p:nvPicPr>
        <p:blipFill>
          <a:blip r:embed="rId2"/>
          <a:stretch>
            <a:fillRect/>
          </a:stretch>
        </p:blipFill>
        <p:spPr>
          <a:xfrm>
            <a:off x="8160026" y="2367092"/>
            <a:ext cx="3700670" cy="3251829"/>
          </a:xfrm>
          <a:prstGeom prst="rect">
            <a:avLst/>
          </a:prstGeom>
        </p:spPr>
      </p:pic>
    </p:spTree>
    <p:extLst>
      <p:ext uri="{BB962C8B-B14F-4D97-AF65-F5344CB8AC3E}">
        <p14:creationId xmlns:p14="http://schemas.microsoft.com/office/powerpoint/2010/main" val="2756333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8"/>
            <a:ext cx="10364452" cy="998248"/>
          </a:xfrm>
        </p:spPr>
        <p:txBody>
          <a:bodyPr/>
          <a:lstStyle/>
          <a:p>
            <a:r>
              <a:rPr lang="tr-TR" b="1" dirty="0">
                <a:latin typeface="Times New Roman" panose="02020603050405020304" pitchFamily="18" charset="0"/>
                <a:cs typeface="Times New Roman" panose="02020603050405020304" pitchFamily="18" charset="0"/>
              </a:rPr>
              <a:t>Transfer Fiyatlaması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71061" y="1881809"/>
            <a:ext cx="7222436" cy="3909392"/>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Transfer fiyatlaması ürün ve hizmetlerin aynı kurumsal çatı altında, bölümden bölüme ya da bir birimden dış satış kuruluşuna veya ortak girişime ulusal sınırlar arasında transfer edilmesinde kullanılır.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Ülkelerin uyguladıkları ağır gümrük vergileri, devletlerin bürokratik ve teknik düzenlemeleri, ülke pazarlarındaki siyasi ve ekonomik istikrar ile bununla ilişkili riskler, kâr paylaşımı ile ilgili yasal düzenlemeler ve dış ticarette ülkelerin uyguladığı farklı tarifeler özellikle çok uluslu işletmeleri kendi kuruluşları ya da girişimleri arasında transfer fiyatlaması kullanmaya sevk eder.</a:t>
            </a:r>
          </a:p>
        </p:txBody>
      </p:sp>
      <p:pic>
        <p:nvPicPr>
          <p:cNvPr id="38914" name="Picture 2" descr="Transfer Fiyatlandırması Danışmanlığı">
            <a:extLst>
              <a:ext uri="{FF2B5EF4-FFF2-40B4-BE49-F238E27FC236}">
                <a16:creationId xmlns:a16="http://schemas.microsoft.com/office/drawing/2014/main" id="{95FFC7A6-E77D-E2E0-A1B2-D2BA28751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269" y="2015987"/>
            <a:ext cx="4081669" cy="404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297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3775" y="618518"/>
            <a:ext cx="10364452" cy="998248"/>
          </a:xfrm>
        </p:spPr>
        <p:txBody>
          <a:bodyPr/>
          <a:lstStyle/>
          <a:p>
            <a:r>
              <a:rPr lang="tr-TR" b="1" dirty="0">
                <a:latin typeface="Times New Roman" panose="02020603050405020304" pitchFamily="18" charset="0"/>
                <a:cs typeface="Times New Roman" panose="02020603050405020304" pitchFamily="18" charset="0"/>
              </a:rPr>
              <a:t>Transfer Fiyatlaması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24070" y="1616765"/>
            <a:ext cx="7447721" cy="4174435"/>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Transfer fiyatlaması kimi zaman çeşitli devletlerin kendi ülke pazarları için yaptığı birtakım düzenlemeleri aşmak için kullanılır.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Ayrıca, pazara giriş engellerinin ve ülkelerin birbirlerine uyguladıkları farklı sınırlayıcı engelleri aşmak için de çokuluslu işletmeler tarafından transfer fiyatlaması kullanılabilir.</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Devletlerin nihai ürünlere, ara mamullere, ham maddelere ve hizmetlere yönelik olarak uyguladığı maliyet arttırıcı ve sınırlayıcı engeller için de transfer fiyatlaması tercih edilir.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tür uygulamaların yarattığı ilave maliyetlerden kaçınmak işletmelere ciddi finansal kaynak sağlamaktadır.</a:t>
            </a:r>
          </a:p>
        </p:txBody>
      </p:sp>
      <p:pic>
        <p:nvPicPr>
          <p:cNvPr id="39938" name="Picture 2" descr="Transfer Fiyatlandırması Nedir? Transfer Fiyatlandırmasına Neden  Başvurulur? Transfer Fiyatlandırması Yoluyla Örtülü Kazanç Dağıtımı - VERGİ  DOSYASI">
            <a:extLst>
              <a:ext uri="{FF2B5EF4-FFF2-40B4-BE49-F238E27FC236}">
                <a16:creationId xmlns:a16="http://schemas.microsoft.com/office/drawing/2014/main" id="{230A993A-0601-C02A-2ED5-F8FC85FCD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0221" y="1616765"/>
            <a:ext cx="3893240" cy="471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390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49357" y="1789043"/>
            <a:ext cx="7407965" cy="2940941"/>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Transfer fiyatlaması zaman zaman işletme içinde de bir sorun olabilir.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Çokuluslu bir işletmenin karlı bir uluslararası biriminin aracı konumunda olduğu durumlarda, ürünlerin imalat biriminden uluslararası birime, oradan da yurtdışındaki satış kuruluşuna aktarılmasında bir anlaşmazlık yaşanması kaçınılmazdır.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İmalat birimi açısından fiyatın ihracata yönelik ürün akışını teşvik edecek ve bir ihracat pazarı yaratacak kadar yüksek olması gereklidir. </a:t>
            </a:r>
          </a:p>
          <a:p>
            <a:pPr marL="0" indent="0">
              <a:buNone/>
            </a:pPr>
            <a:endParaRPr lang="tr-TR" sz="1800" cap="none" dirty="0"/>
          </a:p>
        </p:txBody>
      </p:sp>
      <p:pic>
        <p:nvPicPr>
          <p:cNvPr id="40962" name="Picture 2" descr="1 Seri No.Lu Transfer Fiyatlandırması Yoluyla Örtülü Kazanç Dağıtımı  Hakkında Genel Tebliğ'de Değişiklik Yapılmasına Dair 4 Seri No.Lu Tebliğ  Taslağı Yayımlanmıştır - Vergiport">
            <a:extLst>
              <a:ext uri="{FF2B5EF4-FFF2-40B4-BE49-F238E27FC236}">
                <a16:creationId xmlns:a16="http://schemas.microsoft.com/office/drawing/2014/main" id="{55EF1133-BA4B-E070-1C86-9ADDB55E4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103" y="1891747"/>
            <a:ext cx="3571875" cy="379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425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02364" y="1948070"/>
            <a:ext cx="6334540" cy="2781914"/>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Uluslararası birim açısından ise transfer fiyatlarının işletmenin dış pazarda hem rekabetçi hem de kârlı bir şekilde faaliyet göstermesini sağlayacak kadar düşük olması gereklidir.</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Ana işletmenin yurt dışındaki satış kuruluşlarına doğru olan ürün akışlarında makul kabul edilen fiyatların üzerinde transfer fiyatlar verilmesinin nedenleri şöyle özetlenebilir:</a:t>
            </a:r>
          </a:p>
          <a:p>
            <a:pPr marL="0" indent="0">
              <a:buNone/>
            </a:pPr>
            <a:endParaRPr lang="tr-TR" sz="1800" cap="none" dirty="0"/>
          </a:p>
        </p:txBody>
      </p:sp>
      <p:pic>
        <p:nvPicPr>
          <p:cNvPr id="41986" name="Picture 2" descr="Transfer Fiyatlandırması Nedir? Transfer Fiyatlandırmasına Neden  Başvurulur? Transfer Fiyatlandırması Yoluyla Örtülü Kazanç Dağıtımı - VERGİ  DOSYASI">
            <a:extLst>
              <a:ext uri="{FF2B5EF4-FFF2-40B4-BE49-F238E27FC236}">
                <a16:creationId xmlns:a16="http://schemas.microsoft.com/office/drawing/2014/main" id="{B95F7E3C-1794-473E-F429-C075CBA97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097" y="2052430"/>
            <a:ext cx="4529345" cy="300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89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0574" y="1855304"/>
            <a:ext cx="11083979" cy="2874681"/>
          </a:xfrm>
        </p:spPr>
        <p:txBody>
          <a:bodyPr>
            <a:noAutofit/>
          </a:bodyPr>
          <a:lstStyle/>
          <a:p>
            <a:pPr algn="just">
              <a:lnSpc>
                <a:spcPct val="100000"/>
              </a:lnSpc>
            </a:pPr>
            <a:r>
              <a:rPr lang="sv-SE" sz="2400" cap="none" dirty="0">
                <a:latin typeface="Times New Roman" panose="02020603050405020304" pitchFamily="18" charset="0"/>
                <a:cs typeface="Times New Roman" panose="02020603050405020304" pitchFamily="18" charset="0"/>
              </a:rPr>
              <a:t>Kurumlar vergisinin ana i</a:t>
            </a:r>
            <a:r>
              <a:rPr lang="tr-TR" sz="2400" cap="none" dirty="0">
                <a:latin typeface="Times New Roman" panose="02020603050405020304" pitchFamily="18" charset="0"/>
                <a:cs typeface="Times New Roman" panose="02020603050405020304" pitchFamily="18" charset="0"/>
              </a:rPr>
              <a:t>ş</a:t>
            </a:r>
            <a:r>
              <a:rPr lang="sv-SE" sz="2400" cap="none" dirty="0">
                <a:latin typeface="Times New Roman" panose="02020603050405020304" pitchFamily="18" charset="0"/>
                <a:cs typeface="Times New Roman" panose="02020603050405020304" pitchFamily="18" charset="0"/>
              </a:rPr>
              <a:t>letmenin bulundu</a:t>
            </a:r>
            <a:r>
              <a:rPr lang="tr-TR" sz="2400" cap="none" dirty="0">
                <a:latin typeface="Times New Roman" panose="02020603050405020304" pitchFamily="18" charset="0"/>
                <a:cs typeface="Times New Roman" panose="02020603050405020304" pitchFamily="18" charset="0"/>
              </a:rPr>
              <a:t>ğ</a:t>
            </a:r>
            <a:r>
              <a:rPr lang="sv-SE" sz="2400" cap="none" dirty="0">
                <a:latin typeface="Times New Roman" panose="02020603050405020304" pitchFamily="18" charset="0"/>
                <a:cs typeface="Times New Roman" panose="02020603050405020304" pitchFamily="18" charset="0"/>
              </a:rPr>
              <a:t>u ülkedekinden yüksek olmas</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a:t>
            </a:r>
          </a:p>
          <a:p>
            <a:pPr algn="just">
              <a:lnSpc>
                <a:spcPct val="100000"/>
              </a:lnSpc>
            </a:pPr>
            <a:r>
              <a:rPr lang="tr-TR" sz="2400" cap="none" dirty="0">
                <a:latin typeface="Times New Roman" panose="02020603050405020304" pitchFamily="18" charset="0"/>
                <a:cs typeface="Times New Roman" panose="02020603050405020304" pitchFamily="18" charset="0"/>
              </a:rPr>
              <a:t>Kardan daha fazla pay almak için yapılan baskılar,</a:t>
            </a:r>
          </a:p>
          <a:p>
            <a:pPr algn="just">
              <a:lnSpc>
                <a:spcPct val="100000"/>
              </a:lnSpc>
            </a:pPr>
            <a:r>
              <a:rPr lang="tr-TR" sz="2400" cap="none" dirty="0">
                <a:latin typeface="Times New Roman" panose="02020603050405020304" pitchFamily="18" charset="0"/>
                <a:cs typeface="Times New Roman" panose="02020603050405020304" pitchFamily="18" charset="0"/>
              </a:rPr>
              <a:t>Siyasi istikrarsızlık,</a:t>
            </a:r>
          </a:p>
          <a:p>
            <a:pPr algn="just">
              <a:lnSpc>
                <a:spcPct val="100000"/>
              </a:lnSpc>
            </a:pPr>
            <a:r>
              <a:rPr lang="tr-TR" sz="2400" cap="none" dirty="0">
                <a:latin typeface="Times New Roman" panose="02020603050405020304" pitchFamily="18" charset="0"/>
                <a:cs typeface="Times New Roman" panose="02020603050405020304" pitchFamily="18" charset="0"/>
              </a:rPr>
              <a:t>Yüksek enflasyon oranı,</a:t>
            </a:r>
          </a:p>
          <a:p>
            <a:pPr algn="just">
              <a:lnSpc>
                <a:spcPct val="100000"/>
              </a:lnSpc>
            </a:pPr>
            <a:r>
              <a:rPr lang="tr-TR" sz="2400" cap="none" dirty="0">
                <a:latin typeface="Times New Roman" panose="02020603050405020304" pitchFamily="18" charset="0"/>
                <a:cs typeface="Times New Roman" panose="02020603050405020304" pitchFamily="18" charset="0"/>
              </a:rPr>
              <a:t>Nihai ürün fiyatlarının üretim maliyetlerine dayalı olarak devlet tarafından kontrol edilmesi ,</a:t>
            </a:r>
          </a:p>
          <a:p>
            <a:pPr algn="just">
              <a:lnSpc>
                <a:spcPct val="100000"/>
              </a:lnSpc>
            </a:pPr>
            <a:r>
              <a:rPr lang="tr-TR" sz="2400" cap="none" dirty="0">
                <a:latin typeface="Times New Roman" panose="02020603050405020304" pitchFamily="18" charset="0"/>
                <a:cs typeface="Times New Roman" panose="02020603050405020304" pitchFamily="18" charset="0"/>
              </a:rPr>
              <a:t>Rakipleri pazardan uzak tutmak amacıyla yan satış kuruluşunun faaliyetlerini gizleme arzusudur.</a:t>
            </a:r>
          </a:p>
          <a:p>
            <a:pPr marL="0" indent="0">
              <a:buNone/>
            </a:pPr>
            <a:endParaRPr lang="tr-TR" sz="1800" cap="none" dirty="0"/>
          </a:p>
        </p:txBody>
      </p:sp>
    </p:spTree>
    <p:extLst>
      <p:ext uri="{BB962C8B-B14F-4D97-AF65-F5344CB8AC3E}">
        <p14:creationId xmlns:p14="http://schemas.microsoft.com/office/powerpoint/2010/main" val="295422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7566" y="2279374"/>
            <a:ext cx="7142921" cy="2450611"/>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Pazar temelli olarak yapılan transfer fiyatlama, daha çok rekabet koşullarına </a:t>
            </a:r>
            <a:r>
              <a:rPr lang="es-ES" sz="2400" cap="none" dirty="0">
                <a:latin typeface="Times New Roman" panose="02020603050405020304" pitchFamily="18" charset="0"/>
                <a:cs typeface="Times New Roman" panose="02020603050405020304" pitchFamily="18" charset="0"/>
              </a:rPr>
              <a:t>ba</a:t>
            </a:r>
            <a:r>
              <a:rPr lang="tr-TR" sz="2400" cap="none" dirty="0">
                <a:latin typeface="Times New Roman" panose="02020603050405020304" pitchFamily="18" charset="0"/>
                <a:cs typeface="Times New Roman" panose="02020603050405020304" pitchFamily="18" charset="0"/>
              </a:rPr>
              <a:t>ğ</a:t>
            </a:r>
            <a:r>
              <a:rPr lang="es-ES" sz="2400" cap="none" dirty="0">
                <a:latin typeface="Times New Roman" panose="02020603050405020304" pitchFamily="18" charset="0"/>
                <a:cs typeface="Times New Roman" panose="02020603050405020304" pitchFamily="18" charset="0"/>
              </a:rPr>
              <a:t>l</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 olarak yeni pazarlara giri</a:t>
            </a:r>
            <a:r>
              <a:rPr lang="tr-TR" sz="2400" cap="none" dirty="0">
                <a:latin typeface="Times New Roman" panose="02020603050405020304" pitchFamily="18" charset="0"/>
                <a:cs typeface="Times New Roman" panose="02020603050405020304" pitchFamily="18" charset="0"/>
              </a:rPr>
              <a:t>ş</a:t>
            </a:r>
            <a:r>
              <a:rPr lang="es-ES" sz="2400" cap="none" dirty="0">
                <a:latin typeface="Times New Roman" panose="02020603050405020304" pitchFamily="18" charset="0"/>
                <a:cs typeface="Times New Roman" panose="02020603050405020304" pitchFamily="18" charset="0"/>
              </a:rPr>
              <a:t>lerde ya da mevcut pazarlarda pazar pay</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n</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 artt</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rmak</a:t>
            </a:r>
            <a:r>
              <a:rPr lang="tr-TR" sz="2400" cap="none" dirty="0">
                <a:latin typeface="Times New Roman" panose="02020603050405020304" pitchFamily="18" charset="0"/>
                <a:cs typeface="Times New Roman" panose="02020603050405020304" pitchFamily="18" charset="0"/>
              </a:rPr>
              <a:t> için belirli bir süre zarar noktasındaki fiyatlarla satış yapılmasını içerir.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Çokuluslu </a:t>
            </a:r>
            <a:r>
              <a:rPr lang="da-DK" sz="2400" cap="none" dirty="0">
                <a:latin typeface="Times New Roman" panose="02020603050405020304" pitchFamily="18" charset="0"/>
                <a:cs typeface="Times New Roman" panose="02020603050405020304" pitchFamily="18" charset="0"/>
              </a:rPr>
              <a:t>i</a:t>
            </a:r>
            <a:r>
              <a:rPr lang="tr-TR" sz="2400" cap="none" dirty="0">
                <a:latin typeface="Times New Roman" panose="02020603050405020304" pitchFamily="18" charset="0"/>
                <a:cs typeface="Times New Roman" panose="02020603050405020304" pitchFamily="18" charset="0"/>
              </a:rPr>
              <a:t>ş</a:t>
            </a:r>
            <a:r>
              <a:rPr lang="da-DK" sz="2400" cap="none" dirty="0">
                <a:latin typeface="Times New Roman" panose="02020603050405020304" pitchFamily="18" charset="0"/>
                <a:cs typeface="Times New Roman" panose="02020603050405020304" pitchFamily="18" charset="0"/>
              </a:rPr>
              <a:t>letmeler hedef pazarlar</a:t>
            </a:r>
            <a:r>
              <a:rPr lang="tr-TR" sz="2400" cap="none" dirty="0">
                <a:latin typeface="Times New Roman" panose="02020603050405020304" pitchFamily="18" charset="0"/>
                <a:cs typeface="Times New Roman" panose="02020603050405020304" pitchFamily="18" charset="0"/>
              </a:rPr>
              <a:t>ı</a:t>
            </a:r>
            <a:r>
              <a:rPr lang="da-DK" sz="2400" cap="none" dirty="0">
                <a:latin typeface="Times New Roman" panose="02020603050405020304" pitchFamily="18" charset="0"/>
                <a:cs typeface="Times New Roman" panose="02020603050405020304" pitchFamily="18" charset="0"/>
              </a:rPr>
              <a:t>nda belirledikleri hedeflere ya da planlanan sat</a:t>
            </a:r>
            <a:r>
              <a:rPr lang="tr-TR" sz="2400" cap="none" dirty="0" err="1">
                <a:latin typeface="Times New Roman" panose="02020603050405020304" pitchFamily="18" charset="0"/>
                <a:cs typeface="Times New Roman" panose="02020603050405020304" pitchFamily="18" charset="0"/>
              </a:rPr>
              <a:t>ış</a:t>
            </a:r>
            <a:r>
              <a:rPr lang="tr-TR" sz="2400" cap="none" dirty="0">
                <a:latin typeface="Times New Roman" panose="02020603050405020304" pitchFamily="18" charset="0"/>
                <a:cs typeface="Times New Roman" panose="02020603050405020304" pitchFamily="18" charset="0"/>
              </a:rPr>
              <a:t> hacmine ulaşmak için destekleyici olarak transfer fiyatlaması uygulamaktadır.</a:t>
            </a:r>
          </a:p>
          <a:p>
            <a:pPr marL="0" indent="0">
              <a:buNone/>
            </a:pPr>
            <a:endParaRPr lang="tr-TR" sz="1800" cap="none" dirty="0"/>
          </a:p>
        </p:txBody>
      </p:sp>
      <p:pic>
        <p:nvPicPr>
          <p:cNvPr id="43010" name="Picture 2" descr="Transfer Fiyatlandırması Formu hazırlanırken dikkat edilmesi gerekenler -  YouTube">
            <a:extLst>
              <a:ext uri="{FF2B5EF4-FFF2-40B4-BE49-F238E27FC236}">
                <a16:creationId xmlns:a16="http://schemas.microsoft.com/office/drawing/2014/main" id="{619A9F5A-15CA-85FB-7C5E-4AB31FC07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2278" y="2421833"/>
            <a:ext cx="4002156" cy="302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4093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25287" y="618517"/>
            <a:ext cx="11489635" cy="1596177"/>
          </a:xfrm>
        </p:spPr>
        <p:txBody>
          <a:bodyPr>
            <a:noAutofit/>
          </a:bodyPr>
          <a:lstStyle/>
          <a:p>
            <a:r>
              <a:rPr lang="es-ES" b="1" dirty="0">
                <a:latin typeface="Times New Roman" panose="02020603050405020304" pitchFamily="18" charset="0"/>
                <a:cs typeface="Times New Roman" panose="02020603050405020304" pitchFamily="18" charset="0"/>
              </a:rPr>
              <a:t>D</a:t>
            </a:r>
            <a:r>
              <a:rPr lang="tr-TR" b="1" dirty="0" err="1">
                <a:latin typeface="Times New Roman" panose="02020603050405020304" pitchFamily="18" charset="0"/>
                <a:cs typeface="Times New Roman" panose="02020603050405020304" pitchFamily="18" charset="0"/>
              </a:rPr>
              <a:t>ış</a:t>
            </a:r>
            <a:r>
              <a:rPr lang="es-ES" b="1" dirty="0">
                <a:latin typeface="Times New Roman" panose="02020603050405020304" pitchFamily="18" charset="0"/>
                <a:cs typeface="Times New Roman" panose="02020603050405020304" pitchFamily="18" charset="0"/>
              </a:rPr>
              <a:t> Pazarlarda Uygulanan Fiyat</a:t>
            </a:r>
            <a:r>
              <a:rPr lang="tr-TR" b="1" dirty="0">
                <a:latin typeface="Times New Roman" panose="02020603050405020304" pitchFamily="18" charset="0"/>
                <a:cs typeface="Times New Roman" panose="02020603050405020304" pitchFamily="18" charset="0"/>
              </a:rPr>
              <a:t>ı</a:t>
            </a:r>
            <a:r>
              <a:rPr lang="es-ES" b="1" dirty="0">
                <a:latin typeface="Times New Roman" panose="02020603050405020304" pitchFamily="18" charset="0"/>
                <a:cs typeface="Times New Roman" panose="02020603050405020304" pitchFamily="18" charset="0"/>
              </a:rPr>
              <a:t>n Yerel Pazar Fiyat</a:t>
            </a:r>
            <a:r>
              <a:rPr lang="tr-TR" b="1" dirty="0">
                <a:latin typeface="Times New Roman" panose="02020603050405020304" pitchFamily="18" charset="0"/>
                <a:cs typeface="Times New Roman" panose="02020603050405020304" pitchFamily="18" charset="0"/>
              </a:rPr>
              <a:t>ı</a:t>
            </a:r>
            <a:r>
              <a:rPr lang="es-ES" b="1" dirty="0">
                <a:latin typeface="Times New Roman" panose="02020603050405020304" pitchFamily="18" charset="0"/>
                <a:cs typeface="Times New Roman" panose="02020603050405020304" pitchFamily="18" charset="0"/>
              </a:rPr>
              <a:t>ndan Dü</a:t>
            </a:r>
            <a:r>
              <a:rPr lang="tr-TR" b="1" dirty="0">
                <a:latin typeface="Times New Roman" panose="02020603050405020304" pitchFamily="18" charset="0"/>
                <a:cs typeface="Times New Roman" panose="02020603050405020304" pitchFamily="18" charset="0"/>
              </a:rPr>
              <a:t>ş</a:t>
            </a:r>
            <a:r>
              <a:rPr lang="es-ES" b="1" dirty="0">
                <a:latin typeface="Times New Roman" panose="02020603050405020304" pitchFamily="18" charset="0"/>
                <a:cs typeface="Times New Roman" panose="02020603050405020304" pitchFamily="18" charset="0"/>
              </a:rPr>
              <a:t>ük</a:t>
            </a:r>
            <a:r>
              <a:rPr lang="tr-TR" b="1" dirty="0">
                <a:latin typeface="Times New Roman" panose="02020603050405020304" pitchFamily="18" charset="0"/>
                <a:cs typeface="Times New Roman" panose="02020603050405020304" pitchFamily="18" charset="0"/>
              </a:rPr>
              <a:t> Olması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96348" y="2214695"/>
            <a:ext cx="6997148" cy="3576506"/>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Dış pazarlarda uygulanan fiyatın yerel fiyatlardan daha düşük olması çeşitli nedenlerden dolayı gerçekleşebilir.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Bunlardan ilki, pazara yeni giren yabancı işletmenin pazarda yerel işletmeler kadar tanınmadığı için kabul görmek ve pazar payı elde edebilmek amacıyla düşük fiyata başvurması olarak açıklanabilir.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tür durumlarda yabancı işletme, pazar payını elde etmek ve sürdürmek için dış pazara girmenin getirdiği taşıma, sigorta ve gümrük vergisi gibi çeşitli maliyetlere fiyatı yükseltmeden katlanır.</a:t>
            </a:r>
          </a:p>
        </p:txBody>
      </p:sp>
      <p:pic>
        <p:nvPicPr>
          <p:cNvPr id="44034" name="Picture 2" descr="Transfer Fiyatlandırmasında Ceza İndirimi">
            <a:extLst>
              <a:ext uri="{FF2B5EF4-FFF2-40B4-BE49-F238E27FC236}">
                <a16:creationId xmlns:a16="http://schemas.microsoft.com/office/drawing/2014/main" id="{013F1DFC-9EBC-8E3B-F4EB-2C3C344CA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783" y="2325496"/>
            <a:ext cx="3988904" cy="391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435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25287" y="618517"/>
            <a:ext cx="11489635" cy="1596177"/>
          </a:xfrm>
        </p:spPr>
        <p:txBody>
          <a:bodyPr>
            <a:noAutofit/>
          </a:bodyPr>
          <a:lstStyle/>
          <a:p>
            <a:r>
              <a:rPr lang="es-ES" b="1" dirty="0">
                <a:latin typeface="Times New Roman" panose="02020603050405020304" pitchFamily="18" charset="0"/>
                <a:cs typeface="Times New Roman" panose="02020603050405020304" pitchFamily="18" charset="0"/>
              </a:rPr>
              <a:t>D</a:t>
            </a:r>
            <a:r>
              <a:rPr lang="tr-TR" b="1" dirty="0" err="1">
                <a:latin typeface="Times New Roman" panose="02020603050405020304" pitchFamily="18" charset="0"/>
                <a:cs typeface="Times New Roman" panose="02020603050405020304" pitchFamily="18" charset="0"/>
              </a:rPr>
              <a:t>ış</a:t>
            </a:r>
            <a:r>
              <a:rPr lang="es-ES" b="1" dirty="0">
                <a:latin typeface="Times New Roman" panose="02020603050405020304" pitchFamily="18" charset="0"/>
                <a:cs typeface="Times New Roman" panose="02020603050405020304" pitchFamily="18" charset="0"/>
              </a:rPr>
              <a:t> Pazarlarda Uygulanan Fiyat</a:t>
            </a:r>
            <a:r>
              <a:rPr lang="tr-TR" b="1" dirty="0">
                <a:latin typeface="Times New Roman" panose="02020603050405020304" pitchFamily="18" charset="0"/>
                <a:cs typeface="Times New Roman" panose="02020603050405020304" pitchFamily="18" charset="0"/>
              </a:rPr>
              <a:t>ı</a:t>
            </a:r>
            <a:r>
              <a:rPr lang="es-ES" b="1" dirty="0">
                <a:latin typeface="Times New Roman" panose="02020603050405020304" pitchFamily="18" charset="0"/>
                <a:cs typeface="Times New Roman" panose="02020603050405020304" pitchFamily="18" charset="0"/>
              </a:rPr>
              <a:t>n Yerel Pazar Fiyat</a:t>
            </a:r>
            <a:r>
              <a:rPr lang="tr-TR" b="1" dirty="0">
                <a:latin typeface="Times New Roman" panose="02020603050405020304" pitchFamily="18" charset="0"/>
                <a:cs typeface="Times New Roman" panose="02020603050405020304" pitchFamily="18" charset="0"/>
              </a:rPr>
              <a:t>ı</a:t>
            </a:r>
            <a:r>
              <a:rPr lang="es-ES" b="1" dirty="0">
                <a:latin typeface="Times New Roman" panose="02020603050405020304" pitchFamily="18" charset="0"/>
                <a:cs typeface="Times New Roman" panose="02020603050405020304" pitchFamily="18" charset="0"/>
              </a:rPr>
              <a:t>ndan Dü</a:t>
            </a:r>
            <a:r>
              <a:rPr lang="tr-TR" b="1" dirty="0">
                <a:latin typeface="Times New Roman" panose="02020603050405020304" pitchFamily="18" charset="0"/>
                <a:cs typeface="Times New Roman" panose="02020603050405020304" pitchFamily="18" charset="0"/>
              </a:rPr>
              <a:t>ş</a:t>
            </a:r>
            <a:r>
              <a:rPr lang="es-ES" b="1" dirty="0">
                <a:latin typeface="Times New Roman" panose="02020603050405020304" pitchFamily="18" charset="0"/>
                <a:cs typeface="Times New Roman" panose="02020603050405020304" pitchFamily="18" charset="0"/>
              </a:rPr>
              <a:t>ük</a:t>
            </a:r>
            <a:r>
              <a:rPr lang="tr-TR" b="1" dirty="0">
                <a:latin typeface="Times New Roman" panose="02020603050405020304" pitchFamily="18" charset="0"/>
                <a:cs typeface="Times New Roman" panose="02020603050405020304" pitchFamily="18" charset="0"/>
              </a:rPr>
              <a:t> Olması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96348" y="2367093"/>
            <a:ext cx="6586330" cy="3424107"/>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Bir diğer neden ise özellikle az gelişmiş ülke ya da gelişmekte olan ülke işletmelerinin gelişmiş ülkelerdekine kıyasla daha düşük maliyetlerle üretim yapmasıdır.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ülkelerdeki daha düşük işgücü maliyetleri, devlet destekleri veya dış pazara açılma teşvikleri işletmelerin maliyetlerinin daha düşük olmasını sağlar; bunlar da dış pazarlarda rekabet etmek için rakiplerinden daha düşük fiyatlar uygulayabilirler. </a:t>
            </a:r>
          </a:p>
        </p:txBody>
      </p:sp>
      <p:pic>
        <p:nvPicPr>
          <p:cNvPr id="45058" name="Picture 2" descr="Transfer Fiyatlandırması Yoluyla Örtülü Kazanç Dağıtımı - Andis • Hukuk &amp;  Danışmanlık">
            <a:extLst>
              <a:ext uri="{FF2B5EF4-FFF2-40B4-BE49-F238E27FC236}">
                <a16:creationId xmlns:a16="http://schemas.microsoft.com/office/drawing/2014/main" id="{0C9A7E04-2BC0-4D7D-1F42-E40EA41C2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199" y="2408290"/>
            <a:ext cx="4558749" cy="338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626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373" y="2146851"/>
            <a:ext cx="6056243" cy="3644349"/>
          </a:xfrm>
        </p:spPr>
        <p:txBody>
          <a:bodyPr>
            <a:noAutofit/>
          </a:bodyPr>
          <a:lstStyle/>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Uluslararası pazarlardaki fiyatlama kararlarına işletme içi faktörlerin yanı sıra her bir dış pazara özgü özellikler, yasal düzenlemeler, döviz kurları ve benzeri bir dizi değişken daha etki eder. </a:t>
            </a:r>
          </a:p>
          <a:p>
            <a:pPr marL="0" indent="0" algn="just">
              <a:lnSpc>
                <a:spcPct val="100000"/>
              </a:lnSpc>
              <a:buNone/>
            </a:pPr>
            <a:r>
              <a:rPr lang="tr-TR" sz="2400" cap="none" dirty="0">
                <a:effectLst/>
                <a:latin typeface="Times New Roman" panose="02020603050405020304" pitchFamily="18" charset="0"/>
                <a:cs typeface="Times New Roman" panose="02020603050405020304" pitchFamily="18" charset="0"/>
              </a:rPr>
              <a:t>Bu nedenle, uluslararası pazarlarda fiyatlama kararları daha da karmaşık ve çok boyutlu bir hâl alır.</a:t>
            </a:r>
          </a:p>
        </p:txBody>
      </p:sp>
      <p:pic>
        <p:nvPicPr>
          <p:cNvPr id="5122" name="Picture 2" descr="E-ticaretle uğraşan herkesin bilmesi gereken temel fiyatlandırma  stratejileri | eticaret.com">
            <a:extLst>
              <a:ext uri="{FF2B5EF4-FFF2-40B4-BE49-F238E27FC236}">
                <a16:creationId xmlns:a16="http://schemas.microsoft.com/office/drawing/2014/main" id="{39C7EB20-96FC-931E-BEF0-930D4091F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0718" y="2246828"/>
            <a:ext cx="4603473" cy="296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3596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25287" y="618517"/>
            <a:ext cx="11489635" cy="1596177"/>
          </a:xfrm>
        </p:spPr>
        <p:txBody>
          <a:bodyPr>
            <a:noAutofit/>
          </a:bodyPr>
          <a:lstStyle/>
          <a:p>
            <a:r>
              <a:rPr lang="es-ES" b="1" dirty="0">
                <a:latin typeface="Times New Roman" panose="02020603050405020304" pitchFamily="18" charset="0"/>
                <a:cs typeface="Times New Roman" panose="02020603050405020304" pitchFamily="18" charset="0"/>
              </a:rPr>
              <a:t>D</a:t>
            </a:r>
            <a:r>
              <a:rPr lang="tr-TR" b="1" dirty="0" err="1">
                <a:latin typeface="Times New Roman" panose="02020603050405020304" pitchFamily="18" charset="0"/>
                <a:cs typeface="Times New Roman" panose="02020603050405020304" pitchFamily="18" charset="0"/>
              </a:rPr>
              <a:t>ış</a:t>
            </a:r>
            <a:r>
              <a:rPr lang="es-ES" b="1" dirty="0">
                <a:latin typeface="Times New Roman" panose="02020603050405020304" pitchFamily="18" charset="0"/>
                <a:cs typeface="Times New Roman" panose="02020603050405020304" pitchFamily="18" charset="0"/>
              </a:rPr>
              <a:t> Pazarlarda Uygulanan Fiyat</a:t>
            </a:r>
            <a:r>
              <a:rPr lang="tr-TR" b="1" dirty="0">
                <a:latin typeface="Times New Roman" panose="02020603050405020304" pitchFamily="18" charset="0"/>
                <a:cs typeface="Times New Roman" panose="02020603050405020304" pitchFamily="18" charset="0"/>
              </a:rPr>
              <a:t>ı</a:t>
            </a:r>
            <a:r>
              <a:rPr lang="es-ES" b="1" dirty="0">
                <a:latin typeface="Times New Roman" panose="02020603050405020304" pitchFamily="18" charset="0"/>
                <a:cs typeface="Times New Roman" panose="02020603050405020304" pitchFamily="18" charset="0"/>
              </a:rPr>
              <a:t>n Yerel Pazar Fiyat</a:t>
            </a:r>
            <a:r>
              <a:rPr lang="tr-TR" b="1" dirty="0">
                <a:latin typeface="Times New Roman" panose="02020603050405020304" pitchFamily="18" charset="0"/>
                <a:cs typeface="Times New Roman" panose="02020603050405020304" pitchFamily="18" charset="0"/>
              </a:rPr>
              <a:t>ı</a:t>
            </a:r>
            <a:r>
              <a:rPr lang="es-ES" b="1" dirty="0">
                <a:latin typeface="Times New Roman" panose="02020603050405020304" pitchFamily="18" charset="0"/>
                <a:cs typeface="Times New Roman" panose="02020603050405020304" pitchFamily="18" charset="0"/>
              </a:rPr>
              <a:t>ndan Dü</a:t>
            </a:r>
            <a:r>
              <a:rPr lang="tr-TR" b="1" dirty="0">
                <a:latin typeface="Times New Roman" panose="02020603050405020304" pitchFamily="18" charset="0"/>
                <a:cs typeface="Times New Roman" panose="02020603050405020304" pitchFamily="18" charset="0"/>
              </a:rPr>
              <a:t>ş</a:t>
            </a:r>
            <a:r>
              <a:rPr lang="es-ES" b="1" dirty="0">
                <a:latin typeface="Times New Roman" panose="02020603050405020304" pitchFamily="18" charset="0"/>
                <a:cs typeface="Times New Roman" panose="02020603050405020304" pitchFamily="18" charset="0"/>
              </a:rPr>
              <a:t>ük</a:t>
            </a:r>
            <a:r>
              <a:rPr lang="tr-TR" b="1" dirty="0">
                <a:latin typeface="Times New Roman" panose="02020603050405020304" pitchFamily="18" charset="0"/>
                <a:cs typeface="Times New Roman" panose="02020603050405020304" pitchFamily="18" charset="0"/>
              </a:rPr>
              <a:t> Olması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96348" y="2367093"/>
            <a:ext cx="5499652" cy="3424107"/>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Son yıllarda Çin kökenli işletmelerin tüm dünya pazarlarında rakiplerine göre daha avantajlı olarak yarışa başlamaları bu duruma örnektir.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Ancak bu tür uygulamalar, ülke pazarlarında devletler tarafından damping uygulamaları olarak kabul edilme tehlikesi ile karşı karşıyadır. </a:t>
            </a:r>
          </a:p>
        </p:txBody>
      </p:sp>
      <p:pic>
        <p:nvPicPr>
          <p:cNvPr id="46082" name="Picture 2" descr="Yıllık Transfer Fiyatlandırması Formu Hazırlama Rehberi - Vergiport">
            <a:extLst>
              <a:ext uri="{FF2B5EF4-FFF2-40B4-BE49-F238E27FC236}">
                <a16:creationId xmlns:a16="http://schemas.microsoft.com/office/drawing/2014/main" id="{C937B416-50BF-6E48-170D-8FC57EF24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322" y="2367093"/>
            <a:ext cx="5181600" cy="301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2798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96347" y="1179443"/>
            <a:ext cx="6374295" cy="4611758"/>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Damping uygulamaları genellikle, yerel pazardaki talebin dış pazarlardaki talepten daha az esnek olduğu durumlarda görülür.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İkinci bir görüşe göre ise damping maliyete dayanan, diğer bir deyişle yerel pazar ve dış pazarlar için ayrı ayrı fiyatlar belirlemeye dayalı farklı bir maliyet tabanı kullanan bir kavramdır.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Yerel pazarda toplam maliyetler temel alınırken dış pazarlar daha geniş olduğu için satışta marjinal maliyete dayalı fiyatlamanın daha tehlikeli bir şekli kullanılabilir. </a:t>
            </a:r>
          </a:p>
        </p:txBody>
      </p:sp>
      <p:pic>
        <p:nvPicPr>
          <p:cNvPr id="47106" name="Picture 2" descr="Damping nedir? Anti-damping ne demektir? Anlamı - Laf Sözlük">
            <a:extLst>
              <a:ext uri="{FF2B5EF4-FFF2-40B4-BE49-F238E27FC236}">
                <a16:creationId xmlns:a16="http://schemas.microsoft.com/office/drawing/2014/main" id="{A4EFDEBE-DFDB-2309-33BE-D8CF2C3A9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021" y="1272209"/>
            <a:ext cx="4613413" cy="417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641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83095" y="1563757"/>
            <a:ext cx="6692347" cy="4227443"/>
          </a:xfrm>
        </p:spPr>
        <p:txBody>
          <a:bodyPr>
            <a:noAutofit/>
          </a:bodyPr>
          <a:lstStyle/>
          <a:p>
            <a:pPr marL="0" indent="0" algn="just">
              <a:lnSpc>
                <a:spcPct val="100000"/>
              </a:lnSpc>
              <a:buNone/>
            </a:pPr>
            <a:r>
              <a:rPr lang="es-ES" sz="2400" cap="none" dirty="0" err="1">
                <a:latin typeface="Times New Roman" panose="02020603050405020304" pitchFamily="18" charset="0"/>
                <a:cs typeface="Times New Roman" panose="02020603050405020304" pitchFamily="18" charset="0"/>
              </a:rPr>
              <a:t>Nas</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l tan</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mlan</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rsa tan</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mlans</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n, her iki durumda da damping siyasi aç</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dan fazlas</a:t>
            </a:r>
            <a:r>
              <a:rPr lang="tr-TR" sz="2400" cap="none" dirty="0">
                <a:latin typeface="Times New Roman" panose="02020603050405020304" pitchFamily="18" charset="0"/>
                <a:cs typeface="Times New Roman" panose="02020603050405020304" pitchFamily="18" charset="0"/>
              </a:rPr>
              <a:t>ı</a:t>
            </a:r>
            <a:r>
              <a:rPr lang="es-ES" sz="2400" cap="none" dirty="0">
                <a:latin typeface="Times New Roman" panose="02020603050405020304" pitchFamily="18" charset="0"/>
                <a:cs typeface="Times New Roman" panose="02020603050405020304" pitchFamily="18" charset="0"/>
              </a:rPr>
              <a:t>yla</a:t>
            </a:r>
            <a:r>
              <a:rPr lang="tr-TR" sz="2400" cap="none" dirty="0">
                <a:latin typeface="Times New Roman" panose="02020603050405020304" pitchFamily="18" charset="0"/>
                <a:cs typeface="Times New Roman" panose="02020603050405020304" pitchFamily="18" charset="0"/>
              </a:rPr>
              <a:t> ilgi çekmektedir.</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Devletlerin dikkatli yaklaşımı ve uluslararası kurumların faaliyetlerinden dolayı eskiye göre daha az uygulanmakla beraber damping uluslararası pazarlardaki fiyatları ve gelirleri etkilemeye devam etmektedir.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Çoğunluğa göre her ne koşulda olursa olsun, damping yapmak haksız bir ticaret uygulamasıdır. </a:t>
            </a:r>
          </a:p>
        </p:txBody>
      </p:sp>
      <p:pic>
        <p:nvPicPr>
          <p:cNvPr id="48130" name="Picture 2" descr="Isaac mafsal baskın damping ne demek - centralfoods.net">
            <a:extLst>
              <a:ext uri="{FF2B5EF4-FFF2-40B4-BE49-F238E27FC236}">
                <a16:creationId xmlns:a16="http://schemas.microsoft.com/office/drawing/2014/main" id="{436A7129-4AD7-48C1-7D82-B44837F59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55" y="1615108"/>
            <a:ext cx="4318935" cy="369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2669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b="1" dirty="0">
                <a:latin typeface="Times New Roman" panose="02020603050405020304" pitchFamily="18" charset="0"/>
                <a:cs typeface="Times New Roman" panose="02020603050405020304" pitchFamily="18" charset="0"/>
              </a:rPr>
              <a:t>Uluslararası Pazarlarda Fiyatın Yükselmesine Neden Olan Faktörler </a:t>
            </a:r>
            <a:br>
              <a:rPr lang="tr-TR" b="1" dirty="0">
                <a:latin typeface="Times New Roman" panose="02020603050405020304" pitchFamily="18" charset="0"/>
                <a:cs typeface="Times New Roman" panose="02020603050405020304" pitchFamily="18" charset="0"/>
              </a:rPr>
            </a:br>
            <a:r>
              <a:rPr lang="tr-TR" sz="2000" b="1" dirty="0">
                <a:latin typeface="Times New Roman" panose="02020603050405020304" pitchFamily="18" charset="0"/>
                <a:cs typeface="Times New Roman" panose="02020603050405020304" pitchFamily="18" charset="0"/>
              </a:rPr>
              <a:t>(Er, 2013: 143-145)</a:t>
            </a:r>
          </a:p>
        </p:txBody>
      </p:sp>
      <p:sp>
        <p:nvSpPr>
          <p:cNvPr id="3" name="İçerik Yer Tutucusu 2"/>
          <p:cNvSpPr>
            <a:spLocks noGrp="1"/>
          </p:cNvSpPr>
          <p:nvPr>
            <p:ph idx="1"/>
          </p:nvPr>
        </p:nvSpPr>
        <p:spPr>
          <a:xfrm>
            <a:off x="913775" y="2650435"/>
            <a:ext cx="6149634" cy="3140765"/>
          </a:xfrm>
        </p:spPr>
        <p:txBody>
          <a:bodyPr>
            <a:norm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Uluslararası pazarlarda nakliye bedeli, gümrük tarifeleri, uzun dağıtım kanalları, toptancı ve perakendecilerin yüksek kâr marjları, gümrük vergileri, para birimi değerleri ve döviz kurlarındaki dalgalanmalar nedeniyle nihai müşteri ya da kullanıcının ödediği fiyatın farklı olması, fiyatın yükselmesi olgusunu gösterir. </a:t>
            </a:r>
          </a:p>
        </p:txBody>
      </p:sp>
      <p:pic>
        <p:nvPicPr>
          <p:cNvPr id="6" name="Resim 5">
            <a:extLst>
              <a:ext uri="{FF2B5EF4-FFF2-40B4-BE49-F238E27FC236}">
                <a16:creationId xmlns:a16="http://schemas.microsoft.com/office/drawing/2014/main" id="{35DDD758-415D-E72B-18A3-496BB9EB7289}"/>
              </a:ext>
            </a:extLst>
          </p:cNvPr>
          <p:cNvPicPr>
            <a:picLocks noChangeAspect="1"/>
          </p:cNvPicPr>
          <p:nvPr/>
        </p:nvPicPr>
        <p:blipFill>
          <a:blip r:embed="rId2"/>
          <a:stretch>
            <a:fillRect/>
          </a:stretch>
        </p:blipFill>
        <p:spPr>
          <a:xfrm>
            <a:off x="7427640" y="2770726"/>
            <a:ext cx="4486064" cy="2450631"/>
          </a:xfrm>
          <a:prstGeom prst="rect">
            <a:avLst/>
          </a:prstGeom>
        </p:spPr>
      </p:pic>
    </p:spTree>
    <p:extLst>
      <p:ext uri="{BB962C8B-B14F-4D97-AF65-F5344CB8AC3E}">
        <p14:creationId xmlns:p14="http://schemas.microsoft.com/office/powerpoint/2010/main" val="2436118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37" t="54960" r="50470" b="15477"/>
          <a:stretch/>
        </p:blipFill>
        <p:spPr bwMode="auto">
          <a:xfrm>
            <a:off x="132522" y="1046922"/>
            <a:ext cx="11900452" cy="483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3723861" y="5877272"/>
            <a:ext cx="5396475" cy="400110"/>
          </a:xfrm>
          <a:prstGeom prst="rect">
            <a:avLst/>
          </a:prstGeom>
          <a:noFill/>
        </p:spPr>
        <p:txBody>
          <a:bodyPr wrap="square" rtlCol="0">
            <a:spAutoFit/>
          </a:bodyPr>
          <a:lstStyle/>
          <a:p>
            <a:pPr algn="ctr"/>
            <a:r>
              <a:rPr lang="tr-TR" sz="2000" b="1" dirty="0">
                <a:latin typeface="Times New Roman" panose="02020603050405020304" pitchFamily="18" charset="0"/>
                <a:cs typeface="Times New Roman" panose="02020603050405020304" pitchFamily="18" charset="0"/>
              </a:rPr>
              <a:t>(Er, 2013: 143)</a:t>
            </a:r>
          </a:p>
        </p:txBody>
      </p:sp>
    </p:spTree>
    <p:extLst>
      <p:ext uri="{BB962C8B-B14F-4D97-AF65-F5344CB8AC3E}">
        <p14:creationId xmlns:p14="http://schemas.microsoft.com/office/powerpoint/2010/main" val="1359470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5530" y="251791"/>
            <a:ext cx="11701669" cy="1497497"/>
          </a:xfrm>
        </p:spPr>
        <p:txBody>
          <a:bodyPr/>
          <a:lstStyle/>
          <a:p>
            <a:r>
              <a:rPr lang="tr-TR" b="1" dirty="0">
                <a:latin typeface="Times New Roman" panose="02020603050405020304" pitchFamily="18" charset="0"/>
                <a:cs typeface="Times New Roman" panose="02020603050405020304" pitchFamily="18" charset="0"/>
              </a:rPr>
              <a:t>İhracat Maliyetleri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04801" y="1749288"/>
            <a:ext cx="8150086" cy="4041913"/>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Fiyat yükselişlerinin en önemli nedenlerindendir. Bir ülkeden diğerine ürün ihracı sırasında gerçekleşen ihracat işlemlerinin yarattığı maliyettir.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Taşıma ve sigorta masrafları, ülke pazarına ve taşımaya uygun ambalajlama maliyetleri, ihracat işlemlerinin yarattığı maliyetler, gümrük vergileri hatta döviz kuru dalgalanmaları, dağıtım kanalları etkisi gibi faktörlerin hepsi ürünleri bir ülkeden diğerine ihraç etmenin yarattığı maliyetler arasındadır.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Tüm bu faktörler ürün için yerel pazarda uygulanan fiyatın üzerine kademe kademe eklemeler getirerek dış pazarlarda uygulanan fiyatın yükselmesine neden olur.</a:t>
            </a:r>
          </a:p>
        </p:txBody>
      </p:sp>
      <p:pic>
        <p:nvPicPr>
          <p:cNvPr id="50178" name="Picture 2" descr="Gümrük Rehberi | T.C. Ticaret Bakanlığı">
            <a:extLst>
              <a:ext uri="{FF2B5EF4-FFF2-40B4-BE49-F238E27FC236}">
                <a16:creationId xmlns:a16="http://schemas.microsoft.com/office/drawing/2014/main" id="{5D18F245-C220-B8F4-3E46-E9F27C6C6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158" y="1895060"/>
            <a:ext cx="3313041" cy="420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331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2035" y="618518"/>
            <a:ext cx="11476382" cy="1170526"/>
          </a:xfrm>
        </p:spPr>
        <p:txBody>
          <a:bodyPr>
            <a:normAutofit/>
          </a:bodyPr>
          <a:lstStyle/>
          <a:p>
            <a:r>
              <a:rPr lang="it-IT" b="1" dirty="0">
                <a:latin typeface="Times New Roman" panose="02020603050405020304" pitchFamily="18" charset="0"/>
                <a:cs typeface="Times New Roman" panose="02020603050405020304" pitchFamily="18" charset="0"/>
              </a:rPr>
              <a:t>Gümrük Vergileri, Tarifeleri ve </a:t>
            </a:r>
            <a:r>
              <a:rPr lang="tr-TR" b="1" dirty="0">
                <a:latin typeface="Times New Roman" panose="02020603050405020304" pitchFamily="18" charset="0"/>
                <a:cs typeface="Times New Roman" panose="02020603050405020304" pitchFamily="18" charset="0"/>
              </a:rPr>
              <a:t>İ</a:t>
            </a:r>
            <a:r>
              <a:rPr lang="it-IT" b="1" dirty="0">
                <a:latin typeface="Times New Roman" panose="02020603050405020304" pitchFamily="18" charset="0"/>
                <a:cs typeface="Times New Roman" panose="02020603050405020304" pitchFamily="18" charset="0"/>
              </a:rPr>
              <a:t>dari Maliyetler</a:t>
            </a:r>
            <a:endParaRPr lang="tr-TR" dirty="0"/>
          </a:p>
        </p:txBody>
      </p:sp>
      <p:sp>
        <p:nvSpPr>
          <p:cNvPr id="3" name="İçerik Yer Tutucusu 2"/>
          <p:cNvSpPr>
            <a:spLocks noGrp="1"/>
          </p:cNvSpPr>
          <p:nvPr>
            <p:ph idx="1"/>
          </p:nvPr>
        </p:nvSpPr>
        <p:spPr>
          <a:xfrm>
            <a:off x="543339" y="1908313"/>
            <a:ext cx="7513984" cy="4452730"/>
          </a:xfrm>
        </p:spPr>
        <p:txBody>
          <a:bodyPr>
            <a:normAutofit lnSpcReduction="10000"/>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Gümrük vergileri ve tarifeleri ürünün nihai müşteri ya da kullanıcı tarafından ödenen fiyatını etkiler ve bu maliyetlere müşteriler katlanmak durumunda kalır.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Ödenen gümrük vergileri ve tarifeleri ülkeden ülkeye farklılık gösterdiği için farklı ülke pazarlarında farklı fiyat düzeyleri uygulanmasına da neden olur.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İdari maliyetler ise hem ithalat lisansı ve belgeleri gibi ihracat işlemlerinin getirdiği maliyetleri kapsar hem de ürünler gümrükten geçtikten sonra devletlerin ödenmesini talep ettiği katma değer vergisi, özel tüketim vergisi vb.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Vergi kalemlerini içerir. Bunların her biri de yine nihai müşteri ya da kullanıcıların ödeyeceği fiyata yansır.</a:t>
            </a:r>
          </a:p>
        </p:txBody>
      </p:sp>
      <p:pic>
        <p:nvPicPr>
          <p:cNvPr id="51202" name="Picture 2" descr="Türkiye'de Aralık'ta ihracat %3,0, ithalat %12,2 arttı - Hatay Büyükşehir  Gazetesi">
            <a:extLst>
              <a:ext uri="{FF2B5EF4-FFF2-40B4-BE49-F238E27FC236}">
                <a16:creationId xmlns:a16="http://schemas.microsoft.com/office/drawing/2014/main" id="{67F7F54D-6DD8-8748-C102-770EA17F7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327" y="2001077"/>
            <a:ext cx="3695629" cy="4359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985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77079" y="618518"/>
            <a:ext cx="10801148" cy="852474"/>
          </a:xfrm>
        </p:spPr>
        <p:txBody>
          <a:bodyPr/>
          <a:lstStyle/>
          <a:p>
            <a:r>
              <a:rPr lang="tr-TR" b="1" dirty="0">
                <a:latin typeface="Times New Roman" panose="02020603050405020304" pitchFamily="18" charset="0"/>
                <a:cs typeface="Times New Roman" panose="02020603050405020304" pitchFamily="18" charset="0"/>
              </a:rPr>
              <a:t>Enflasyon</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09601" y="1563757"/>
            <a:ext cx="6997148" cy="4675725"/>
          </a:xfrm>
        </p:spPr>
        <p:txBody>
          <a:bodyPr>
            <a:normAutofit lnSpcReduction="10000"/>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Yüksek enflasyon yaşanan ülke pazarlarında fiyatlama kararı alan işletmeler, enflasyonun beraberinde getirdiği maliyetleri de hesaba katmalıdır.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Hızlı enflasyon beklentisine bağlı olarak ürünler için normal şartlarda olacağından daha yüksek fiyat belirlenmesi söz konusu olabilir.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Bunun yanı sıra, ödemelerle ilgili gecikmeler yaşanacağı düşünüldüğünde veya değişimler için uzun vadeli anlaşmalar imzalanmış olduğunda da enflasyon beklentisi belirlenen fiyatlara dahil edilmelidir. </a:t>
            </a:r>
          </a:p>
          <a:p>
            <a:pPr marL="0" indent="0" algn="just">
              <a:lnSpc>
                <a:spcPct val="100000"/>
              </a:lnSpc>
              <a:buNone/>
            </a:pPr>
            <a:r>
              <a:rPr lang="sv-SE" sz="2400" cap="none" dirty="0">
                <a:latin typeface="Times New Roman" panose="02020603050405020304" pitchFamily="18" charset="0"/>
                <a:cs typeface="Times New Roman" panose="02020603050405020304" pitchFamily="18" charset="0"/>
              </a:rPr>
              <a:t>Bu tür durumlarda da fiyat</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n normal </a:t>
            </a:r>
            <a:r>
              <a:rPr lang="tr-TR" sz="2400" cap="none" dirty="0">
                <a:latin typeface="Times New Roman" panose="02020603050405020304" pitchFamily="18" charset="0"/>
                <a:cs typeface="Times New Roman" panose="02020603050405020304" pitchFamily="18" charset="0"/>
              </a:rPr>
              <a:t>ş</a:t>
            </a:r>
            <a:r>
              <a:rPr lang="sv-SE" sz="2400" cap="none" dirty="0">
                <a:latin typeface="Times New Roman" panose="02020603050405020304" pitchFamily="18" charset="0"/>
                <a:cs typeface="Times New Roman" panose="02020603050405020304" pitchFamily="18" charset="0"/>
              </a:rPr>
              <a:t>artlara göre daha yüksek olmas</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 ola</a:t>
            </a:r>
            <a:r>
              <a:rPr lang="tr-TR" sz="2400" cap="none" dirty="0">
                <a:latin typeface="Times New Roman" panose="02020603050405020304" pitchFamily="18" charset="0"/>
                <a:cs typeface="Times New Roman" panose="02020603050405020304" pitchFamily="18" charset="0"/>
              </a:rPr>
              <a:t>ğ</a:t>
            </a:r>
            <a:r>
              <a:rPr lang="sv-SE" sz="2400" cap="none" dirty="0">
                <a:latin typeface="Times New Roman" panose="02020603050405020304" pitchFamily="18" charset="0"/>
                <a:cs typeface="Times New Roman" panose="02020603050405020304" pitchFamily="18" charset="0"/>
              </a:rPr>
              <a:t>and</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r.</a:t>
            </a:r>
          </a:p>
        </p:txBody>
      </p:sp>
      <p:pic>
        <p:nvPicPr>
          <p:cNvPr id="52226" name="Picture 2" descr="Aralık enflasyon rakamları ne zaman açıklanacak ve yüzde kaç olacak?  Ekonomistler yorumladı - Dünya Gazetesi">
            <a:extLst>
              <a:ext uri="{FF2B5EF4-FFF2-40B4-BE49-F238E27FC236}">
                <a16:creationId xmlns:a16="http://schemas.microsoft.com/office/drawing/2014/main" id="{BCA53E00-E014-B3B9-3574-E85873A69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9025" y="1619056"/>
            <a:ext cx="4174436" cy="43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19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32522" y="539005"/>
            <a:ext cx="11767930" cy="1011500"/>
          </a:xfrm>
        </p:spPr>
        <p:txBody>
          <a:bodyPr/>
          <a:lstStyle/>
          <a:p>
            <a:r>
              <a:rPr lang="tr-TR" b="1" dirty="0">
                <a:latin typeface="Times New Roman" panose="02020603050405020304" pitchFamily="18" charset="0"/>
                <a:cs typeface="Times New Roman" panose="02020603050405020304" pitchFamily="18" charset="0"/>
              </a:rPr>
              <a:t>Döviz Kuru Dalgalanmaları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71061" y="2001077"/>
            <a:ext cx="7593496" cy="3790123"/>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Dış pazarlarda faaliyet gösteren işletmeler genel olarak düşük fiyatlarla iş yapmayı tercih ederler.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Bunun yanında fiyatların istikrarlı olmasını da isterler.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Ancak, uluslararası pazarlarda dalgalı döviz kurlarına bağlı yüksek </a:t>
            </a:r>
            <a:r>
              <a:rPr lang="sv-SE" sz="2400" cap="none" dirty="0">
                <a:latin typeface="Times New Roman" panose="02020603050405020304" pitchFamily="18" charset="0"/>
                <a:cs typeface="Times New Roman" panose="02020603050405020304" pitchFamily="18" charset="0"/>
              </a:rPr>
              <a:t>fiyat de</a:t>
            </a:r>
            <a:r>
              <a:rPr lang="tr-TR" sz="2400" cap="none" dirty="0">
                <a:latin typeface="Times New Roman" panose="02020603050405020304" pitchFamily="18" charset="0"/>
                <a:cs typeface="Times New Roman" panose="02020603050405020304" pitchFamily="18" charset="0"/>
              </a:rPr>
              <a:t>ğ</a:t>
            </a:r>
            <a:r>
              <a:rPr lang="sv-SE" sz="2400" cap="none" dirty="0">
                <a:latin typeface="Times New Roman" panose="02020603050405020304" pitchFamily="18" charset="0"/>
                <a:cs typeface="Times New Roman" panose="02020603050405020304" pitchFamily="18" charset="0"/>
              </a:rPr>
              <a:t>i</a:t>
            </a:r>
            <a:r>
              <a:rPr lang="tr-TR" sz="2400" cap="none" dirty="0">
                <a:latin typeface="Times New Roman" panose="02020603050405020304" pitchFamily="18" charset="0"/>
                <a:cs typeface="Times New Roman" panose="02020603050405020304" pitchFamily="18" charset="0"/>
              </a:rPr>
              <a:t>ş</a:t>
            </a:r>
            <a:r>
              <a:rPr lang="sv-SE" sz="2400" cap="none" dirty="0">
                <a:latin typeface="Times New Roman" panose="02020603050405020304" pitchFamily="18" charset="0"/>
                <a:cs typeface="Times New Roman" panose="02020603050405020304" pitchFamily="18" charset="0"/>
              </a:rPr>
              <a:t>kenli</a:t>
            </a:r>
            <a:r>
              <a:rPr lang="tr-TR" sz="2400" cap="none" dirty="0">
                <a:latin typeface="Times New Roman" panose="02020603050405020304" pitchFamily="18" charset="0"/>
                <a:cs typeface="Times New Roman" panose="02020603050405020304" pitchFamily="18" charset="0"/>
              </a:rPr>
              <a:t>ğ</a:t>
            </a:r>
            <a:r>
              <a:rPr lang="sv-SE" sz="2400" cap="none" dirty="0">
                <a:latin typeface="Times New Roman" panose="02020603050405020304" pitchFamily="18" charset="0"/>
                <a:cs typeface="Times New Roman" panose="02020603050405020304" pitchFamily="18" charset="0"/>
              </a:rPr>
              <a:t>i, buna ba</a:t>
            </a:r>
            <a:r>
              <a:rPr lang="tr-TR" sz="2400" cap="none" dirty="0">
                <a:latin typeface="Times New Roman" panose="02020603050405020304" pitchFamily="18" charset="0"/>
                <a:cs typeface="Times New Roman" panose="02020603050405020304" pitchFamily="18" charset="0"/>
              </a:rPr>
              <a:t>ğ</a:t>
            </a:r>
            <a:r>
              <a:rPr lang="sv-SE" sz="2400" cap="none" dirty="0">
                <a:latin typeface="Times New Roman" panose="02020603050405020304" pitchFamily="18" charset="0"/>
                <a:cs typeface="Times New Roman" panose="02020603050405020304" pitchFamily="18" charset="0"/>
              </a:rPr>
              <a:t>l</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 olarak da döviz kurlar</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n</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n istikrarl</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 olmas</a:t>
            </a:r>
            <a:r>
              <a:rPr lang="tr-TR" sz="2400" cap="none" dirty="0">
                <a:latin typeface="Times New Roman" panose="02020603050405020304" pitchFamily="18" charset="0"/>
                <a:cs typeface="Times New Roman" panose="02020603050405020304" pitchFamily="18" charset="0"/>
              </a:rPr>
              <a:t>ı</a:t>
            </a:r>
            <a:r>
              <a:rPr lang="sv-SE" sz="2400" cap="none" dirty="0">
                <a:latin typeface="Times New Roman" panose="02020603050405020304" pitchFamily="18" charset="0"/>
                <a:cs typeface="Times New Roman" panose="02020603050405020304" pitchFamily="18" charset="0"/>
              </a:rPr>
              <a:t> önemli bir mesele</a:t>
            </a:r>
            <a:r>
              <a:rPr lang="tr-TR" sz="2400" cap="none" dirty="0">
                <a:latin typeface="Times New Roman" panose="02020603050405020304" pitchFamily="18" charset="0"/>
                <a:cs typeface="Times New Roman" panose="02020603050405020304" pitchFamily="18" charset="0"/>
              </a:rPr>
              <a:t> hâline gelir.</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Dalgalı döviz kurları nedeniyle fiyatların değişken olduğu durumlarda yüksek fiyat-düşük fiyat değişkenliği stratejisi, düşük fiyat stratejisinden görece daha uygun olabilir.</a:t>
            </a:r>
          </a:p>
        </p:txBody>
      </p:sp>
      <p:pic>
        <p:nvPicPr>
          <p:cNvPr id="53250" name="Picture 2" descr="Dünyada yeni enflasyon dalgası endişesi ve Türkiye'de enflasyonun yolu… |  PolitikYol.com | Yorum, Analiz, Haber Sitesi">
            <a:extLst>
              <a:ext uri="{FF2B5EF4-FFF2-40B4-BE49-F238E27FC236}">
                <a16:creationId xmlns:a16="http://schemas.microsoft.com/office/drawing/2014/main" id="{8C44D316-F6E9-0CF9-4114-BA4DC184F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0416" y="2113258"/>
            <a:ext cx="3520523" cy="367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431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32522" y="539005"/>
            <a:ext cx="11767930" cy="1011500"/>
          </a:xfrm>
        </p:spPr>
        <p:txBody>
          <a:bodyPr/>
          <a:lstStyle/>
          <a:p>
            <a:r>
              <a:rPr lang="tr-TR" b="1" dirty="0">
                <a:latin typeface="Times New Roman" panose="02020603050405020304" pitchFamily="18" charset="0"/>
                <a:cs typeface="Times New Roman" panose="02020603050405020304" pitchFamily="18" charset="0"/>
              </a:rPr>
              <a:t>Döviz Kuru Dalgalanmaları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50573" y="2676939"/>
            <a:ext cx="5512905" cy="3114262"/>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İhracat yapan şirketler bunların dışında istikrarlı döviz kurlarının ve istikrarlı fiyatların sunduğu rahatlığı ister.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Daha sakin bir döviz kuru çevresine doğru yönelme, bu sorunun önemini ortaya koyar.</a:t>
            </a:r>
          </a:p>
        </p:txBody>
      </p:sp>
      <p:pic>
        <p:nvPicPr>
          <p:cNvPr id="54274" name="Picture 2" descr="Enflasyon: Yerli mi, geçici mi, yönetim hatası mı? - Evrensel">
            <a:extLst>
              <a:ext uri="{FF2B5EF4-FFF2-40B4-BE49-F238E27FC236}">
                <a16:creationId xmlns:a16="http://schemas.microsoft.com/office/drawing/2014/main" id="{47960A64-3875-324D-4CE6-6A9857641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043" y="2431219"/>
            <a:ext cx="5261114" cy="262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32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37" t="13889" r="41131" b="11905"/>
          <a:stretch/>
        </p:blipFill>
        <p:spPr bwMode="auto">
          <a:xfrm>
            <a:off x="371061" y="804060"/>
            <a:ext cx="11449878" cy="579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7896200" y="5805264"/>
            <a:ext cx="1598066" cy="369332"/>
          </a:xfrm>
          <a:prstGeom prst="rect">
            <a:avLst/>
          </a:prstGeom>
        </p:spPr>
        <p:txBody>
          <a:bodyPr wrap="none">
            <a:spAutoFit/>
          </a:bodyPr>
          <a:lstStyle/>
          <a:p>
            <a:r>
              <a:rPr lang="tr-TR" b="1" dirty="0"/>
              <a:t>(Er, 2013: 131)</a:t>
            </a:r>
            <a:endParaRPr lang="tr-TR" dirty="0"/>
          </a:p>
        </p:txBody>
      </p:sp>
    </p:spTree>
    <p:extLst>
      <p:ext uri="{BB962C8B-B14F-4D97-AF65-F5344CB8AC3E}">
        <p14:creationId xmlns:p14="http://schemas.microsoft.com/office/powerpoint/2010/main" val="9800215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44557" y="618517"/>
            <a:ext cx="11423373" cy="1051257"/>
          </a:xfrm>
        </p:spPr>
        <p:txBody>
          <a:bodyPr>
            <a:normAutofit/>
          </a:bodyPr>
          <a:lstStyle/>
          <a:p>
            <a:r>
              <a:rPr lang="tr-TR" b="1" dirty="0">
                <a:latin typeface="Times New Roman" panose="02020603050405020304" pitchFamily="18" charset="0"/>
                <a:cs typeface="Times New Roman" panose="02020603050405020304" pitchFamily="18" charset="0"/>
              </a:rPr>
              <a:t>Para Birimi Değerindeki Değişimler</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62609" y="2080591"/>
            <a:ext cx="6838120" cy="3710610"/>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Döviz kurlarındaki dalgalanmaların yanında, ülkelerin para birimlerinin değerlerindeki değişimlerde uluslararası pazarlarda işletmelerin uyguladığı fiyatları etkiler.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Para birimi hareketleri, kârlılık üzerinde doğrudan etkili olduğu için uluslararası pazarlarda faaliyet gösteren işletmeler açısından önemlidir.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Zaman aralığının uzunluğuna ve ticaretin hacmine bağlı olarak para birimlerindeki değişimler, işletmeler açısından son derece kritik bir noktaya gelebilir. </a:t>
            </a:r>
          </a:p>
        </p:txBody>
      </p:sp>
      <p:pic>
        <p:nvPicPr>
          <p:cNvPr id="55298" name="Picture 2" descr="ABD'de enflasyon verisi açıklandı - Bursada Bugün - Bursa bursa haber bursa  haberi bursa haberleri Bursa">
            <a:extLst>
              <a:ext uri="{FF2B5EF4-FFF2-40B4-BE49-F238E27FC236}">
                <a16:creationId xmlns:a16="http://schemas.microsoft.com/office/drawing/2014/main" id="{DE5917EF-0892-224C-9217-61F5DE3F7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6626" y="2226365"/>
            <a:ext cx="4326835" cy="38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561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44557" y="618517"/>
            <a:ext cx="11423373" cy="1051257"/>
          </a:xfrm>
        </p:spPr>
        <p:txBody>
          <a:bodyPr>
            <a:normAutofit/>
          </a:bodyPr>
          <a:lstStyle/>
          <a:p>
            <a:r>
              <a:rPr lang="tr-TR" b="1" dirty="0">
                <a:latin typeface="Times New Roman" panose="02020603050405020304" pitchFamily="18" charset="0"/>
                <a:cs typeface="Times New Roman" panose="02020603050405020304" pitchFamily="18" charset="0"/>
              </a:rPr>
              <a:t>Para Birimi Değerindeki Değişimler</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56591" y="2279373"/>
            <a:ext cx="6745357" cy="3511827"/>
          </a:xfrm>
        </p:spPr>
        <p:txBody>
          <a:bodyPr>
            <a:no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Söz gelimi, kendi ülke para birimleri güçlenmesine bağlı olarak fiyatları yükselen işletmeler, uluslararası pazarlardaki rekabetçi konumlarını korumak için yeni yaklaşımlar geliştirmek durumundadır.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fiyatlama yaklaşımları para birimi değerlerindeki ve döviz kurlarındaki dalgalanmaları yansıtacak ve bunlarla başa çıkacak özelliklere sahip olmalıdır.</a:t>
            </a:r>
          </a:p>
        </p:txBody>
      </p:sp>
      <p:pic>
        <p:nvPicPr>
          <p:cNvPr id="56322" name="Picture 2" descr="Ekonomi 101 | Ne onunla, ne onsuz: Enflasyon nedir? - Medyascope">
            <a:extLst>
              <a:ext uri="{FF2B5EF4-FFF2-40B4-BE49-F238E27FC236}">
                <a16:creationId xmlns:a16="http://schemas.microsoft.com/office/drawing/2014/main" id="{FBB17F0F-B8BA-C6E5-E434-D49908AAF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013" y="2445688"/>
            <a:ext cx="4431196" cy="247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8860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37323" y="618517"/>
            <a:ext cx="11357112" cy="1197031"/>
          </a:xfrm>
        </p:spPr>
        <p:txBody>
          <a:bodyPr>
            <a:normAutofit/>
          </a:bodyPr>
          <a:lstStyle/>
          <a:p>
            <a:r>
              <a:rPr lang="fi-FI" b="1" dirty="0">
                <a:latin typeface="Times New Roman" panose="02020603050405020304" pitchFamily="18" charset="0"/>
                <a:cs typeface="Times New Roman" panose="02020603050405020304" pitchFamily="18" charset="0"/>
              </a:rPr>
              <a:t>Da</a:t>
            </a:r>
            <a:r>
              <a:rPr lang="tr-TR" b="1" dirty="0" err="1">
                <a:latin typeface="Times New Roman" panose="02020603050405020304" pitchFamily="18" charset="0"/>
                <a:cs typeface="Times New Roman" panose="02020603050405020304" pitchFamily="18" charset="0"/>
              </a:rPr>
              <a:t>ğı</a:t>
            </a:r>
            <a:r>
              <a:rPr lang="fi-FI" b="1" dirty="0">
                <a:latin typeface="Times New Roman" panose="02020603050405020304" pitchFamily="18" charset="0"/>
                <a:cs typeface="Times New Roman" panose="02020603050405020304" pitchFamily="18" charset="0"/>
              </a:rPr>
              <a:t>t</a:t>
            </a:r>
            <a:r>
              <a:rPr lang="tr-TR" b="1" dirty="0">
                <a:latin typeface="Times New Roman" panose="02020603050405020304" pitchFamily="18" charset="0"/>
                <a:cs typeface="Times New Roman" panose="02020603050405020304" pitchFamily="18" charset="0"/>
              </a:rPr>
              <a:t>ı</a:t>
            </a:r>
            <a:r>
              <a:rPr lang="fi-FI" b="1" dirty="0">
                <a:latin typeface="Times New Roman" panose="02020603050405020304" pitchFamily="18" charset="0"/>
                <a:cs typeface="Times New Roman" panose="02020603050405020304" pitchFamily="18" charset="0"/>
              </a:rPr>
              <a:t>m Kanal</a:t>
            </a:r>
            <a:r>
              <a:rPr lang="tr-TR" b="1" dirty="0">
                <a:latin typeface="Times New Roman" panose="02020603050405020304" pitchFamily="18" charset="0"/>
                <a:cs typeface="Times New Roman" panose="02020603050405020304" pitchFamily="18" charset="0"/>
              </a:rPr>
              <a:t>ı</a:t>
            </a:r>
            <a:r>
              <a:rPr lang="fi-FI" b="1" dirty="0">
                <a:latin typeface="Times New Roman" panose="02020603050405020304" pitchFamily="18" charset="0"/>
                <a:cs typeface="Times New Roman" panose="02020603050405020304" pitchFamily="18" charset="0"/>
              </a:rPr>
              <a:t> Etkisi ve Arac</a:t>
            </a:r>
            <a:r>
              <a:rPr lang="tr-TR" b="1" dirty="0">
                <a:latin typeface="Times New Roman" panose="02020603050405020304" pitchFamily="18" charset="0"/>
                <a:cs typeface="Times New Roman" panose="02020603050405020304" pitchFamily="18" charset="0"/>
              </a:rPr>
              <a:t>ı</a:t>
            </a:r>
            <a:r>
              <a:rPr lang="fi-FI" b="1" dirty="0">
                <a:latin typeface="Times New Roman" panose="02020603050405020304" pitchFamily="18" charset="0"/>
                <a:cs typeface="Times New Roman" panose="02020603050405020304" pitchFamily="18" charset="0"/>
              </a:rPr>
              <a:t> Marjlar</a:t>
            </a:r>
            <a:r>
              <a:rPr lang="tr-TR" b="1" dirty="0">
                <a:latin typeface="Times New Roman" panose="02020603050405020304" pitchFamily="18" charset="0"/>
                <a:cs typeface="Times New Roman" panose="02020603050405020304" pitchFamily="18" charset="0"/>
              </a:rPr>
              <a:t>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37323" y="2372139"/>
            <a:ext cx="7686260" cy="3419061"/>
          </a:xfrm>
        </p:spPr>
        <p:txBody>
          <a:bodyPr>
            <a:normAutofit lnSpcReduction="10000"/>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Birçok işletme, müşterilerine kendi belirledikleri koşullarla ulaşmayı garantilemek amacıyla dağıtım sisteminin tüm yönlerini kontrol etmeye çalışır.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Ancak dağıtım kanalı üzerinde kontrol sahibi olmak demek, aracı ve dağıtım kanalı maliyetlerinin artması olarak ifade edilebilir.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İmalatçı ile müşteri arasındaki </a:t>
            </a:r>
            <a:r>
              <a:rPr lang="pt-BR" sz="2400" cap="none" dirty="0">
                <a:latin typeface="Times New Roman" panose="02020603050405020304" pitchFamily="18" charset="0"/>
                <a:cs typeface="Times New Roman" panose="02020603050405020304" pitchFamily="18" charset="0"/>
              </a:rPr>
              <a:t>arac</a:t>
            </a:r>
            <a:r>
              <a:rPr lang="tr-TR" sz="2400" cap="none" dirty="0">
                <a:latin typeface="Times New Roman" panose="02020603050405020304" pitchFamily="18" charset="0"/>
                <a:cs typeface="Times New Roman" panose="02020603050405020304" pitchFamily="18" charset="0"/>
              </a:rPr>
              <a:t>ı</a:t>
            </a:r>
            <a:r>
              <a:rPr lang="pt-BR" sz="2400" cap="none" dirty="0">
                <a:latin typeface="Times New Roman" panose="02020603050405020304" pitchFamily="18" charset="0"/>
                <a:cs typeface="Times New Roman" panose="02020603050405020304" pitchFamily="18" charset="0"/>
              </a:rPr>
              <a:t>lar</a:t>
            </a:r>
            <a:r>
              <a:rPr lang="tr-TR" sz="2400" cap="none" dirty="0">
                <a:latin typeface="Times New Roman" panose="02020603050405020304" pitchFamily="18" charset="0"/>
                <a:cs typeface="Times New Roman" panose="02020603050405020304" pitchFamily="18" charset="0"/>
              </a:rPr>
              <a:t>ı</a:t>
            </a:r>
            <a:r>
              <a:rPr lang="pt-BR" sz="2400" cap="none" dirty="0">
                <a:latin typeface="Times New Roman" panose="02020603050405020304" pitchFamily="18" charset="0"/>
                <a:cs typeface="Times New Roman" panose="02020603050405020304" pitchFamily="18" charset="0"/>
              </a:rPr>
              <a:t>n say</a:t>
            </a:r>
            <a:r>
              <a:rPr lang="tr-TR" sz="2400" cap="none" dirty="0">
                <a:latin typeface="Times New Roman" panose="02020603050405020304" pitchFamily="18" charset="0"/>
                <a:cs typeface="Times New Roman" panose="02020603050405020304" pitchFamily="18" charset="0"/>
              </a:rPr>
              <a:t>ı</a:t>
            </a:r>
            <a:r>
              <a:rPr lang="pt-BR" sz="2400" cap="none" dirty="0">
                <a:latin typeface="Times New Roman" panose="02020603050405020304" pitchFamily="18" charset="0"/>
                <a:cs typeface="Times New Roman" panose="02020603050405020304" pitchFamily="18" charset="0"/>
              </a:rPr>
              <a:t>s</a:t>
            </a:r>
            <a:r>
              <a:rPr lang="tr-TR" sz="2400" cap="none" dirty="0">
                <a:latin typeface="Times New Roman" panose="02020603050405020304" pitchFamily="18" charset="0"/>
                <a:cs typeface="Times New Roman" panose="02020603050405020304" pitchFamily="18" charset="0"/>
              </a:rPr>
              <a:t>ı</a:t>
            </a:r>
            <a:r>
              <a:rPr lang="pt-BR" sz="2400" cap="none" dirty="0">
                <a:latin typeface="Times New Roman" panose="02020603050405020304" pitchFamily="18" charset="0"/>
                <a:cs typeface="Times New Roman" panose="02020603050405020304" pitchFamily="18" charset="0"/>
              </a:rPr>
              <a:t>n</a:t>
            </a:r>
            <a:r>
              <a:rPr lang="tr-TR" sz="2400" cap="none" dirty="0">
                <a:latin typeface="Times New Roman" panose="02020603050405020304" pitchFamily="18" charset="0"/>
                <a:cs typeface="Times New Roman" panose="02020603050405020304" pitchFamily="18" charset="0"/>
              </a:rPr>
              <a:t>ı</a:t>
            </a:r>
            <a:r>
              <a:rPr lang="pt-BR" sz="2400" cap="none" dirty="0">
                <a:latin typeface="Times New Roman" panose="02020603050405020304" pitchFamily="18" charset="0"/>
                <a:cs typeface="Times New Roman" panose="02020603050405020304" pitchFamily="18" charset="0"/>
              </a:rPr>
              <a:t> azaltmak, da</a:t>
            </a:r>
            <a:r>
              <a:rPr lang="tr-TR" sz="2400" cap="none" dirty="0" err="1">
                <a:latin typeface="Times New Roman" panose="02020603050405020304" pitchFamily="18" charset="0"/>
                <a:cs typeface="Times New Roman" panose="02020603050405020304" pitchFamily="18" charset="0"/>
              </a:rPr>
              <a:t>ğıtı</a:t>
            </a:r>
            <a:r>
              <a:rPr lang="pt-BR" sz="2400" cap="none" dirty="0">
                <a:latin typeface="Times New Roman" panose="02020603050405020304" pitchFamily="18" charset="0"/>
                <a:cs typeface="Times New Roman" panose="02020603050405020304" pitchFamily="18" charset="0"/>
              </a:rPr>
              <a:t>m kanal</a:t>
            </a:r>
            <a:r>
              <a:rPr lang="tr-TR" sz="2400" cap="none" dirty="0">
                <a:latin typeface="Times New Roman" panose="02020603050405020304" pitchFamily="18" charset="0"/>
                <a:cs typeface="Times New Roman" panose="02020603050405020304" pitchFamily="18" charset="0"/>
              </a:rPr>
              <a:t>ı</a:t>
            </a:r>
            <a:r>
              <a:rPr lang="pt-BR" sz="2400" cap="none" dirty="0">
                <a:latin typeface="Times New Roman" panose="02020603050405020304" pitchFamily="18" charset="0"/>
                <a:cs typeface="Times New Roman" panose="02020603050405020304" pitchFamily="18" charset="0"/>
              </a:rPr>
              <a:t> boyunca pazarda uygulanacak fiyat</a:t>
            </a:r>
            <a:r>
              <a:rPr lang="tr-TR" sz="2400" cap="none" dirty="0">
                <a:latin typeface="Times New Roman" panose="02020603050405020304" pitchFamily="18" charset="0"/>
                <a:cs typeface="Times New Roman" panose="02020603050405020304" pitchFamily="18" charset="0"/>
              </a:rPr>
              <a:t>ı</a:t>
            </a:r>
            <a:r>
              <a:rPr lang="pt-BR" sz="2400" cap="none" dirty="0">
                <a:latin typeface="Times New Roman" panose="02020603050405020304" pitchFamily="18" charset="0"/>
                <a:cs typeface="Times New Roman" panose="02020603050405020304" pitchFamily="18" charset="0"/>
              </a:rPr>
              <a:t>n</a:t>
            </a:r>
            <a:r>
              <a:rPr lang="tr-TR" sz="2400" cap="none" dirty="0">
                <a:latin typeface="Times New Roman" panose="02020603050405020304" pitchFamily="18" charset="0"/>
                <a:cs typeface="Times New Roman" panose="02020603050405020304" pitchFamily="18" charset="0"/>
              </a:rPr>
              <a:t> ciddi biçimde yükselmesini önleme imkânı doğurabilir.</a:t>
            </a:r>
          </a:p>
        </p:txBody>
      </p:sp>
      <p:pic>
        <p:nvPicPr>
          <p:cNvPr id="57346" name="Picture 2" descr="Pazarlama Dağıtım Kanalları Nelerdir? | Ekva Group">
            <a:extLst>
              <a:ext uri="{FF2B5EF4-FFF2-40B4-BE49-F238E27FC236}">
                <a16:creationId xmlns:a16="http://schemas.microsoft.com/office/drawing/2014/main" id="{DFE545A8-0A61-6598-E5FD-AE3234DFF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9113" y="2372139"/>
            <a:ext cx="3690938" cy="327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7328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37323" y="618517"/>
            <a:ext cx="11357112" cy="1197031"/>
          </a:xfrm>
        </p:spPr>
        <p:txBody>
          <a:bodyPr>
            <a:normAutofit/>
          </a:bodyPr>
          <a:lstStyle/>
          <a:p>
            <a:r>
              <a:rPr lang="fi-FI" b="1" dirty="0">
                <a:latin typeface="Times New Roman" panose="02020603050405020304" pitchFamily="18" charset="0"/>
                <a:cs typeface="Times New Roman" panose="02020603050405020304" pitchFamily="18" charset="0"/>
              </a:rPr>
              <a:t>Da</a:t>
            </a:r>
            <a:r>
              <a:rPr lang="tr-TR" b="1" dirty="0" err="1">
                <a:latin typeface="Times New Roman" panose="02020603050405020304" pitchFamily="18" charset="0"/>
                <a:cs typeface="Times New Roman" panose="02020603050405020304" pitchFamily="18" charset="0"/>
              </a:rPr>
              <a:t>ğı</a:t>
            </a:r>
            <a:r>
              <a:rPr lang="fi-FI" b="1" dirty="0">
                <a:latin typeface="Times New Roman" panose="02020603050405020304" pitchFamily="18" charset="0"/>
                <a:cs typeface="Times New Roman" panose="02020603050405020304" pitchFamily="18" charset="0"/>
              </a:rPr>
              <a:t>t</a:t>
            </a:r>
            <a:r>
              <a:rPr lang="tr-TR" b="1" dirty="0">
                <a:latin typeface="Times New Roman" panose="02020603050405020304" pitchFamily="18" charset="0"/>
                <a:cs typeface="Times New Roman" panose="02020603050405020304" pitchFamily="18" charset="0"/>
              </a:rPr>
              <a:t>ı</a:t>
            </a:r>
            <a:r>
              <a:rPr lang="fi-FI" b="1" dirty="0">
                <a:latin typeface="Times New Roman" panose="02020603050405020304" pitchFamily="18" charset="0"/>
                <a:cs typeface="Times New Roman" panose="02020603050405020304" pitchFamily="18" charset="0"/>
              </a:rPr>
              <a:t>m Kanal</a:t>
            </a:r>
            <a:r>
              <a:rPr lang="tr-TR" b="1" dirty="0">
                <a:latin typeface="Times New Roman" panose="02020603050405020304" pitchFamily="18" charset="0"/>
                <a:cs typeface="Times New Roman" panose="02020603050405020304" pitchFamily="18" charset="0"/>
              </a:rPr>
              <a:t>ı</a:t>
            </a:r>
            <a:r>
              <a:rPr lang="fi-FI" b="1" dirty="0">
                <a:latin typeface="Times New Roman" panose="02020603050405020304" pitchFamily="18" charset="0"/>
                <a:cs typeface="Times New Roman" panose="02020603050405020304" pitchFamily="18" charset="0"/>
              </a:rPr>
              <a:t> Etkisi ve Arac</a:t>
            </a:r>
            <a:r>
              <a:rPr lang="tr-TR" b="1" dirty="0">
                <a:latin typeface="Times New Roman" panose="02020603050405020304" pitchFamily="18" charset="0"/>
                <a:cs typeface="Times New Roman" panose="02020603050405020304" pitchFamily="18" charset="0"/>
              </a:rPr>
              <a:t>ı</a:t>
            </a:r>
            <a:r>
              <a:rPr lang="fi-FI" b="1" dirty="0">
                <a:latin typeface="Times New Roman" panose="02020603050405020304" pitchFamily="18" charset="0"/>
                <a:cs typeface="Times New Roman" panose="02020603050405020304" pitchFamily="18" charset="0"/>
              </a:rPr>
              <a:t> Marjlar</a:t>
            </a:r>
            <a:r>
              <a:rPr lang="tr-TR" b="1" dirty="0">
                <a:latin typeface="Times New Roman" panose="02020603050405020304" pitchFamily="18" charset="0"/>
                <a:cs typeface="Times New Roman" panose="02020603050405020304" pitchFamily="18" charset="0"/>
              </a:rPr>
              <a:t>ı</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37323" y="2531165"/>
            <a:ext cx="7434468" cy="3260035"/>
          </a:xfrm>
        </p:spPr>
        <p:txBody>
          <a:bodyPr>
            <a:normAutofit/>
          </a:bodyPr>
          <a:lstStyle/>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Özellikle büyük endüstriyel sistemler ya da teknik ekipmanların fiyatlanmasında dağıtım kanalı ve aracıların etkisini ortada kaldırabilmek için nihai müşterilere doğrudan satış yapılması tavsiye edilir.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Uluslararası </a:t>
            </a:r>
            <a:r>
              <a:rPr lang="nn-NO" sz="2400" cap="none" dirty="0">
                <a:latin typeface="Times New Roman" panose="02020603050405020304" pitchFamily="18" charset="0"/>
                <a:cs typeface="Times New Roman" panose="02020603050405020304" pitchFamily="18" charset="0"/>
              </a:rPr>
              <a:t>da</a:t>
            </a:r>
            <a:r>
              <a:rPr lang="tr-TR" sz="2400" cap="none" dirty="0" err="1">
                <a:latin typeface="Times New Roman" panose="02020603050405020304" pitchFamily="18" charset="0"/>
                <a:cs typeface="Times New Roman" panose="02020603050405020304" pitchFamily="18" charset="0"/>
              </a:rPr>
              <a:t>ğıtım</a:t>
            </a:r>
            <a:r>
              <a:rPr lang="nn-NO" sz="2400" cap="none" dirty="0">
                <a:latin typeface="Times New Roman" panose="02020603050405020304" pitchFamily="18" charset="0"/>
                <a:cs typeface="Times New Roman" panose="02020603050405020304" pitchFamily="18" charset="0"/>
              </a:rPr>
              <a:t> sistemindeki uzun kanallarda fiyatlar kanal boyunca genellikle yükselir.</a:t>
            </a:r>
            <a:r>
              <a:rPr lang="tr-TR" sz="2400" cap="none" dirty="0">
                <a:latin typeface="Times New Roman" panose="02020603050405020304" pitchFamily="18" charset="0"/>
                <a:cs typeface="Times New Roman" panose="02020603050405020304" pitchFamily="18" charset="0"/>
              </a:rPr>
              <a:t> </a:t>
            </a:r>
          </a:p>
        </p:txBody>
      </p:sp>
      <p:pic>
        <p:nvPicPr>
          <p:cNvPr id="58370" name="Picture 2" descr="SATIŞ DAĞITIM KANALLARI VE PERFORMANSLARININ ANALİZİ">
            <a:extLst>
              <a:ext uri="{FF2B5EF4-FFF2-40B4-BE49-F238E27FC236}">
                <a16:creationId xmlns:a16="http://schemas.microsoft.com/office/drawing/2014/main" id="{20819F5A-E78A-D389-AB8E-6A8EA4A81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2985" y="2461591"/>
            <a:ext cx="380047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6122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37323" y="618517"/>
            <a:ext cx="10840904" cy="905483"/>
          </a:xfrm>
        </p:spPr>
        <p:txBody>
          <a:bodyPr/>
          <a:lstStyle/>
          <a:p>
            <a:r>
              <a:rPr lang="tr-TR" b="1" dirty="0">
                <a:latin typeface="Times New Roman" panose="02020603050405020304" pitchFamily="18" charset="0"/>
                <a:cs typeface="Times New Roman" panose="02020603050405020304" pitchFamily="18" charset="0"/>
              </a:rPr>
              <a:t>Taşımacılık Maliyetleri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37323" y="2133601"/>
            <a:ext cx="7301947" cy="3657600"/>
          </a:xfrm>
        </p:spPr>
        <p:txBody>
          <a:bodyPr>
            <a:normAutofit/>
          </a:bodyPr>
          <a:lstStyle/>
          <a:p>
            <a:pPr marL="0" indent="0" algn="just">
              <a:lnSpc>
                <a:spcPct val="100000"/>
              </a:lnSpc>
              <a:buNone/>
            </a:pPr>
            <a:r>
              <a:rPr lang="nb-NO" sz="2400" cap="none" dirty="0">
                <a:latin typeface="Times New Roman" panose="02020603050405020304" pitchFamily="18" charset="0"/>
                <a:cs typeface="Times New Roman" panose="02020603050405020304" pitchFamily="18" charset="0"/>
              </a:rPr>
              <a:t>D</a:t>
            </a:r>
            <a:r>
              <a:rPr lang="tr-TR" sz="2400" cap="none" dirty="0" err="1">
                <a:latin typeface="Times New Roman" panose="02020603050405020304" pitchFamily="18" charset="0"/>
                <a:cs typeface="Times New Roman" panose="02020603050405020304" pitchFamily="18" charset="0"/>
              </a:rPr>
              <a:t>ış</a:t>
            </a:r>
            <a:r>
              <a:rPr lang="nb-NO" sz="2400" cap="none" dirty="0">
                <a:latin typeface="Times New Roman" panose="02020603050405020304" pitchFamily="18" charset="0"/>
                <a:cs typeface="Times New Roman" panose="02020603050405020304" pitchFamily="18" charset="0"/>
              </a:rPr>
              <a:t> pazarlara ürün satmak, di</a:t>
            </a:r>
            <a:r>
              <a:rPr lang="tr-TR" sz="2400" cap="none" dirty="0">
                <a:latin typeface="Times New Roman" panose="02020603050405020304" pitchFamily="18" charset="0"/>
                <a:cs typeface="Times New Roman" panose="02020603050405020304" pitchFamily="18" charset="0"/>
              </a:rPr>
              <a:t>ğ</a:t>
            </a:r>
            <a:r>
              <a:rPr lang="nb-NO" sz="2400" cap="none" dirty="0">
                <a:latin typeface="Times New Roman" panose="02020603050405020304" pitchFamily="18" charset="0"/>
                <a:cs typeface="Times New Roman" panose="02020603050405020304" pitchFamily="18" charset="0"/>
              </a:rPr>
              <a:t>er maliyetlerin yan</a:t>
            </a:r>
            <a:r>
              <a:rPr lang="tr-TR" sz="2400" cap="none" dirty="0">
                <a:latin typeface="Times New Roman" panose="02020603050405020304" pitchFamily="18" charset="0"/>
                <a:cs typeface="Times New Roman" panose="02020603050405020304" pitchFamily="18" charset="0"/>
              </a:rPr>
              <a:t>ı sıra nakliye ya da taşımacılık maliyetlerini de arttırır.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Yerel pazarlardaki taşımacılık maliyetlerinin üzerine dış pazarlara gönderilecek ürünler için ek ambalajlama, ürünleri olası taşımacılık risklerine karşı sigortalama ve depolama maliyetleri de eklenir. </a:t>
            </a:r>
          </a:p>
          <a:p>
            <a:pPr marL="0" indent="0" algn="just">
              <a:lnSpc>
                <a:spcPct val="100000"/>
              </a:lnSpc>
              <a:buNone/>
            </a:pPr>
            <a:r>
              <a:rPr lang="tr-TR" sz="2400" cap="none" dirty="0">
                <a:latin typeface="Times New Roman" panose="02020603050405020304" pitchFamily="18" charset="0"/>
                <a:cs typeface="Times New Roman" panose="02020603050405020304" pitchFamily="18" charset="0"/>
              </a:rPr>
              <a:t>Bu tür dış pazarlara özgü ek maliyetler de nihai satış fiyatının yükselmesine neden olur.</a:t>
            </a:r>
          </a:p>
        </p:txBody>
      </p:sp>
      <p:pic>
        <p:nvPicPr>
          <p:cNvPr id="59394" name="Picture 2" descr="Uluslararasi Pazarlama ve Marka: Dağıtım Kanalları ve Tutundurma  Politikaları">
            <a:extLst>
              <a:ext uri="{FF2B5EF4-FFF2-40B4-BE49-F238E27FC236}">
                <a16:creationId xmlns:a16="http://schemas.microsoft.com/office/drawing/2014/main" id="{A388A4FF-34DC-8ACA-1423-1503F1475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499" y="2133601"/>
            <a:ext cx="3984962" cy="326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3312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D5E17E-D4B1-48C0-938D-BF6C8B97989D}"/>
              </a:ext>
            </a:extLst>
          </p:cNvPr>
          <p:cNvSpPr>
            <a:spLocks noGrp="1"/>
          </p:cNvSpPr>
          <p:nvPr>
            <p:ph type="title"/>
          </p:nvPr>
        </p:nvSpPr>
        <p:spPr/>
        <p:txBody>
          <a:bodyPr>
            <a:normAutofit/>
          </a:bodyPr>
          <a:lstStyle/>
          <a:p>
            <a:r>
              <a:rPr lang="tr-TR" sz="4000" b="1" dirty="0">
                <a:latin typeface="Times New Roman" panose="02020603050405020304" pitchFamily="18" charset="0"/>
                <a:cs typeface="Times New Roman" panose="02020603050405020304" pitchFamily="18" charset="0"/>
              </a:rPr>
              <a:t>KAYNAK</a:t>
            </a:r>
          </a:p>
        </p:txBody>
      </p:sp>
      <p:sp>
        <p:nvSpPr>
          <p:cNvPr id="3" name="İçerik Yer Tutucusu 2">
            <a:extLst>
              <a:ext uri="{FF2B5EF4-FFF2-40B4-BE49-F238E27FC236}">
                <a16:creationId xmlns:a16="http://schemas.microsoft.com/office/drawing/2014/main" id="{E36E2312-B0C2-49BC-A81A-600F409104D1}"/>
              </a:ext>
            </a:extLst>
          </p:cNvPr>
          <p:cNvSpPr>
            <a:spLocks noGrp="1"/>
          </p:cNvSpPr>
          <p:nvPr>
            <p:ph idx="1"/>
          </p:nvPr>
        </p:nvSpPr>
        <p:spPr>
          <a:xfrm>
            <a:off x="371061" y="2367093"/>
            <a:ext cx="10907166" cy="3424107"/>
          </a:xfrm>
        </p:spPr>
        <p:txBody>
          <a:bodyPr/>
          <a:lstStyle/>
          <a:p>
            <a:pPr algn="just">
              <a:lnSpc>
                <a:spcPct val="100000"/>
              </a:lnSpc>
            </a:pPr>
            <a:r>
              <a:rPr lang="tr-TR" sz="2400" dirty="0">
                <a:latin typeface="Times New Roman" panose="02020603050405020304" pitchFamily="18" charset="0"/>
                <a:cs typeface="Times New Roman" panose="02020603050405020304" pitchFamily="18" charset="0"/>
              </a:rPr>
              <a:t>Er, İ. (2013) Küresel Pazarlarda Fiyatlama Stratejileri, Küresel Pazarlama, </a:t>
            </a:r>
            <a:r>
              <a:rPr lang="tr-TR" sz="2400" dirty="0" err="1">
                <a:latin typeface="Times New Roman" panose="02020603050405020304" pitchFamily="18" charset="0"/>
                <a:cs typeface="Times New Roman" panose="02020603050405020304" pitchFamily="18" charset="0"/>
              </a:rPr>
              <a:t>Ed</a:t>
            </a:r>
            <a:r>
              <a:rPr lang="tr-TR" sz="2400" dirty="0">
                <a:latin typeface="Times New Roman" panose="02020603050405020304" pitchFamily="18" charset="0"/>
                <a:cs typeface="Times New Roman" panose="02020603050405020304" pitchFamily="18" charset="0"/>
              </a:rPr>
              <a:t>: Öztürk, S. A.&amp; Ersoy, N. F., Anadolu </a:t>
            </a:r>
            <a:r>
              <a:rPr lang="tr-TR" sz="2400" dirty="0" err="1">
                <a:latin typeface="Times New Roman" panose="02020603050405020304" pitchFamily="18" charset="0"/>
                <a:cs typeface="Times New Roman" panose="02020603050405020304" pitchFamily="18" charset="0"/>
              </a:rPr>
              <a:t>Üni</a:t>
            </a:r>
            <a:r>
              <a:rPr lang="tr-TR" sz="2400" dirty="0">
                <a:latin typeface="Times New Roman" panose="02020603050405020304" pitchFamily="18" charset="0"/>
                <a:cs typeface="Times New Roman" panose="02020603050405020304" pitchFamily="18" charset="0"/>
              </a:rPr>
              <a:t>. AÖF Yayın No: 1779, </a:t>
            </a:r>
            <a:r>
              <a:rPr lang="tr-TR" sz="2400" dirty="0" err="1">
                <a:latin typeface="Times New Roman" panose="02020603050405020304" pitchFamily="18" charset="0"/>
                <a:cs typeface="Times New Roman" panose="02020603050405020304" pitchFamily="18" charset="0"/>
              </a:rPr>
              <a:t>ss</a:t>
            </a:r>
            <a:r>
              <a:rPr lang="tr-TR" sz="2400" dirty="0">
                <a:latin typeface="Times New Roman" panose="02020603050405020304" pitchFamily="18" charset="0"/>
                <a:cs typeface="Times New Roman" panose="02020603050405020304" pitchFamily="18" charset="0"/>
              </a:rPr>
              <a:t>. 128-149, Eskişehir.</a:t>
            </a:r>
          </a:p>
          <a:p>
            <a:endParaRPr lang="tr-TR" dirty="0"/>
          </a:p>
        </p:txBody>
      </p:sp>
    </p:spTree>
    <p:extLst>
      <p:ext uri="{BB962C8B-B14F-4D97-AF65-F5344CB8AC3E}">
        <p14:creationId xmlns:p14="http://schemas.microsoft.com/office/powerpoint/2010/main" val="3017324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b="1" dirty="0">
                <a:latin typeface="Times New Roman" panose="02020603050405020304" pitchFamily="18" charset="0"/>
                <a:cs typeface="Times New Roman" panose="02020603050405020304" pitchFamily="18" charset="0"/>
              </a:rPr>
              <a:t>KÜRESEL PAZARLARDA FİYATLAMA KARARLARINI ETKİLEYEN FAKTÖRLER </a:t>
            </a:r>
            <a:br>
              <a:rPr lang="tr-TR" sz="4000" b="1" dirty="0">
                <a:latin typeface="Times New Roman" panose="02020603050405020304" pitchFamily="18" charset="0"/>
                <a:cs typeface="Times New Roman" panose="02020603050405020304" pitchFamily="18" charset="0"/>
              </a:rPr>
            </a:br>
            <a:r>
              <a:rPr lang="tr-TR" sz="2000" b="1" dirty="0">
                <a:latin typeface="Times New Roman" panose="02020603050405020304" pitchFamily="18" charset="0"/>
                <a:cs typeface="Times New Roman" panose="02020603050405020304" pitchFamily="18" charset="0"/>
              </a:rPr>
              <a:t>(Er, 2013: 131-135)</a:t>
            </a:r>
            <a:endParaRPr lang="tr-TR" sz="2000"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90331" y="2367093"/>
            <a:ext cx="7315200" cy="3424107"/>
          </a:xfrm>
        </p:spPr>
        <p:txBody>
          <a:bodyPr>
            <a:noAutofit/>
          </a:bodyPr>
          <a:lstStyle/>
          <a:p>
            <a:pPr marL="0" indent="0">
              <a:lnSpc>
                <a:spcPct val="100000"/>
              </a:lnSpc>
              <a:buNone/>
            </a:pPr>
            <a:r>
              <a:rPr lang="tr-TR" sz="2400" cap="none" dirty="0">
                <a:effectLst/>
                <a:latin typeface="Times New Roman" panose="02020603050405020304" pitchFamily="18" charset="0"/>
                <a:cs typeface="Times New Roman" panose="02020603050405020304" pitchFamily="18" charset="0"/>
              </a:rPr>
              <a:t>Uluslararası pazarlarda uygulanan fiyatın yapısını anlayabilmek için öncelikle şu faktörleri incelemek gerekir:</a:t>
            </a:r>
          </a:p>
          <a:p>
            <a:pPr>
              <a:lnSpc>
                <a:spcPct val="100000"/>
              </a:lnSpc>
            </a:pPr>
            <a:r>
              <a:rPr lang="tr-TR" sz="2400" cap="none" dirty="0">
                <a:effectLst/>
                <a:latin typeface="Times New Roman" panose="02020603050405020304" pitchFamily="18" charset="0"/>
                <a:cs typeface="Times New Roman" panose="02020603050405020304" pitchFamily="18" charset="0"/>
              </a:rPr>
              <a:t>Maliyetler,</a:t>
            </a:r>
          </a:p>
          <a:p>
            <a:pPr>
              <a:lnSpc>
                <a:spcPct val="100000"/>
              </a:lnSpc>
            </a:pPr>
            <a:r>
              <a:rPr lang="tr-TR" sz="2400" cap="none" dirty="0">
                <a:effectLst/>
                <a:latin typeface="Times New Roman" panose="02020603050405020304" pitchFamily="18" charset="0"/>
                <a:cs typeface="Times New Roman" panose="02020603050405020304" pitchFamily="18" charset="0"/>
              </a:rPr>
              <a:t>Pazar koşulları ve müşteri davranışları (talep veya değer),</a:t>
            </a:r>
          </a:p>
          <a:p>
            <a:pPr>
              <a:lnSpc>
                <a:spcPct val="100000"/>
              </a:lnSpc>
            </a:pPr>
            <a:r>
              <a:rPr lang="tr-TR" sz="2400" cap="none" dirty="0">
                <a:effectLst/>
                <a:latin typeface="Times New Roman" panose="02020603050405020304" pitchFamily="18" charset="0"/>
                <a:cs typeface="Times New Roman" panose="02020603050405020304" pitchFamily="18" charset="0"/>
              </a:rPr>
              <a:t>Rekabet koşulları,</a:t>
            </a:r>
          </a:p>
          <a:p>
            <a:pPr>
              <a:lnSpc>
                <a:spcPct val="100000"/>
              </a:lnSpc>
            </a:pPr>
            <a:r>
              <a:rPr lang="es-ES" sz="2400" cap="none" dirty="0">
                <a:effectLst/>
                <a:latin typeface="Times New Roman" panose="02020603050405020304" pitchFamily="18" charset="0"/>
                <a:cs typeface="Times New Roman" panose="02020603050405020304" pitchFamily="18" charset="0"/>
              </a:rPr>
              <a:t>Yasal, siyasi ve ekonomik ko</a:t>
            </a:r>
            <a:r>
              <a:rPr lang="tr-TR" sz="2400" cap="none" dirty="0">
                <a:effectLst/>
                <a:latin typeface="Times New Roman" panose="02020603050405020304" pitchFamily="18" charset="0"/>
                <a:cs typeface="Times New Roman" panose="02020603050405020304" pitchFamily="18" charset="0"/>
              </a:rPr>
              <a:t>ş</a:t>
            </a:r>
            <a:r>
              <a:rPr lang="es-ES" sz="2400" cap="none" dirty="0">
                <a:effectLst/>
                <a:latin typeface="Times New Roman" panose="02020603050405020304" pitchFamily="18" charset="0"/>
                <a:cs typeface="Times New Roman" panose="02020603050405020304" pitchFamily="18" charset="0"/>
              </a:rPr>
              <a:t>ullar,</a:t>
            </a:r>
          </a:p>
          <a:p>
            <a:pPr>
              <a:lnSpc>
                <a:spcPct val="100000"/>
              </a:lnSpc>
            </a:pPr>
            <a:r>
              <a:rPr lang="tr-TR" sz="2400" cap="none" dirty="0">
                <a:effectLst/>
                <a:latin typeface="Times New Roman" panose="02020603050405020304" pitchFamily="18" charset="0"/>
                <a:cs typeface="Times New Roman" panose="02020603050405020304" pitchFamily="18" charset="0"/>
              </a:rPr>
              <a:t>İş</a:t>
            </a:r>
            <a:r>
              <a:rPr lang="sv-SE" sz="2400" cap="none" dirty="0">
                <a:effectLst/>
                <a:latin typeface="Times New Roman" panose="02020603050405020304" pitchFamily="18" charset="0"/>
                <a:cs typeface="Times New Roman" panose="02020603050405020304" pitchFamily="18" charset="0"/>
              </a:rPr>
              <a:t>letmenin genel politikalar</a:t>
            </a:r>
            <a:r>
              <a:rPr lang="tr-TR" sz="2400" cap="none" dirty="0">
                <a:effectLst/>
                <a:latin typeface="Times New Roman" panose="02020603050405020304" pitchFamily="18" charset="0"/>
                <a:cs typeface="Times New Roman" panose="02020603050405020304" pitchFamily="18" charset="0"/>
              </a:rPr>
              <a:t>ı</a:t>
            </a:r>
            <a:r>
              <a:rPr lang="sv-SE" sz="2400" cap="none" dirty="0">
                <a:effectLst/>
                <a:latin typeface="Times New Roman" panose="02020603050405020304" pitchFamily="18" charset="0"/>
                <a:cs typeface="Times New Roman" panose="02020603050405020304" pitchFamily="18" charset="0"/>
              </a:rPr>
              <a:t> ve pazarlama karmas</a:t>
            </a:r>
            <a:r>
              <a:rPr lang="tr-TR" sz="2400" cap="none" dirty="0">
                <a:effectLst/>
                <a:latin typeface="Times New Roman" panose="02020603050405020304" pitchFamily="18" charset="0"/>
                <a:cs typeface="Times New Roman" panose="02020603050405020304" pitchFamily="18" charset="0"/>
              </a:rPr>
              <a:t>ı</a:t>
            </a:r>
            <a:r>
              <a:rPr lang="sv-SE" sz="2400" cap="none" dirty="0">
                <a:effectLst/>
                <a:latin typeface="Times New Roman" panose="02020603050405020304" pitchFamily="18" charset="0"/>
                <a:cs typeface="Times New Roman" panose="02020603050405020304" pitchFamily="18" charset="0"/>
              </a:rPr>
              <a:t>.</a:t>
            </a:r>
            <a:endParaRPr lang="tr-TR" sz="2400" cap="none" dirty="0">
              <a:effectLst/>
              <a:latin typeface="Times New Roman" panose="02020603050405020304" pitchFamily="18" charset="0"/>
              <a:cs typeface="Times New Roman" panose="02020603050405020304" pitchFamily="18" charset="0"/>
            </a:endParaRPr>
          </a:p>
        </p:txBody>
      </p:sp>
      <p:pic>
        <p:nvPicPr>
          <p:cNvPr id="6152" name="Picture 8" descr="Fiyatlandırma | qq28833.net">
            <a:extLst>
              <a:ext uri="{FF2B5EF4-FFF2-40B4-BE49-F238E27FC236}">
                <a16:creationId xmlns:a16="http://schemas.microsoft.com/office/drawing/2014/main" id="{7AAF865E-C491-5410-F661-8EC64F6AE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074" y="2513239"/>
            <a:ext cx="4593630" cy="372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576777"/>
      </p:ext>
    </p:extLst>
  </p:cSld>
  <p:clrMapOvr>
    <a:masterClrMapping/>
  </p:clrMapOvr>
</p:sld>
</file>

<file path=ppt/theme/theme1.xml><?xml version="1.0" encoding="utf-8"?>
<a:theme xmlns:a="http://schemas.openxmlformats.org/drawingml/2006/main" name="Damla">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docProps/app.xml><?xml version="1.0" encoding="utf-8"?>
<Properties xmlns="http://schemas.openxmlformats.org/officeDocument/2006/extended-properties" xmlns:vt="http://schemas.openxmlformats.org/officeDocument/2006/docPropsVTypes">
  <Template>TM04033925[[fn=Damla]]</Template>
  <TotalTime>188</TotalTime>
  <Words>5605</Words>
  <Application>Microsoft Office PowerPoint</Application>
  <PresentationFormat>Geniş ekran</PresentationFormat>
  <Paragraphs>328</Paragraphs>
  <Slides>85</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85</vt:i4>
      </vt:variant>
    </vt:vector>
  </HeadingPairs>
  <TitlesOfParts>
    <vt:vector size="89" baseType="lpstr">
      <vt:lpstr>Arial</vt:lpstr>
      <vt:lpstr>Times New Roman</vt:lpstr>
      <vt:lpstr>Tw Cen MT</vt:lpstr>
      <vt:lpstr>Damla</vt:lpstr>
      <vt:lpstr>Global Pazarlamada FiyatlaNDIRma STRATEJİLERİ</vt:lpstr>
      <vt:lpstr>KÜRESEL PAZARLARDA FİYATLAMA KARARLARI (Er, 2013: 130-131)</vt:lpstr>
      <vt:lpstr>KÜRESEL PAZARLARDA FİYATLAMA KARARLARI (Er, 2013: 130-131)</vt:lpstr>
      <vt:lpstr>KÜRESEL PAZARLARDA FİYATLAMA KARARLARI (Er, 2013: 130-131)</vt:lpstr>
      <vt:lpstr>PowerPoint Sunusu</vt:lpstr>
      <vt:lpstr>PowerPoint Sunusu</vt:lpstr>
      <vt:lpstr>PowerPoint Sunusu</vt:lpstr>
      <vt:lpstr>PowerPoint Sunusu</vt:lpstr>
      <vt:lpstr>KÜRESEL PAZARLARDA FİYATLAMA KARARLARINI ETKİLEYEN FAKTÖRLER  (Er, 2013: 131-135)</vt:lpstr>
      <vt:lpstr>Maliyetler</vt:lpstr>
      <vt:lpstr>Maliyetler</vt:lpstr>
      <vt:lpstr>Maliyetler</vt:lpstr>
      <vt:lpstr>Maliyetler</vt:lpstr>
      <vt:lpstr>Pazar Koşulları ve Müşteri Davranışları</vt:lpstr>
      <vt:lpstr>PowerPoint Sunusu</vt:lpstr>
      <vt:lpstr>PowerPoint Sunusu</vt:lpstr>
      <vt:lpstr>Rekabet Koşulları</vt:lpstr>
      <vt:lpstr>Rekabet Koşulları</vt:lpstr>
      <vt:lpstr>Rekabet Koşulları</vt:lpstr>
      <vt:lpstr>Rekabet Koşulları</vt:lpstr>
      <vt:lpstr>Yasal, Siyasi ve Ekonomik Koşullar</vt:lpstr>
      <vt:lpstr>Yasal, Siyasi ve Ekonomik Koşullar</vt:lpstr>
      <vt:lpstr>Yasal, Siyasi ve Ekonomik Koşullar</vt:lpstr>
      <vt:lpstr>Yasal, Siyasi ve Ekonomik Koşullar</vt:lpstr>
      <vt:lpstr>Yasal, Siyasi ve Ekonomik Koşullar</vt:lpstr>
      <vt:lpstr>PowerPoint Sunusu</vt:lpstr>
      <vt:lpstr>PowerPoint Sunusu</vt:lpstr>
      <vt:lpstr>PowerPoint Sunusu</vt:lpstr>
      <vt:lpstr>PowerPoint Sunusu</vt:lpstr>
      <vt:lpstr>PowerPoint Sunusu</vt:lpstr>
      <vt:lpstr>GLOBAL PAZARLARA YÖNELİK  FİYATLAMA STRATEJİLERİ  (Er, 2013: 135-143)</vt:lpstr>
      <vt:lpstr>GLOBAL PAZARLARA YÖNELİK  FİYATLAMA STRATEJİLERİ  (Er, 2013: 135-143)</vt:lpstr>
      <vt:lpstr>GLOBAL PAZARLARA YÖNELİK  FİYATLAMA STRATEJİLERİ  (Er, 2013: 135-143)</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Maliyete Dayalı Fiyatlama Stratejileri</vt:lpstr>
      <vt:lpstr>Maliyete Dayalı Fiyatlama Stratejileri</vt:lpstr>
      <vt:lpstr>Maliyete Dayalı Fiyatlama Stratejileri</vt:lpstr>
      <vt:lpstr>Toplam Maliyete Dayalı Fiyatlama</vt:lpstr>
      <vt:lpstr>Toplam Maliyete Dayalı Fiyatlama</vt:lpstr>
      <vt:lpstr>Marjinal Maliyete Dayalı Fiyatlama</vt:lpstr>
      <vt:lpstr>Marjinal Maliyete Dayalı Fiyatlama</vt:lpstr>
      <vt:lpstr>Marjinal Maliyete Dayalı Fiyatlama</vt:lpstr>
      <vt:lpstr>Pazara Dayalı Fiyatlama Stratejileri</vt:lpstr>
      <vt:lpstr>Pazarın Kaymağını Almaya Yönelik Fiyatlama</vt:lpstr>
      <vt:lpstr>Pazarın Kaymağını Almaya Yönelik Fiyatlama</vt:lpstr>
      <vt:lpstr>Talep Eğrisinde Hareket Etmeye Yönelik Fiyatlama</vt:lpstr>
      <vt:lpstr>Talep Eğrisinde Hareket Etmeye Yönelik Fiyatlama</vt:lpstr>
      <vt:lpstr>Pazara Nüfuz Etmeye Yönelik Fiyatlama</vt:lpstr>
      <vt:lpstr>Pazara Nüfuz Etmeye Yönelik Fiyatlama</vt:lpstr>
      <vt:lpstr>Pazara Nüfuz Etmeye Yönelik Fiyatlama</vt:lpstr>
      <vt:lpstr>Tedbir Amaçlı Fiyatlama ve Yok Etme Amaçlı Fiyatlama</vt:lpstr>
      <vt:lpstr>Tedbir Amaçlı Fiyatlama ve Yok Etme Amaçlı Fiyatlama</vt:lpstr>
      <vt:lpstr>Tedbir Amaçlı Fiyatlama ve Yok Etme Amaçlı Fiyatlama</vt:lpstr>
      <vt:lpstr>Transfer Fiyatlaması</vt:lpstr>
      <vt:lpstr>Transfer Fiyatlaması</vt:lpstr>
      <vt:lpstr>PowerPoint Sunusu</vt:lpstr>
      <vt:lpstr>PowerPoint Sunusu</vt:lpstr>
      <vt:lpstr>PowerPoint Sunusu</vt:lpstr>
      <vt:lpstr>PowerPoint Sunusu</vt:lpstr>
      <vt:lpstr>Dış Pazarlarda Uygulanan Fiyatın Yerel Pazar Fiyatından Düşük Olması</vt:lpstr>
      <vt:lpstr>Dış Pazarlarda Uygulanan Fiyatın Yerel Pazar Fiyatından Düşük Olması</vt:lpstr>
      <vt:lpstr>Dış Pazarlarda Uygulanan Fiyatın Yerel Pazar Fiyatından Düşük Olması</vt:lpstr>
      <vt:lpstr>PowerPoint Sunusu</vt:lpstr>
      <vt:lpstr>PowerPoint Sunusu</vt:lpstr>
      <vt:lpstr>Uluslararası Pazarlarda Fiyatın Yükselmesine Neden Olan Faktörler  (Er, 2013: 143-145)</vt:lpstr>
      <vt:lpstr>PowerPoint Sunusu</vt:lpstr>
      <vt:lpstr>İhracat Maliyetleri</vt:lpstr>
      <vt:lpstr>Gümrük Vergileri, Tarifeleri ve İdari Maliyetler</vt:lpstr>
      <vt:lpstr>Enflasyon</vt:lpstr>
      <vt:lpstr>Döviz Kuru Dalgalanmaları</vt:lpstr>
      <vt:lpstr>Döviz Kuru Dalgalanmaları</vt:lpstr>
      <vt:lpstr>Para Birimi Değerindeki Değişimler</vt:lpstr>
      <vt:lpstr>Para Birimi Değerindeki Değişimler</vt:lpstr>
      <vt:lpstr>Dağıtım Kanalı Etkisi ve Aracı Marjları</vt:lpstr>
      <vt:lpstr>Dağıtım Kanalı Etkisi ve Aracı Marjları</vt:lpstr>
      <vt:lpstr>Taşımacılık Maliyetleri</vt:lpstr>
      <vt:lpstr>KAYNAK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Pazarlamada FiyatlaNDIRma STRATEJİLERİ</dc:title>
  <dc:creator>USER</dc:creator>
  <cp:lastModifiedBy>TUNAHAN HAZAR GOKSEL</cp:lastModifiedBy>
  <cp:revision>19</cp:revision>
  <dcterms:created xsi:type="dcterms:W3CDTF">2021-11-29T13:37:05Z</dcterms:created>
  <dcterms:modified xsi:type="dcterms:W3CDTF">2023-08-20T09:47:13Z</dcterms:modified>
</cp:coreProperties>
</file>