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75" r:id="rId7"/>
    <p:sldId id="276" r:id="rId8"/>
    <p:sldId id="259" r:id="rId9"/>
    <p:sldId id="277" r:id="rId10"/>
    <p:sldId id="278" r:id="rId11"/>
    <p:sldId id="260" r:id="rId12"/>
    <p:sldId id="279" r:id="rId13"/>
    <p:sldId id="280" r:id="rId14"/>
    <p:sldId id="261" r:id="rId15"/>
    <p:sldId id="281" r:id="rId16"/>
    <p:sldId id="282" r:id="rId17"/>
    <p:sldId id="283" r:id="rId18"/>
    <p:sldId id="262" r:id="rId19"/>
    <p:sldId id="284" r:id="rId20"/>
    <p:sldId id="263" r:id="rId21"/>
    <p:sldId id="285" r:id="rId22"/>
    <p:sldId id="264" r:id="rId23"/>
    <p:sldId id="287" r:id="rId24"/>
    <p:sldId id="286" r:id="rId25"/>
    <p:sldId id="288" r:id="rId26"/>
    <p:sldId id="265" r:id="rId27"/>
    <p:sldId id="289" r:id="rId28"/>
    <p:sldId id="266" r:id="rId29"/>
    <p:sldId id="290" r:id="rId30"/>
    <p:sldId id="267" r:id="rId31"/>
    <p:sldId id="268" r:id="rId32"/>
    <p:sldId id="291" r:id="rId33"/>
    <p:sldId id="269" r:id="rId34"/>
    <p:sldId id="270" r:id="rId35"/>
    <p:sldId id="292" r:id="rId36"/>
    <p:sldId id="271" r:id="rId37"/>
    <p:sldId id="293" r:id="rId38"/>
    <p:sldId id="272" r:id="rId39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7" autoAdjust="0"/>
  </p:normalViewPr>
  <p:slideViewPr>
    <p:cSldViewPr>
      <p:cViewPr varScale="1">
        <p:scale>
          <a:sx n="66" d="100"/>
          <a:sy n="66" d="100"/>
        </p:scale>
        <p:origin x="87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247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247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247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247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92840" y="0"/>
            <a:ext cx="899160" cy="6858000"/>
          </a:xfrm>
          <a:custGeom>
            <a:avLst/>
            <a:gdLst/>
            <a:ahLst/>
            <a:cxnLst/>
            <a:rect l="l" t="t" r="r" b="b"/>
            <a:pathLst>
              <a:path w="899159" h="6858000">
                <a:moveTo>
                  <a:pt x="899159" y="6857998"/>
                </a:moveTo>
                <a:lnTo>
                  <a:pt x="899159" y="0"/>
                </a:lnTo>
                <a:lnTo>
                  <a:pt x="0" y="0"/>
                </a:lnTo>
                <a:lnTo>
                  <a:pt x="0" y="6857998"/>
                </a:lnTo>
                <a:lnTo>
                  <a:pt x="899159" y="6857998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A6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0866" y="259537"/>
            <a:ext cx="9510267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D247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0866" y="1354328"/>
            <a:ext cx="8282940" cy="438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247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858" y="0"/>
            <a:ext cx="10835640" cy="6858000"/>
          </a:xfrm>
          <a:custGeom>
            <a:avLst/>
            <a:gdLst/>
            <a:ahLst/>
            <a:cxnLst/>
            <a:rect l="l" t="t" r="r" b="b"/>
            <a:pathLst>
              <a:path w="10835640" h="6858000">
                <a:moveTo>
                  <a:pt x="0" y="6858000"/>
                </a:moveTo>
                <a:lnTo>
                  <a:pt x="10835640" y="6858000"/>
                </a:lnTo>
                <a:lnTo>
                  <a:pt x="108356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9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92840" y="0"/>
            <a:ext cx="899160" cy="6858000"/>
          </a:xfrm>
          <a:custGeom>
            <a:avLst/>
            <a:gdLst/>
            <a:ahLst/>
            <a:cxnLst/>
            <a:rect l="l" t="t" r="r" b="b"/>
            <a:pathLst>
              <a:path w="899159" h="6858000">
                <a:moveTo>
                  <a:pt x="899159" y="6857998"/>
                </a:moveTo>
                <a:lnTo>
                  <a:pt x="899159" y="0"/>
                </a:lnTo>
                <a:lnTo>
                  <a:pt x="0" y="0"/>
                </a:lnTo>
                <a:lnTo>
                  <a:pt x="0" y="6857998"/>
                </a:lnTo>
                <a:lnTo>
                  <a:pt x="899159" y="6857998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A6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0866" y="1143000"/>
            <a:ext cx="9250934" cy="2779607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 marR="5080" algn="ctr">
              <a:lnSpc>
                <a:spcPct val="85000"/>
              </a:lnSpc>
              <a:spcBef>
                <a:spcPts val="1275"/>
              </a:spcBef>
            </a:pPr>
            <a:r>
              <a:rPr lang="tr-TR" spc="9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tr-TR" spc="9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7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PAZARLAMADA </a:t>
            </a:r>
            <a:r>
              <a:rPr lang="tr-TR" spc="7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10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r>
              <a:rPr lang="tr-TR" spc="2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7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KOŞULLARI-</a:t>
            </a:r>
            <a:r>
              <a:rPr lang="tr-TR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tr-TR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3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POLİTİK,</a:t>
            </a:r>
            <a:r>
              <a:rPr lang="tr-TR" spc="2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3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TEKNOLOJİK</a:t>
            </a:r>
            <a:r>
              <a:rPr lang="tr-TR" sz="4000" b="1" spc="3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4000" b="1" spc="2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40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KÜLTÜREL</a:t>
            </a:r>
            <a:r>
              <a:rPr lang="tr-TR" sz="4000" b="1" spc="2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5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br>
              <a:rPr lang="tr-T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542" y="3482404"/>
            <a:ext cx="10098258" cy="2111475"/>
          </a:xfrm>
          <a:prstGeom prst="rect">
            <a:avLst/>
          </a:prstGeom>
        </p:spPr>
        <p:txBody>
          <a:bodyPr vert="horz" wrap="square" lIns="0" tIns="267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70"/>
              </a:spcBef>
            </a:pPr>
            <a:endParaRPr lang="tr-T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670"/>
              </a:spcBef>
            </a:pPr>
            <a:endParaRPr lang="tr-T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670"/>
              </a:spcBef>
            </a:pPr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Türker GÖKSEL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381001"/>
            <a:ext cx="9510268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POLİTİK</a:t>
            </a:r>
            <a:r>
              <a:rPr lang="tr-TR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RİSK</a:t>
            </a:r>
            <a:r>
              <a:rPr lang="tr-TR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UNSURLARI</a:t>
            </a:r>
            <a:r>
              <a:rPr lang="tr-TR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(Gegez: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62-63)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1" y="1745107"/>
            <a:ext cx="5791199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D24717"/>
              </a:buClr>
              <a:buSzTx/>
              <a:buFont typeface="Arial MT"/>
              <a:buChar char="•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80" marR="272415" lvl="0" indent="-18288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kumimoji="0" lang="tr-TR" sz="2000" b="1" i="0" u="none" strike="noStrike" kern="1200" cap="none" spc="9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80" marR="272415" lvl="0" indent="-18288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lang="tr-TR" sz="2000" b="1" spc="9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272415" lvl="0" indent="-18288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r>
              <a:rPr kumimoji="0" sz="2000" b="1" i="0" u="none" strike="noStrike" kern="1200" cap="none" spc="9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Yerel</a:t>
            </a:r>
            <a:r>
              <a:rPr kumimoji="0" sz="2000" b="1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İçerik</a:t>
            </a:r>
            <a:r>
              <a:rPr kumimoji="0" sz="2000" b="1" i="0" u="none" strike="noStrike" kern="1200" cap="none" spc="9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Kısıtlamaları:</a:t>
            </a:r>
            <a:r>
              <a:rPr kumimoji="0" sz="2000" b="1" i="0" u="none" strike="noStrike" kern="1200" cap="none" spc="10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Bazen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sahibi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ülke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hükümetleri,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kendi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ülkelerinde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firmalarca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üretilecek </a:t>
            </a:r>
            <a:r>
              <a:rPr kumimoji="0" sz="2000" b="0" i="0" u="none" strike="noStrike" kern="1200" cap="none" spc="-2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olan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ürünlerin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en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belirli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oranda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yerel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olmasını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şart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koşabilirler.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Böylece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özellikle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gücü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ham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madde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açısından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firmaların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yerel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kaynakları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kullanması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teşvik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edilmeye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çalışılır.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hava taşıtı, çizgi film içeren bir resim&#10;&#10;Açıklama otomatik olarak oluşturuldu">
            <a:extLst>
              <a:ext uri="{FF2B5EF4-FFF2-40B4-BE49-F238E27FC236}">
                <a16:creationId xmlns:a16="http://schemas.microsoft.com/office/drawing/2014/main" id="{DE18B633-8DF3-A800-3CDE-3163AAD34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15264"/>
            <a:ext cx="4572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2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600200"/>
            <a:ext cx="5562600" cy="3899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spcBef>
                <a:spcPts val="10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endParaRPr lang="tr-TR" sz="2000" b="1" spc="1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spcBef>
                <a:spcPts val="10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endParaRPr lang="tr-TR" sz="2000" b="1" spc="1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spcBef>
                <a:spcPts val="10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b="1" spc="10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Döviz</a:t>
            </a:r>
            <a:r>
              <a:rPr sz="2000" b="1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Kontrolleri:</a:t>
            </a:r>
            <a:r>
              <a:rPr sz="2000" b="1" spc="1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sahibi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hükümetleri,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döviz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rezervleri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kapsamında </a:t>
            </a:r>
            <a:r>
              <a:rPr sz="2000" spc="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birtakım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döviz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kontrolü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uygulamaları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getirebilirler.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Böylece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ithalatçı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firmaların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ithalat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yapabilmek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</a:t>
            </a:r>
            <a:r>
              <a:rPr sz="2000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döviz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miktarı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sınırlanmış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olduğundan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ithalat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sınırlanmış </a:t>
            </a:r>
            <a:r>
              <a:rPr sz="2000" spc="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olur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spcBef>
                <a:spcPts val="10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b="1" spc="1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000" b="1" spc="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Kontrolü:</a:t>
            </a:r>
            <a:r>
              <a:rPr sz="2000" b="1" spc="1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hükümetler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ülkelerle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yapmalarını</a:t>
            </a:r>
            <a:r>
              <a:rPr lang="tr-TR"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kısıtlayabilirler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spcBef>
                <a:spcPts val="117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para, para taşıma, nakit, para birimi içeren bir resim&#10;&#10;Açıklama otomatik olarak oluşturuldu">
            <a:extLst>
              <a:ext uri="{FF2B5EF4-FFF2-40B4-BE49-F238E27FC236}">
                <a16:creationId xmlns:a16="http://schemas.microsoft.com/office/drawing/2014/main" id="{2F82995A-F02F-9833-2F13-15E2ADB6D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0"/>
            <a:ext cx="4495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228601"/>
            <a:ext cx="5943600" cy="6322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kumimoji="0" lang="tr-TR" sz="2000" b="1" i="0" u="none" strike="noStrike" kern="1200" cap="none" spc="1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lang="tr-TR" sz="2000" b="1" spc="12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kumimoji="0" lang="tr-TR" sz="2000" b="1" i="0" u="none" strike="noStrike" kern="1200" cap="none" spc="1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r>
              <a:rPr kumimoji="0" sz="2000" b="1" i="0" u="none" strike="noStrike" kern="1200" cap="none" spc="12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Fiyat</a:t>
            </a:r>
            <a:r>
              <a:rPr kumimoji="0" sz="2000" b="1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Kontrolleri:</a:t>
            </a:r>
            <a:r>
              <a:rPr kumimoji="0" sz="2000" b="1" i="0" u="none" strike="noStrike" kern="1200" cap="none" spc="10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Hükümetler,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belirli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ürünler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taban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tavan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fiyat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belirleme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yoluna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gidebilirler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6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Özellikle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ecza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ürünleri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petrol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hassas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ürünlerde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tür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fiyat</a:t>
            </a:r>
            <a:r>
              <a:rPr lang="tr-TR" sz="2000" spc="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kontrollerine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rastlanabilir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r>
              <a:rPr kumimoji="0" sz="2000" b="1" i="0" u="none" strike="noStrike" kern="1200" cap="none" spc="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Vergi</a:t>
            </a:r>
            <a:r>
              <a:rPr kumimoji="0" sz="2000" b="1" i="0" u="none" strike="noStrike" kern="1200" cap="none" spc="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Kontrolleri:</a:t>
            </a:r>
            <a:r>
              <a:rPr kumimoji="0" sz="2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Zaman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zaman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sahibi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</a:t>
            </a:r>
            <a:r>
              <a:rPr lang="tr-TR" sz="2000" spc="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hükümetleri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ülkedeki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yatırımcıları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etkileyebilecek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vergileri</a:t>
            </a:r>
            <a:r>
              <a:rPr lang="tr-TR" sz="2000" spc="6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yükselterek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zarar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verici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atmosfer</a:t>
            </a:r>
            <a:r>
              <a:rPr lang="tr-TR" sz="2000" spc="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yaratabilirler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Seçimlerde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oy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kaybetmemek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gelir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açığını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kapatmak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için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yatırımcıları</a:t>
            </a:r>
            <a:r>
              <a:rPr lang="tr-TR" sz="2000" spc="6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etkileyebilecek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vergiler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özellikle </a:t>
            </a:r>
            <a:r>
              <a:rPr kumimoji="0" sz="2000" b="0" i="0" u="none" strike="noStrike" kern="1200" cap="none" spc="-2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gelişmekte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olan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ülke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hükümetlerince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pragmatik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yollardan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biri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olarak</a:t>
            </a:r>
            <a:r>
              <a:rPr kumimoji="0" lang="tr-TR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düşünülmektedir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Resim 3" descr="metin, ekran görüntüsü, hesap makinesi, çizim içeren bir resim&#10;&#10;Açıklama otomatik olarak oluşturuldu">
            <a:extLst>
              <a:ext uri="{FF2B5EF4-FFF2-40B4-BE49-F238E27FC236}">
                <a16:creationId xmlns:a16="http://schemas.microsoft.com/office/drawing/2014/main" id="{872A5573-7513-0576-7DD9-0C6571F56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00200"/>
            <a:ext cx="4038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1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228601"/>
            <a:ext cx="6553200" cy="5091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kumimoji="0" lang="tr-TR" sz="2000" b="1" i="0" u="none" strike="noStrike" kern="1200" cap="none" spc="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lang="tr-TR" sz="2000" b="1" spc="12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kumimoji="0" lang="tr-TR" sz="2000" b="1" i="0" u="none" strike="noStrike" kern="1200" cap="none" spc="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lang="tr-TR" sz="2000" b="1" spc="12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r>
              <a:rPr kumimoji="0" sz="2000" b="1" i="0" u="none" strike="noStrike" kern="1200" cap="none" spc="12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İşgücü</a:t>
            </a:r>
            <a:r>
              <a:rPr kumimoji="0" sz="2000" b="1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Kısıtlamaları:</a:t>
            </a:r>
            <a:r>
              <a:rPr kumimoji="0" sz="2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Özellikle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bazı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ülkelerde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işçi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sendikalarının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giderek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güçlenmesine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paralel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olarak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bazı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ülkelerde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işletmeleri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zora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sokacak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lokavtı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engelleme,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fabrika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kapatmayı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engelleme, </a:t>
            </a:r>
            <a:r>
              <a:rPr kumimoji="0" sz="2000" b="0" i="0" u="none" strike="noStrike" kern="1200" cap="none" spc="-2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yönetim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kurullarında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işçi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temsilcilerine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verme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birtakım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uygulamalarla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karşılaşılabilir.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r>
              <a:rPr kumimoji="0" sz="2000" b="1" i="0" u="none" strike="noStrike" kern="1200" cap="none" spc="1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Hükümet</a:t>
            </a:r>
            <a:r>
              <a:rPr kumimoji="0" sz="2000" b="1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9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Değişikliği: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Seçimler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sonucu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veya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askerî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darbeler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sonucu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iktidar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değişikliği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ile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işletmelere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karşı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olumsuz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tutuma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sahip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siyasi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partiler,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işletmeleri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zorlayıcı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atmosfer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yaratabilirler.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Resim 3" descr="metin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38AE8902-B61B-A1B5-A458-8DCDCB721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133600"/>
            <a:ext cx="3314700" cy="31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5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36017"/>
            <a:ext cx="6934200" cy="616130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4945" marR="5080" indent="-182880" algn="just">
              <a:spcBef>
                <a:spcPts val="18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endParaRPr lang="tr-TR" sz="2000" b="1" spc="1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just">
              <a:spcBef>
                <a:spcPts val="185"/>
              </a:spcBef>
              <a:buClr>
                <a:srgbClr val="D24717"/>
              </a:buClr>
              <a:buSzPct val="78571"/>
              <a:tabLst>
                <a:tab pos="194945" algn="l"/>
                <a:tab pos="195580" algn="l"/>
              </a:tabLst>
            </a:pPr>
            <a:endParaRPr lang="tr-TR" sz="2000" b="1" spc="1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just">
              <a:spcBef>
                <a:spcPts val="185"/>
              </a:spcBef>
              <a:buClr>
                <a:srgbClr val="D24717"/>
              </a:buClr>
              <a:buSzPct val="78571"/>
              <a:tabLst>
                <a:tab pos="194945" algn="l"/>
                <a:tab pos="195580" algn="l"/>
              </a:tabLst>
            </a:pPr>
            <a:endParaRPr lang="tr-TR" sz="2000" b="1" spc="1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5080" indent="-182880" algn="just">
              <a:spcBef>
                <a:spcPts val="18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b="1" spc="1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sz="2000" b="1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Koyma: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Yabancılara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ait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işletmelere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sahibi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hükümet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konmasıdır.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milliyetçi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akımların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hakim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görülür.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Bununla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geçmiş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yıllara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kıyasla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popüler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hâle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gelmiştir.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koyma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durumunda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sahibi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hükümet,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değere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olmakla </a:t>
            </a:r>
            <a:r>
              <a:rPr sz="2000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beraber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bundan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gelebilecek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yabancı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yatırımların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önünü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kesmektedir.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Madencilik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enerji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sektörlerdeki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yatırımlar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koyma tehlikesine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fazla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sektörlerdir.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"/>
              </a:spcBef>
              <a:buClr>
                <a:srgbClr val="D24717"/>
              </a:buClr>
              <a:buFont typeface="Arial MT"/>
              <a:buChar char="•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416559" indent="-182880" algn="just">
              <a:buClr>
                <a:srgbClr val="D24717"/>
              </a:buClr>
              <a:buSzPct val="78571"/>
              <a:buFont typeface="Arial MT"/>
              <a:buChar char="•"/>
              <a:tabLst>
                <a:tab pos="195580" algn="l"/>
              </a:tabLst>
            </a:pPr>
            <a:r>
              <a:rPr sz="2000" b="1" spc="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Millileştirme:</a:t>
            </a:r>
            <a:r>
              <a:rPr sz="20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Yabancılara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ait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çalıştığı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sektörler,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millîleştirme hareketiyle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firmalarının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verebileceği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sektörlere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dönüştürülebilirler.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Burada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nokta,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belirli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sektörün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tamamen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firmaların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hizmet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vereceği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hâline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dönüştürülmesidir.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24717"/>
              </a:buClr>
              <a:buFont typeface="Arial MT"/>
              <a:buChar char="•"/>
            </a:pPr>
            <a:endParaRPr sz="1300" dirty="0">
              <a:latin typeface="Cambria"/>
              <a:cs typeface="Cambria"/>
            </a:endParaRPr>
          </a:p>
        </p:txBody>
      </p:sp>
      <p:pic>
        <p:nvPicPr>
          <p:cNvPr id="4" name="Resim 3" descr="metin, grafik, ekran görüntüsü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F5B23865-718E-9C26-29EF-CD3F71574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219200"/>
            <a:ext cx="32004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36017"/>
            <a:ext cx="6096000" cy="596381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D24717"/>
              </a:buClr>
              <a:buSzTx/>
              <a:buFont typeface="Arial MT"/>
              <a:buChar char="•"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  <a:p>
            <a:pPr marL="194945" marR="46990" lvl="0" indent="-182880" algn="just" defTabSz="914400" rtl="0" eaLnBrk="1" fontAlgn="auto" latinLnBrk="0" hangingPunct="1">
              <a:spcBef>
                <a:spcPts val="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kumimoji="0" lang="tr-TR" sz="2000" b="1" i="0" u="none" strike="noStrike" kern="1200" cap="none" spc="75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46990" lvl="0" indent="-182880" algn="just" defTabSz="914400" rtl="0" eaLnBrk="1" fontAlgn="auto" latinLnBrk="0" hangingPunct="1">
              <a:spcBef>
                <a:spcPts val="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lang="tr-TR" sz="2000" b="1" spc="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46990" lvl="0" indent="-182880" algn="just" defTabSz="914400" rtl="0" eaLnBrk="1" fontAlgn="auto" latinLnBrk="0" hangingPunct="1">
              <a:spcBef>
                <a:spcPts val="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kumimoji="0" lang="tr-TR" sz="2000" b="1" i="0" u="none" strike="noStrike" kern="1200" cap="none" spc="75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46990" lvl="0" indent="-182880" algn="just" defTabSz="914400" rtl="0" eaLnBrk="1" fontAlgn="auto" latinLnBrk="0" hangingPunct="1">
              <a:spcBef>
                <a:spcPts val="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lang="tr-TR" sz="2000" b="1" spc="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46990" lvl="0" indent="-182880" algn="just" defTabSz="914400" rtl="0" eaLnBrk="1" fontAlgn="auto" latinLnBrk="0" hangingPunct="1">
              <a:spcBef>
                <a:spcPts val="5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r>
              <a:rPr kumimoji="0" sz="2000" b="1" i="0" u="none" strike="noStrike" kern="1200" cap="none" spc="7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Yerelleştirme</a:t>
            </a:r>
            <a:r>
              <a:rPr kumimoji="0" sz="2000" b="1" i="0" u="none" strike="noStrike" kern="1200" cap="none" spc="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sz="2000" b="1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durum,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işletmenin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kontrolünün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yavaş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yavaş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otoritelere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bireylere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devredilmesi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anlamını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taşır.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Örneğin,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yönetim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kurullarında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görev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alan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sahibi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 </a:t>
            </a:r>
            <a:r>
              <a:rPr kumimoji="0" sz="2000" b="0" i="0" u="none" strike="noStrike" kern="1200" cap="none" spc="-2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vatandaşlarının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sayısının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zorunlu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olarak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arttırılması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bu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kapsamda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değerlendirilebilir.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45"/>
              </a:spcBef>
              <a:spcAft>
                <a:spcPts val="0"/>
              </a:spcAft>
              <a:buClr>
                <a:srgbClr val="D24717"/>
              </a:buClr>
              <a:buSzTx/>
              <a:buFont typeface="Arial MT"/>
              <a:buChar char="•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181610" lvl="0" indent="-18288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r>
              <a:rPr kumimoji="0" sz="2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Savaş:</a:t>
            </a:r>
            <a:r>
              <a:rPr kumimoji="0" sz="2000" b="1" i="0" u="none" strike="noStrike" kern="1200" cap="none" spc="9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açısından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en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ciddi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sorunlardan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savaştır.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savaş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durumunda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olması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hâlinde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 pazarında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almamak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sağlıklı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kararlardan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biri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olur. </a:t>
            </a:r>
            <a:r>
              <a:rPr kumimoji="0" sz="2000" b="0" i="0" u="none" strike="noStrike" kern="1200" cap="none" spc="1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azından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 gibi </a:t>
            </a:r>
            <a:r>
              <a:rPr kumimoji="0" sz="2000" b="0" i="0" u="none" strike="noStrike" kern="1200" cap="none" spc="-2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işletmenin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varlıklarını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riske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atacak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yöntemleriyle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göstermek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yerinde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olacaktır.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D24717"/>
              </a:buClr>
              <a:buSzTx/>
              <a:buFont typeface="Arial MT"/>
              <a:buChar char="•"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pic>
        <p:nvPicPr>
          <p:cNvPr id="4" name="Resim 3" descr="silah, dış mekan, taşıt, araç, ordu içeren bir resim&#10;&#10;Açıklama otomatik olarak oluşturuldu">
            <a:extLst>
              <a:ext uri="{FF2B5EF4-FFF2-40B4-BE49-F238E27FC236}">
                <a16:creationId xmlns:a16="http://schemas.microsoft.com/office/drawing/2014/main" id="{F6549839-B41C-2176-37B7-B036B1D2F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76400"/>
            <a:ext cx="373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7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36017"/>
            <a:ext cx="6705600" cy="61792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4945" marR="5715" lvl="0" indent="-18288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kumimoji="0" lang="tr-TR" sz="2000" b="1" i="0" u="none" strike="noStrike" kern="1200" cap="none" spc="75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5715" lvl="0" indent="-18288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endParaRPr lang="tr-TR" sz="2000" b="1" spc="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5715" lvl="0" indent="-18288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r>
              <a:rPr kumimoji="0" sz="2000" b="1" i="0" u="none" strike="noStrike" kern="1200" cap="none" spc="7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Terörizm</a:t>
            </a:r>
            <a:r>
              <a:rPr kumimoji="0" sz="2000" b="1" i="0" u="none" strike="noStrike" kern="1200" cap="none" spc="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sz="2000" b="1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Savaş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kadar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olmasa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çalışma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ortamını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rahatsız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faktörlerden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diğeri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terörizmdir.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girilecek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yaşanan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terörist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faaliyetler,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doğruya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işletmeleri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kumimoji="0" sz="2000" b="0" i="0" u="none" strike="noStrike" kern="1200" cap="none" spc="-2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hedefleyebilir.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durumda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tür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terörist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hareketlere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açık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işletmenin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böyle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güvenli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yapabilme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şansı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azalacaktır.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Terörist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faaliyetler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bazen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olmakla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birlikte,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bazen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adamlarının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kaçırılması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yöntemlerle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ülkelerde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faaliyet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gösteren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işletmeleri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etkileyebilir.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10"/>
              </a:spcBef>
              <a:spcAft>
                <a:spcPts val="0"/>
              </a:spcAft>
              <a:buClr>
                <a:srgbClr val="D24717"/>
              </a:buClr>
              <a:buSzTx/>
              <a:buFont typeface="Arial MT"/>
              <a:buChar char="•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77470" lvl="0" indent="-18288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r>
              <a:rPr kumimoji="0" sz="2000" b="1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Ambargo:</a:t>
            </a:r>
            <a:r>
              <a:rPr kumimoji="0" sz="2000" b="1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ilişkin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ya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fazla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üründe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yasağına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ambargo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adı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verilir.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Ambargo,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ithalat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kısıtlamasının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ileri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seviyesidir.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Özellikle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amaçlarla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gündeme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gelen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stratejidir.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Ambargolar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bireysel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olarak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tarafından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uygulanabileceği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gibi,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Birleşmiş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Milletler </a:t>
            </a:r>
            <a:r>
              <a:rPr kumimoji="0" sz="2000" b="0" i="0" u="none" strike="noStrike" kern="1200" cap="none" spc="-2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üstü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kuruluşlar tarafından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uygulanabilirler.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Geçmiş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yıllara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oranla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ambargoların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kullanımı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azalmıştır.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madeni eşya içeren bir resim&#10;&#10;Açıklama otomatik olarak oluşturuldu">
            <a:extLst>
              <a:ext uri="{FF2B5EF4-FFF2-40B4-BE49-F238E27FC236}">
                <a16:creationId xmlns:a16="http://schemas.microsoft.com/office/drawing/2014/main" id="{47F537FF-AE98-C5C0-BDE2-2B208BC57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844394"/>
            <a:ext cx="3429000" cy="58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1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705103"/>
            <a:ext cx="10515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pc="25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POLİTİK</a:t>
            </a:r>
            <a:r>
              <a:rPr lang="tr-TR" spc="1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3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RİSK</a:t>
            </a:r>
            <a:r>
              <a:rPr lang="tr-TR" spc="1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ANALİZ</a:t>
            </a:r>
            <a:r>
              <a:rPr lang="tr-TR" spc="1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YÖNTEMLERİ</a:t>
            </a:r>
            <a:endParaRPr lang="tr-T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90600" y="1354328"/>
            <a:ext cx="6705600" cy="44884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tr-TR" sz="200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12700" algn="just">
              <a:spcBef>
                <a:spcPts val="100"/>
              </a:spcBef>
            </a:pPr>
            <a:r>
              <a:rPr sz="2000" spc="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</a:t>
            </a:r>
            <a:r>
              <a:rPr sz="2000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Turu:</a:t>
            </a:r>
            <a:r>
              <a:rPr sz="2000" spc="11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turu,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gösterilecek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ülkenin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ziyaret</a:t>
            </a:r>
            <a:r>
              <a:rPr sz="2000" b="0" spc="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edilerek </a:t>
            </a:r>
            <a:r>
              <a:rPr sz="2000" b="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b="0" spc="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000" b="0" spc="7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faaliyetlerini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olumlu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000" b="0" spc="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b="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olumsuz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b="0" spc="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etkileyebilecek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durumların</a:t>
            </a:r>
            <a:r>
              <a:rPr sz="2000" b="0" spc="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yerinde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incelenmesidir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Yerinde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teşhis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b="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avantaja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sz="2000" b="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olmakla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beraber,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turunda</a:t>
            </a:r>
            <a:r>
              <a:rPr sz="2000" b="0" spc="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yapılacak </a:t>
            </a:r>
            <a:r>
              <a:rPr sz="2000" b="0" spc="-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ülkedeki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yetkililerce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tamamen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yanıltıcı</a:t>
            </a: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mizansen </a:t>
            </a:r>
            <a:r>
              <a:rPr sz="2000" b="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b="0" spc="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hazırlanmış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olabilir.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175"/>
              </a:spcBef>
              <a:buClr>
                <a:srgbClr val="D24717"/>
              </a:buClr>
              <a:buSzPct val="78571"/>
              <a:tabLst>
                <a:tab pos="194945" algn="l"/>
                <a:tab pos="195580" algn="l"/>
              </a:tabLst>
            </a:pPr>
            <a:r>
              <a:rPr sz="2000" spc="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Danışmanlardan</a:t>
            </a:r>
            <a:r>
              <a:rPr sz="2000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Yararlanma:</a:t>
            </a:r>
            <a:r>
              <a:rPr sz="2000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yöntemde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b="0" spc="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pazarlardaki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r>
              <a:rPr sz="2000" b="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b="0" spc="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uzman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olan,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b="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sz="2000" b="0" spc="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yapmış,</a:t>
            </a: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oralarda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yaşamış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danışmanların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görüşleri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temelinde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değerlendirir.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Elbette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danışmanların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kalitesi </a:t>
            </a:r>
            <a:r>
              <a:rPr sz="2000" b="0" spc="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konusu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değerlendirmelerin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kalitesini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etkileyecektir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giyim, kişi, şahıs, insan yüzü, iç mekan içeren bir resim&#10;&#10;Açıklama otomatik olarak oluşturuldu">
            <a:extLst>
              <a:ext uri="{FF2B5EF4-FFF2-40B4-BE49-F238E27FC236}">
                <a16:creationId xmlns:a16="http://schemas.microsoft.com/office/drawing/2014/main" id="{42CEC944-1C1C-B7FE-D19F-0D2D8BD28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28800"/>
            <a:ext cx="2743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705103"/>
            <a:ext cx="105918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pc="25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POLİTİK</a:t>
            </a:r>
            <a:r>
              <a:rPr lang="tr-TR" spc="1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3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RİSK</a:t>
            </a:r>
            <a:r>
              <a:rPr lang="tr-TR" spc="1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ANALİZ</a:t>
            </a:r>
            <a:r>
              <a:rPr lang="tr-TR" spc="1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YÖNTEMLERİ</a:t>
            </a:r>
            <a:endParaRPr lang="tr-T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0" y="1354328"/>
            <a:ext cx="6781800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 algn="just">
              <a:spcBef>
                <a:spcPts val="117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endParaRPr lang="tr-TR" sz="2000" spc="10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spcBef>
                <a:spcPts val="117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spc="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Delphi</a:t>
            </a:r>
            <a:r>
              <a:rPr sz="2000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Tekniği:</a:t>
            </a:r>
            <a:r>
              <a:rPr sz="2000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teknikte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öncelikle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riskini</a:t>
            </a:r>
            <a:r>
              <a:rPr sz="2000" b="0" spc="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belirleyici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0" spc="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ülkedeki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sermaye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karşıtı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hareketler,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millîleştirme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çabaları</a:t>
            </a:r>
            <a:r>
              <a:rPr sz="2000" b="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vs.)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belirlenir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b="0" spc="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ardından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faktörlerin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 </a:t>
            </a:r>
            <a:r>
              <a:rPr sz="2000" b="0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dereceleri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ortaya</a:t>
            </a:r>
            <a:r>
              <a:rPr sz="2000" b="0" spc="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konur.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b="0" spc="7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spcBef>
                <a:spcPts val="117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b="0" spc="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değerlendirmeler</a:t>
            </a:r>
            <a:r>
              <a:rPr sz="2000" b="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Delphi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çalışmasında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8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8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uzmanlarca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uzlaşmaya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(konsensüs)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varana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kadar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sürer.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spcBef>
                <a:spcPts val="117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spc="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Kantitatif</a:t>
            </a:r>
            <a:r>
              <a:rPr sz="2000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(Nicel)</a:t>
            </a:r>
            <a:r>
              <a:rPr sz="2000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Yöntemler:</a:t>
            </a:r>
            <a:r>
              <a:rPr sz="2000" spc="11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Kantitatif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tekniğinde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analizi,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önceden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belirlenmiş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değişkenlerin</a:t>
            </a: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değişkenli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yöntemleri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8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kullanarak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yapılır</a:t>
            </a:r>
            <a:r>
              <a:rPr lang="tr-TR"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b="0" spc="6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spcBef>
                <a:spcPts val="117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b="0" spc="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b="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geçmiş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verilere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bakarak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gelecekteki</a:t>
            </a:r>
            <a:r>
              <a:rPr sz="2000" b="0" spc="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olası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unsurlarını</a:t>
            </a:r>
            <a:r>
              <a:rPr sz="2000" b="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belirleme</a:t>
            </a: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esasına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dayanır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çizgi film, ekran görüntüsü, komik içeren bir resim&#10;&#10;Açıklama otomatik olarak oluşturuldu">
            <a:extLst>
              <a:ext uri="{FF2B5EF4-FFF2-40B4-BE49-F238E27FC236}">
                <a16:creationId xmlns:a16="http://schemas.microsoft.com/office/drawing/2014/main" id="{782CAB8D-137D-8329-2E2A-0204473A6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809944"/>
            <a:ext cx="3429000" cy="44816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705103"/>
            <a:ext cx="105918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pc="25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POLİTİK</a:t>
            </a:r>
            <a:r>
              <a:rPr lang="tr-TR" spc="1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3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RİSK</a:t>
            </a:r>
            <a:r>
              <a:rPr lang="tr-TR" spc="1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ANALİZ</a:t>
            </a:r>
            <a:r>
              <a:rPr lang="tr-TR" spc="1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YÖNTEMLERİ</a:t>
            </a:r>
            <a:endParaRPr lang="tr-T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2000" y="1354328"/>
            <a:ext cx="510540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 algn="just">
              <a:spcBef>
                <a:spcPts val="1180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endParaRPr lang="tr-TR" sz="2000" spc="11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spcBef>
                <a:spcPts val="1180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endParaRPr lang="tr-TR" sz="2000" spc="11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spcBef>
                <a:spcPts val="1180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spc="11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Entegre</a:t>
            </a:r>
            <a:r>
              <a:rPr sz="2000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(bütünleşmiş)</a:t>
            </a:r>
            <a:r>
              <a:rPr sz="2000" spc="1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Analiz:</a:t>
            </a:r>
            <a:r>
              <a:rPr sz="2000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Entegre analiz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yöntemi,</a:t>
            </a:r>
            <a:r>
              <a:rPr sz="2000" b="0" spc="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sz="2000" b="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yöntemlerin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kullanılmasını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içerir.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b="0" spc="6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spcBef>
                <a:spcPts val="1180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yöntemin 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</a:t>
            </a: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dezavantajları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dikkate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alındığında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bütünleşmiş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analizin </a:t>
            </a:r>
            <a:r>
              <a:rPr sz="2000" b="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bireysel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yöntemlere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000" b="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güvenilir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üretmesi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5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beklenir</a:t>
            </a:r>
            <a:r>
              <a:rPr sz="2000" b="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5580" indent="-182880" algn="just">
              <a:spcBef>
                <a:spcPts val="1180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b="0" spc="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Bununla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birlikte,</a:t>
            </a: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bütünleşmiş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analiz</a:t>
            </a:r>
            <a:r>
              <a:rPr sz="2000" b="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sz="2000" b="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alır</a:t>
            </a:r>
            <a:r>
              <a:rPr sz="2000" b="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sz="20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maliyetlidir.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ekran görüntüsü, hafif, mavi, gökdelen içeren bir resim&#10;&#10;Açıklama otomatik olarak oluşturuldu">
            <a:extLst>
              <a:ext uri="{FF2B5EF4-FFF2-40B4-BE49-F238E27FC236}">
                <a16:creationId xmlns:a16="http://schemas.microsoft.com/office/drawing/2014/main" id="{375AFBF7-E648-EE2A-6784-DE5A6D211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4" y="1777281"/>
            <a:ext cx="4757736" cy="40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348488"/>
            <a:ext cx="9479534" cy="13208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algn="ctr">
              <a:lnSpc>
                <a:spcPts val="4750"/>
              </a:lnSpc>
              <a:spcBef>
                <a:spcPts val="700"/>
              </a:spcBef>
            </a:pPr>
            <a:r>
              <a:rPr lang="tr-TR" spc="25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POLİTİK</a:t>
            </a:r>
            <a:r>
              <a:rPr lang="tr-TR" spc="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</a:t>
            </a:r>
            <a:r>
              <a:rPr lang="tr-TR" spc="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3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GÜÇLER </a:t>
            </a:r>
            <a:r>
              <a:rPr lang="tr-TR" spc="-9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pc="-9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pc="2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(Aydın,</a:t>
            </a:r>
            <a:r>
              <a:rPr spc="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1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64-66)</a:t>
            </a:r>
            <a:endParaRPr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2362200"/>
            <a:ext cx="5257800" cy="34855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just">
              <a:lnSpc>
                <a:spcPts val="2280"/>
              </a:lnSpc>
              <a:spcBef>
                <a:spcPts val="280"/>
              </a:spcBef>
            </a:pP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firmanın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pazarlama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kararlarını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veren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yöneticileri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alana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yoğunlaşmak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durumundadırlar;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ülkesindeki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yasal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durumlar,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ülkelerdeki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yasal 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durumlar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iki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taraflı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sözleşmeler,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anlaşmalar,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ülkesi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göstereceği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ülke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arasındaki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ilişkileri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düzenleyen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yasalar.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96545" algn="just">
              <a:lnSpc>
                <a:spcPts val="2280"/>
              </a:lnSpc>
              <a:spcBef>
                <a:spcPts val="1595"/>
              </a:spcBef>
            </a:pP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işletmenin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ülkesindeki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yasal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durumları,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örneklerle </a:t>
            </a:r>
            <a:r>
              <a:rPr sz="2000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açıklamak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mümkündür.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iç mekan, sahne, hol, konser salonu içeren bir resim&#10;&#10;Açıklama otomatik olarak oluşturuldu">
            <a:extLst>
              <a:ext uri="{FF2B5EF4-FFF2-40B4-BE49-F238E27FC236}">
                <a16:creationId xmlns:a16="http://schemas.microsoft.com/office/drawing/2014/main" id="{3DE18FFF-26A3-2773-9D96-A82E18D4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2" y="2386012"/>
            <a:ext cx="4800598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95096"/>
            <a:ext cx="5943600" cy="574644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just">
              <a:spcBef>
                <a:spcPts val="409"/>
              </a:spcBef>
            </a:pPr>
            <a:endParaRPr lang="tr-TR" sz="2000" b="1" spc="1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409"/>
              </a:spcBef>
            </a:pPr>
            <a:r>
              <a:rPr sz="2000" b="1" spc="13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</a:t>
            </a:r>
            <a:r>
              <a:rPr sz="2000" b="1" spc="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Çevre: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Yabancı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ülkelerde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gösterecek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firmalar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ülkelerin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yasal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çevresini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ticarete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getirilen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sınırlamaları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bilmeleri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gerekir.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409"/>
              </a:spcBef>
            </a:pP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bağlamda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ticarete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getirilen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sınırlamaların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başında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vergileri,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ithalata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konulan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kotalar,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transferinin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önlenmesi,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sağlık,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kalitesi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standartlar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gelmektedir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(Aydın,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72).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409"/>
              </a:spcBef>
            </a:pPr>
            <a:r>
              <a:rPr sz="2000" spc="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küreselleşme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uygulamalarının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kazanmasının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sebeplerinden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ticareti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yatırımı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düzenleyen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yasal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çerçevede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düzenlemelerdir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ülkelerin,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sermayeyi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çekebilmek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ticareti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artırabilmek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tarifelerinde</a:t>
            </a:r>
            <a:r>
              <a:rPr sz="20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yaptıkları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düşüşler,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kanunlarla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yapan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işletmelere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teşvikler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vergi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indirimleri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küreselleşmenin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önünün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açmıştır.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kırpıntı çizim, çizgi film, oyuncak içeren bir resim&#10;&#10;Açıklama otomatik olarak oluşturuldu">
            <a:extLst>
              <a:ext uri="{FF2B5EF4-FFF2-40B4-BE49-F238E27FC236}">
                <a16:creationId xmlns:a16="http://schemas.microsoft.com/office/drawing/2014/main" id="{58F15EBE-5565-BD6A-E9EC-6CF0291CF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85800"/>
            <a:ext cx="4191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1" y="395096"/>
            <a:ext cx="6248400" cy="62594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2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ticaretindeki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hızlı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artışın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sebeplerinden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birinin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gümrük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tarifelerindeki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düşüş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söylenebilir(Altınbaşak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Farina,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13). </a:t>
            </a:r>
            <a:r>
              <a:rPr kumimoji="0" sz="2000" b="0" i="0" u="none" strike="noStrike" kern="1200" cap="none" spc="-3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36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arasındaki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ikili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ticari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anlaşmalar,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lisans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verme,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hakları,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ISO, </a:t>
            </a:r>
            <a:r>
              <a:rPr kumimoji="0" sz="2000" b="0" i="0" u="none" strike="noStrike" kern="1200" cap="none" spc="1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gibi çeşitli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anlaşmalarla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pazarlamada uyulması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gereken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kurallar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yasal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belirlenmiştir.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9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Girilmek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istenilen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ülkelerin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yasaları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kuralları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ülkeden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farklılık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gösterir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farklılıklar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şu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konularda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önem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kazanır(Aydın,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72);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9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Haksız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anti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damping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uygulamaları</a:t>
            </a:r>
            <a:endParaRPr lang="tr-TR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7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Yetkili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satıcılık,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distribütörlüklerle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sözleşme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yapma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sözleşme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iptali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hükümler</a:t>
            </a:r>
            <a:endParaRPr lang="tr-TR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9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kalite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kontrolü,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garanti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süreleri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satış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sonrası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hizmetlerle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tr-TR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</a:t>
            </a:r>
            <a:endParaRPr lang="tr-TR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çevrenin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korunmasına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ilişkin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yasal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</a:t>
            </a:r>
            <a:endParaRPr lang="tr-TR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alma,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marka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tescili,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telif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hakları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vb.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konularda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taşımak, nakletmek, su taşıtı, su, gemi içeren bir resim&#10;&#10;Açıklama otomatik olarak oluşturuldu">
            <a:extLst>
              <a:ext uri="{FF2B5EF4-FFF2-40B4-BE49-F238E27FC236}">
                <a16:creationId xmlns:a16="http://schemas.microsoft.com/office/drawing/2014/main" id="{20BC9C4F-418D-83A8-E47B-F5FD5A9B4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533400"/>
            <a:ext cx="34289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87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533400"/>
            <a:ext cx="90985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TEKNOLOJİNİN</a:t>
            </a:r>
            <a:r>
              <a:rPr lang="tr-TR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SEVİYESİ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752600"/>
            <a:ext cx="5562600" cy="37183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endParaRPr lang="tr-TR" sz="2000" spc="5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0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Teknoloji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insanların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makine,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madde</a:t>
            </a: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</a:t>
            </a: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yaratmalarına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müsaade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etmekte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/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toplumun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standardı</a:t>
            </a: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etmesine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olanak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sağlamaktadır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spc="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/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işçilerin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verimli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fiziksel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güç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kullanarak</a:t>
            </a:r>
            <a:r>
              <a:rPr sz="20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çalışmasını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sağlamakta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onların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fazla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kazanmalarına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imkân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sağlamakta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sayede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içeren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alabilmelerine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sz="20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vermektedir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grafik tasarım, giyim, kişi, şahıs, sanat içeren bir resim&#10;&#10;Açıklama otomatik olarak oluşturuldu">
            <a:extLst>
              <a:ext uri="{FF2B5EF4-FFF2-40B4-BE49-F238E27FC236}">
                <a16:creationId xmlns:a16="http://schemas.microsoft.com/office/drawing/2014/main" id="{BEFB034B-3EA5-7A9D-8066-924BEAC6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2133600"/>
            <a:ext cx="436245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533400"/>
            <a:ext cx="90985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TEKNOLOJİNİN</a:t>
            </a:r>
            <a:r>
              <a:rPr lang="tr-TR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SEVİYESİ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752600"/>
            <a:ext cx="5410200" cy="40389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2000" spc="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taraftan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teknolojinin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getirdiği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olumsuzluklar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mevcuttur;</a:t>
            </a:r>
            <a:r>
              <a:rPr sz="20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işsizliğe,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çevrenin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kirlenmesine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suç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oranlarının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artmasına</a:t>
            </a: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benzeri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sorunlara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sebep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olabilmektedir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(Gegez,</a:t>
            </a:r>
            <a:r>
              <a:rPr sz="20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64).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endParaRPr lang="tr-TR" sz="2000" spc="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000" spc="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pazarlamayı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etkileyen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teknolojiye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yönden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bakmak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gerekir;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yapan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şirketin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kullandığı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seviyesi,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diğeri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sz="2000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gösterilecek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pazarın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kültürün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teknolojik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seviyesidir(Aydın,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ekran görüntüsü, hafif, sanat içeren bir resim&#10;&#10;Açıklama otomatik olarak oluşturuldu">
            <a:extLst>
              <a:ext uri="{FF2B5EF4-FFF2-40B4-BE49-F238E27FC236}">
                <a16:creationId xmlns:a16="http://schemas.microsoft.com/office/drawing/2014/main" id="{7296ED8C-0F9F-45C1-0AE3-9542633B7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57362"/>
            <a:ext cx="4343400" cy="40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14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533400"/>
            <a:ext cx="90985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TEKNOLOJİNİN</a:t>
            </a:r>
            <a:r>
              <a:rPr lang="tr-TR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SEVİYESİ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752600"/>
            <a:ext cx="5334000" cy="398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Günümüzde</a:t>
            </a:r>
            <a:r>
              <a:rPr kumimoji="0" sz="2000" b="0" i="0" u="none" strike="noStrike" kern="1200" cap="none" spc="1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teknolojik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çevrenin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üzerindeki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büyük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etkisi,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elektronik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ticaretin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ortaya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çıkması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olmuştur.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25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125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Ayrıca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Elektronik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Veri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Değişimi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(EDI)</a:t>
            </a:r>
            <a:r>
              <a:rPr kumimoji="0" sz="2000" b="0" i="0" u="none" strike="noStrike" kern="1200" cap="none" spc="1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teknolojik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atılımlarla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arasında</a:t>
            </a:r>
            <a:r>
              <a:rPr kumimoji="0" sz="2000" b="0" i="0" u="none" strike="noStrike" kern="1200" cap="none" spc="1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veri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paylaşımı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sağlanmış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stok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maliyetlerinde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önemli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tasarruflar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yapılmıştır.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25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1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iPhone,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iPad,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Blackberry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cihazlarla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teknoloji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insanların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günlük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hayatına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girmiştir.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25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8B7349E-A0FC-FD9F-7277-09016ABF2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08" y="2209800"/>
            <a:ext cx="433299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82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533400"/>
            <a:ext cx="90985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TEKNOLOJİNİN</a:t>
            </a:r>
            <a:r>
              <a:rPr lang="tr-TR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SEVİYESİ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752600"/>
            <a:ext cx="4648200" cy="3705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İnternet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önemli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teknoloji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altyapısı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hazırlamış,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eğlence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sektöründe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sinema,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müzik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vs.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alanlarda</a:t>
            </a:r>
            <a:r>
              <a:rPr kumimoji="0" sz="2000" b="0" i="0" u="none" strike="noStrike" kern="1200" cap="none" spc="1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internet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önemli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hizmet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sağlayıcı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platform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hâline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gelmiştir(Gegez,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2013: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64-65).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35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135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Ayrıca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birçok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organizasyon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teknolojiyi,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avantajı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kazanmak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kullanır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etkin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biçimde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edebilmek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 </a:t>
            </a:r>
            <a:r>
              <a:rPr kumimoji="0" sz="2000" b="0" i="0" u="none" strike="noStrike" kern="1200" cap="none" spc="-3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yaratıcı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uygulamalar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tasarlar(Aydın,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2006: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85).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grafik tasarım, giyim, kişi, şahıs, sanat içeren bir resim&#10;&#10;Açıklama otomatik olarak oluşturuldu">
            <a:extLst>
              <a:ext uri="{FF2B5EF4-FFF2-40B4-BE49-F238E27FC236}">
                <a16:creationId xmlns:a16="http://schemas.microsoft.com/office/drawing/2014/main" id="{C7897694-C3CD-D293-3C47-7E207DCC2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342"/>
            <a:ext cx="5029200" cy="33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90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48488"/>
            <a:ext cx="10210800" cy="11950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5015"/>
              </a:lnSpc>
              <a:spcBef>
                <a:spcPts val="100"/>
              </a:spcBef>
            </a:pPr>
            <a:r>
              <a:rPr spc="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TÜKETİCİ</a:t>
            </a:r>
            <a:r>
              <a:rPr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KÜLTÜRÜ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5015"/>
              </a:lnSpc>
            </a:pPr>
            <a:r>
              <a:rPr sz="2000" spc="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(KEEGAN&amp;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2015: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905000"/>
            <a:ext cx="5715000" cy="413254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spcBef>
                <a:spcPts val="225"/>
              </a:spcBef>
            </a:pP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uzmanları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yüzyılla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geneline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ait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sosyokültürel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olgu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tüketim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kültürünü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anlamak 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durumundadırlar.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endParaRPr lang="tr-TR" sz="2000" spc="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r>
              <a:rPr sz="2000" spc="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tüketimin</a:t>
            </a: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postmodern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toplumun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ayırt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edici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özelliği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unutulmaması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gerekmemektedir.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endParaRPr lang="tr-TR" sz="2000" spc="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r>
              <a:rPr sz="2000" spc="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Artık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kültürel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bilgi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görüntüler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uydu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televizyonları,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</a:t>
            </a:r>
            <a:r>
              <a:rPr sz="20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iletişim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kanalları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sayesinde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serbestçe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dolaşması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nedeniyle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kültürleri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çıkmaktadır.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dış mekan, dış uzay, uzay, boşluk, mekan, Dünya, uzay aracı içeren bir resim&#10;&#10;Açıklama otomatik olarak oluşturuldu">
            <a:extLst>
              <a:ext uri="{FF2B5EF4-FFF2-40B4-BE49-F238E27FC236}">
                <a16:creationId xmlns:a16="http://schemas.microsoft.com/office/drawing/2014/main" id="{F051803B-2D77-D063-E219-7A6958FCC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40490"/>
            <a:ext cx="4114800" cy="39031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48488"/>
            <a:ext cx="10210800" cy="11950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5015"/>
              </a:lnSpc>
              <a:spcBef>
                <a:spcPts val="100"/>
              </a:spcBef>
            </a:pPr>
            <a:r>
              <a:rPr spc="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TÜKETİCİ</a:t>
            </a:r>
            <a:r>
              <a:rPr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KÜLTÜRÜ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5015"/>
              </a:lnSpc>
            </a:pPr>
            <a:r>
              <a:rPr sz="2000" spc="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(KEEGAN&amp;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2015: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905000"/>
            <a:ext cx="6248400" cy="385041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9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Dolayısıyla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kültürle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tanımlanan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bireyler,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tüketimle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ilişkili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anlamlı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semboller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bütününü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paylaşmaktadır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9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9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bağlamda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pazarlama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uzmanları;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«kahve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kültürü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«kredi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kartı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kültürü»,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«fast-food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kültürü»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kültürlerden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bahsetmektedir.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9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9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Ayrıca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uzmanları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hemen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yerde </a:t>
            </a:r>
            <a:r>
              <a:rPr kumimoji="0" sz="2000" b="0" i="0" u="none" strike="noStrike" kern="1200" cap="none" spc="-4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bireylerin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belli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markayı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tükettiğini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göz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önüne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alıp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veyahut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insanlığı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evrensel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bakış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açısıyla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almak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reklamları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kullanılmaktadırlar.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çizim, resim, çizgi film, sanat içeren bir resim&#10;&#10;Açıklama otomatik olarak oluşturuldu">
            <a:extLst>
              <a:ext uri="{FF2B5EF4-FFF2-40B4-BE49-F238E27FC236}">
                <a16:creationId xmlns:a16="http://schemas.microsoft.com/office/drawing/2014/main" id="{E69B1D97-AC8B-379A-A616-98BEEC0FE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0"/>
            <a:ext cx="3657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71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59537"/>
            <a:ext cx="10744200" cy="186397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600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TUTUM, </a:t>
            </a:r>
            <a:r>
              <a:rPr sz="3600"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İNANÇ </a:t>
            </a:r>
            <a:r>
              <a:rPr sz="3600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3600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DEĞERLER </a:t>
            </a:r>
            <a:r>
              <a:rPr sz="36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BAĞLAMINDA </a:t>
            </a:r>
            <a:r>
              <a:rPr sz="3600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sz="36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TÜKETİCİYİ </a:t>
            </a:r>
            <a:r>
              <a:rPr sz="36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DÜŞÜNME</a:t>
            </a:r>
            <a:r>
              <a:rPr sz="36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(KEEGAN&amp;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2015: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102-103)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2285999"/>
            <a:ext cx="6477000" cy="4189608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spcBef>
                <a:spcPts val="470"/>
              </a:spcBef>
            </a:pP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Tutum,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nesne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varlığa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bireyin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gösterdiği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tutarlı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tepki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göstermede</a:t>
            </a:r>
            <a:r>
              <a:rPr lang="tr-TR"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sergilediği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öğrenilmiş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eğilimdir.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470"/>
              </a:spcBef>
            </a:pPr>
            <a:endParaRPr lang="tr-TR" sz="2000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470"/>
              </a:spcBef>
            </a:pPr>
            <a:r>
              <a:rPr sz="2000" spc="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İnanç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bireyin </a:t>
            </a:r>
            <a:r>
              <a:rPr sz="20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dünyaya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dair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doğrulara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ilişkin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düzenli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yapısıdır.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endParaRPr lang="tr-TR" sz="2000" spc="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sz="2000" spc="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Değer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biçiminde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bireysel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biçimine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tercih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edilebilirliğine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yönelik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sürekli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inanç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duygudur.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endParaRPr lang="tr-TR" sz="2000" spc="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sz="20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birbirleriyle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yakından </a:t>
            </a:r>
            <a:r>
              <a:rPr sz="20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ilişkili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olup,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davranışlara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vermektedir.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insan yüzü, kişi, şahıs, moda, kız içeren bir resim&#10;&#10;Açıklama otomatik olarak oluşturuldu">
            <a:extLst>
              <a:ext uri="{FF2B5EF4-FFF2-40B4-BE49-F238E27FC236}">
                <a16:creationId xmlns:a16="http://schemas.microsoft.com/office/drawing/2014/main" id="{D8C3B309-A6DC-3501-C682-20B2F0520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57424"/>
            <a:ext cx="3657600" cy="41896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59537"/>
            <a:ext cx="10744200" cy="186397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600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TUTUM, </a:t>
            </a:r>
            <a:r>
              <a:rPr sz="3600"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İNANÇ </a:t>
            </a:r>
            <a:r>
              <a:rPr sz="3600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3600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DEĞERLER </a:t>
            </a:r>
            <a:r>
              <a:rPr sz="36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BAĞLAMINDA </a:t>
            </a:r>
            <a:r>
              <a:rPr sz="3600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sz="36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TÜKETİCİYİ </a:t>
            </a:r>
            <a:r>
              <a:rPr sz="36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DÜŞÜNME</a:t>
            </a:r>
            <a:r>
              <a:rPr sz="36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(KEEGAN&amp;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2015: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102-103)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2285999"/>
            <a:ext cx="5943600" cy="4074192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Örnekler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üzerinden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kıyaslama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yapıldığında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kültürel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açıdan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konu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iyi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anlaşılacaktır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tr-TR" sz="2000" b="0" i="0" u="none" strike="noStrike" kern="1200" cap="none" spc="10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Mesela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Japonlar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işbirliğini, 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mutabakatı,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bireyin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inkârını,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uyumu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gerçekleştirmek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çabalarlar.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9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Bütün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bunlar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belirli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davranış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biçimine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ilişkin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hisleri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yansıttığı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değerler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olarak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görülmektedir.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Pek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çok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Japon,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özellikle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sz="20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gençler,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Batı’nın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modanın </a:t>
            </a:r>
            <a:r>
              <a:rPr kumimoji="0" sz="2000" b="0" i="0" u="none" strike="noStrike" kern="1200" cap="none" spc="-4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veya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trendin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kaynağı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olduğuna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yönelik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inanca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sahiptir. </a:t>
            </a:r>
            <a:endParaRPr kumimoji="0" lang="tr-TR" sz="2000" b="0" i="0" u="none" strike="noStrike" kern="1200" cap="none" spc="9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Aynı 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zamanda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yine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çoğu </a:t>
            </a:r>
            <a:r>
              <a:rPr kumimoji="0" sz="2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Japon, 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Amerikan markalarına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karşı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olumlu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tutumlar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sergilemektedir.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insan yüzü, kişi, şahıs, giyim, adam, insan içeren bir resim&#10;&#10;Açıklama otomatik olarak oluşturuldu">
            <a:extLst>
              <a:ext uri="{FF2B5EF4-FFF2-40B4-BE49-F238E27FC236}">
                <a16:creationId xmlns:a16="http://schemas.microsoft.com/office/drawing/2014/main" id="{DCD5022C-2B93-AD50-751E-453589220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743200"/>
            <a:ext cx="396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348488"/>
            <a:ext cx="9479534" cy="13208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algn="ctr">
              <a:lnSpc>
                <a:spcPts val="4750"/>
              </a:lnSpc>
              <a:spcBef>
                <a:spcPts val="700"/>
              </a:spcBef>
            </a:pPr>
            <a:r>
              <a:rPr lang="tr-TR" spc="25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POLİTİK</a:t>
            </a:r>
            <a:r>
              <a:rPr lang="tr-TR" spc="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</a:t>
            </a:r>
            <a:r>
              <a:rPr lang="tr-TR" spc="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3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GÜÇLER </a:t>
            </a:r>
            <a:r>
              <a:rPr lang="tr-TR" spc="-9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pc="-9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pc="2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(Aydın,</a:t>
            </a:r>
            <a:r>
              <a:rPr spc="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1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64-66)</a:t>
            </a:r>
            <a:endParaRPr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905000"/>
            <a:ext cx="5791200" cy="34855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296545" lvl="0" indent="0" algn="just" defTabSz="914400" rtl="0" eaLnBrk="1" fontAlgn="auto" latinLnBrk="0" hangingPunct="1">
              <a:lnSpc>
                <a:spcPts val="2280"/>
              </a:lnSpc>
              <a:spcBef>
                <a:spcPts val="15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229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  <a:p>
            <a:pPr marL="12700" marR="296545" lvl="0" indent="0" algn="just" defTabSz="914400" rtl="0" eaLnBrk="1" fontAlgn="auto" latinLnBrk="0" hangingPunct="1">
              <a:lnSpc>
                <a:spcPts val="2280"/>
              </a:lnSpc>
              <a:spcBef>
                <a:spcPts val="15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yönetiminin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Libya’nın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terörist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saldırıları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desteklediği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gerekçesi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Libya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ticarete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yasak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koyması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Güney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Afrika’ya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ırk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ayrımcılığı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yapıldığı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gerekçesi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bilgisayar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yazılımlarının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satışları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konusunda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kısıtlama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getirmesi,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eylemlerinin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müttefikleri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tehdit oluşturduğu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gerekçesi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kumimoji="0" sz="2000" b="0" i="0" u="none" strike="noStrike" kern="1200" cap="none" spc="-4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Irak’la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ticarete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kısıtlama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getirmesi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konular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şirketleri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edilemeyen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değişkenler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değerlendirilebilir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bayrak, kırpıntı çizim, çizim, sanat içeren bir resim&#10;&#10;Açıklama otomatik olarak oluşturuldu">
            <a:extLst>
              <a:ext uri="{FF2B5EF4-FFF2-40B4-BE49-F238E27FC236}">
                <a16:creationId xmlns:a16="http://schemas.microsoft.com/office/drawing/2014/main" id="{1A3956C8-28AB-7E32-8EFD-3DF840ABC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1919287"/>
            <a:ext cx="4495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7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259537"/>
            <a:ext cx="9510267" cy="1858893"/>
          </a:xfrm>
          <a:prstGeom prst="rect">
            <a:avLst/>
          </a:prstGeom>
        </p:spPr>
        <p:txBody>
          <a:bodyPr vert="horz" wrap="square" lIns="0" tIns="50741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DİN</a:t>
            </a:r>
            <a:r>
              <a:rPr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BAĞLAMINDA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TÜKETİCİYİ </a:t>
            </a:r>
            <a:r>
              <a:rPr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DÜŞÜNME</a:t>
            </a:r>
            <a:r>
              <a:rPr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z="3200" spc="85" dirty="0"/>
            </a:br>
            <a:r>
              <a:rPr sz="20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(KEEGAN&amp;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2015: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1" y="2118430"/>
            <a:ext cx="5943599" cy="445057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225"/>
              </a:spcBef>
            </a:pPr>
            <a:endParaRPr lang="tr-TR" sz="2000" spc="145" dirty="0">
              <a:solidFill>
                <a:srgbClr val="585858"/>
              </a:solidFill>
              <a:latin typeface="Cambria"/>
              <a:cs typeface="Cambria"/>
            </a:endParaRPr>
          </a:p>
          <a:p>
            <a:pPr marL="12700" marR="5080" algn="just">
              <a:spcBef>
                <a:spcPts val="225"/>
              </a:spcBef>
            </a:pP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Din,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toplumların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inanç,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tutum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değerlerinin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kaynağıdır.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endParaRPr lang="tr-TR" sz="2000" spc="1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r>
              <a:rPr sz="2000" spc="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dini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inançlara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bireylerin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toplumların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</a:t>
            </a:r>
            <a:r>
              <a:rPr sz="20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etkinliklerinin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yaklaşımlarını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etkileyen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sayısız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dini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öğreti,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uygulama, 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tatil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tarihi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geçmiş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vardır. </a:t>
            </a:r>
            <a:endParaRPr lang="tr-TR" sz="2000" spc="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endParaRPr lang="tr-TR" sz="2000" spc="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r>
              <a:rPr sz="2000" spc="1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Hinduların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sığır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etini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yememeleri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sebebiyle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McDonald’s’ın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hamburger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satmaması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anlamına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geldiği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gibi,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yine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Müslüman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Yum!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Markası 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dinsel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kurallara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riayet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ederek</a:t>
            </a:r>
            <a:r>
              <a:rPr sz="20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KFC’yi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başarılı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tutundurmuştur.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sahne, lokanta, elektronik yön işaretleri içeren bir resim&#10;&#10;Açıklama otomatik olarak oluşturuldu">
            <a:extLst>
              <a:ext uri="{FF2B5EF4-FFF2-40B4-BE49-F238E27FC236}">
                <a16:creationId xmlns:a16="http://schemas.microsoft.com/office/drawing/2014/main" id="{CF40B1A5-1012-D5AB-8614-93D7043C8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514600"/>
            <a:ext cx="38481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4" y="348488"/>
            <a:ext cx="10486644" cy="11950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5015"/>
              </a:lnSpc>
              <a:spcBef>
                <a:spcPts val="100"/>
              </a:spcBef>
            </a:pPr>
            <a:r>
              <a:rPr spc="6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</a:t>
            </a:r>
            <a:r>
              <a:rPr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spc="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(KEEGAN&amp;</a:t>
            </a:r>
            <a:r>
              <a:rPr sz="2000" spc="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2015: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1" y="2133600"/>
            <a:ext cx="6477000" cy="382219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just">
              <a:spcBef>
                <a:spcPts val="204"/>
              </a:spcBef>
            </a:pP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McDonald’s’ın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sz="2000" spc="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arlama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stratejisini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karması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elemanlarının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bileşimine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dayanmaktadır.</a:t>
            </a:r>
            <a:r>
              <a:rPr sz="20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04"/>
              </a:spcBef>
            </a:pPr>
            <a:r>
              <a:rPr sz="2000" spc="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McDonald’s’ın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modelinde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unsur, </a:t>
            </a:r>
            <a:r>
              <a:rPr sz="2000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dünyanın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yerinde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restoran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açılmasına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sistemdir.</a:t>
            </a:r>
            <a:r>
              <a:rPr sz="20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2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04"/>
              </a:spcBef>
            </a:pPr>
            <a:r>
              <a:rPr sz="2000" spc="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McDonald’s’ın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hamburger, kızarmış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patates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alkolsüz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içecek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çekirdek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menü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sunar.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04"/>
              </a:spcBef>
            </a:pPr>
            <a:r>
              <a:rPr sz="2000" spc="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sunumlarını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yeme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alışkanlıklarına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kişiye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getirir.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04"/>
              </a:spcBef>
            </a:pPr>
            <a:r>
              <a:rPr sz="2000" spc="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Aşağıdaki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tabloda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etkin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stratejisiyle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uygulamalarından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örnekler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almaktadır.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 descr="metin, yemek, gıda, çabuk yemek, unlu mamuller içeren bir resim&#10;&#10;Açıklama otomatik olarak oluşturuldu">
            <a:extLst>
              <a:ext uri="{FF2B5EF4-FFF2-40B4-BE49-F238E27FC236}">
                <a16:creationId xmlns:a16="http://schemas.microsoft.com/office/drawing/2014/main" id="{0FF6B0D3-C595-3BD5-4899-B2A6332B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133600"/>
            <a:ext cx="3470148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4" y="348489"/>
            <a:ext cx="10251948" cy="11950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5015"/>
              </a:lnSpc>
              <a:spcBef>
                <a:spcPts val="100"/>
              </a:spcBef>
            </a:pPr>
            <a:r>
              <a:rPr spc="6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</a:t>
            </a:r>
            <a:r>
              <a:rPr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spc="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(KEEGAN&amp;</a:t>
            </a:r>
            <a:r>
              <a:rPr sz="2000" spc="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2015: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1025194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6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59537"/>
            <a:ext cx="10363200" cy="136300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ESTETİK BAĞLAMINDA </a:t>
            </a:r>
            <a:r>
              <a:rPr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TÜKETİCİYİ</a:t>
            </a: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DÜŞÜNME</a:t>
            </a: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(KEEGAN&amp;GREEN, </a:t>
            </a:r>
            <a:r>
              <a:rPr sz="2000"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2015: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842643"/>
            <a:ext cx="6553200" cy="420948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spcBef>
                <a:spcPts val="225"/>
              </a:spcBef>
            </a:pPr>
            <a:endParaRPr lang="tr-TR" sz="2000" spc="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endParaRPr lang="tr-TR" sz="2000" spc="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kültürün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kendisine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duyuları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bulunmaktadır. </a:t>
            </a:r>
            <a:endParaRPr lang="tr-TR" sz="2000" spc="1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r>
              <a:rPr sz="2000" spc="1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Neyin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güzel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neyin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çirkin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olduğu,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neyin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lezzetli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neyin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lezzetsiz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olduğu,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vb.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r>
              <a:rPr sz="2000" spc="1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Bunları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estetik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yönüyle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 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almak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gerekir. </a:t>
            </a:r>
            <a:endParaRPr lang="tr-TR" sz="2000" spc="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pazarlama 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uzmanlarının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şekli,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etiketi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paketindeki renk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000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görsel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şeklin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estetiğini 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anlamaları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gerekir.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r>
              <a:rPr sz="2000" spc="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renk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algıları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kültürler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farklılaşabilmektedir. </a:t>
            </a:r>
            <a:endParaRPr lang="tr-TR" sz="2000" spc="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25"/>
              </a:spcBef>
            </a:pPr>
            <a:r>
              <a:rPr sz="2000" spc="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Bundan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dolayı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tercihlere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uyumlaştırma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yapmaları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eldiven çeşitleri, sanat, el içeren bir resim&#10;&#10;Açıklama otomatik olarak oluşturuldu">
            <a:extLst>
              <a:ext uri="{FF2B5EF4-FFF2-40B4-BE49-F238E27FC236}">
                <a16:creationId xmlns:a16="http://schemas.microsoft.com/office/drawing/2014/main" id="{344CE8FF-9E3B-4030-F085-44C2C3C99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616200"/>
            <a:ext cx="3429000" cy="3327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259537"/>
            <a:ext cx="9510267" cy="141513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KÜLTÜRE </a:t>
            </a:r>
            <a:r>
              <a:rPr sz="32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YÖNELİK </a:t>
            </a:r>
            <a:r>
              <a:rPr sz="320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ULUSLARARASI </a:t>
            </a:r>
            <a:r>
              <a:rPr sz="32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PAZARLAMADA</a:t>
            </a:r>
            <a:r>
              <a:rPr sz="3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YAPILAN</a:t>
            </a:r>
            <a:r>
              <a:rPr sz="3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HATALARDAN </a:t>
            </a:r>
            <a:r>
              <a:rPr sz="3200"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BAZILARI</a:t>
            </a:r>
            <a:r>
              <a:rPr sz="20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(KOÇ,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2012: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349-356)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798447"/>
            <a:ext cx="7010400" cy="46031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 algn="just">
              <a:spcBef>
                <a:spcPts val="95"/>
              </a:spcBef>
              <a:buClr>
                <a:srgbClr val="D24717"/>
              </a:buClr>
              <a:buSzPct val="78125"/>
              <a:buFont typeface="Arial MT"/>
              <a:buChar char="•"/>
              <a:tabLst>
                <a:tab pos="195580" algn="l"/>
              </a:tabLst>
            </a:pPr>
            <a:r>
              <a:rPr sz="2000" b="1" spc="1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 </a:t>
            </a:r>
            <a:r>
              <a:rPr sz="2000" b="1" spc="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</a:t>
            </a:r>
            <a:r>
              <a:rPr sz="2000" b="1" spc="11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Seçimi:</a:t>
            </a:r>
            <a:r>
              <a:rPr sz="2000" b="1" spc="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Amerika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ülkelerine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yemeklik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sıvı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yağ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pazarlayan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şirket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pazarlamaya</a:t>
            </a: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başladıktan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İspanyolcada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adlarının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anlamının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«Budala/Ahmak </a:t>
            </a:r>
            <a:r>
              <a:rPr sz="2000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Yağı»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anlamına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geldiğini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öğrenmesi.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spcBef>
                <a:spcPts val="1130"/>
              </a:spcBef>
              <a:buClr>
                <a:srgbClr val="D24717"/>
              </a:buClr>
              <a:buSzPct val="78125"/>
              <a:buFont typeface="Arial MT"/>
              <a:buChar char="•"/>
              <a:tabLst>
                <a:tab pos="195580" algn="l"/>
              </a:tabLst>
            </a:pPr>
            <a:r>
              <a:rPr sz="2000" b="1" spc="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Tutundurmada</a:t>
            </a:r>
            <a:r>
              <a:rPr sz="2000" b="1" spc="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konumlandırma</a:t>
            </a:r>
            <a:r>
              <a:rPr sz="2000" b="1" spc="1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hatası:</a:t>
            </a:r>
            <a:r>
              <a:rPr sz="2000" b="1" spc="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Pepsodent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Güneydoğu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Asya’da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diş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macunlarını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«diş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beyazlattığı»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vurgusuyla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pazarlarken,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sonradan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yerlilerin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çeşit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hurmayı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çiğneyerek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dişlerini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siyahlaştırmaya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çalıştıklarını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ettiler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reklamlarında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«sarı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nereye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gitti»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sloganını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halk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ırkçı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bulmuştu.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spcBef>
                <a:spcPts val="1115"/>
              </a:spcBef>
              <a:buClr>
                <a:srgbClr val="D24717"/>
              </a:buClr>
              <a:buSzPct val="78125"/>
              <a:buFont typeface="Arial MT"/>
              <a:buChar char="•"/>
              <a:tabLst>
                <a:tab pos="195580" algn="l"/>
              </a:tabLst>
            </a:pPr>
            <a:r>
              <a:rPr sz="2000" b="1" spc="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Tutundurma</a:t>
            </a:r>
            <a:r>
              <a:rPr sz="2000" b="1" spc="1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hatası:</a:t>
            </a:r>
            <a:r>
              <a:rPr sz="2000" b="1" spc="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Japonya’da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Scotch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selobantı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piyasaya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«deli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yapıştırır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sloganını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kullanarak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girdi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slogan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Japoncaya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yanlış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çevirilince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«aptalca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yapışır» </a:t>
            </a:r>
            <a:r>
              <a:rPr sz="2000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anlamına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gelen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sloganı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kullandılar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ağaç, dış mekan, gökyüzü, bulut içeren bir resim&#10;&#10;Açıklama otomatik olarak oluşturuldu">
            <a:extLst>
              <a:ext uri="{FF2B5EF4-FFF2-40B4-BE49-F238E27FC236}">
                <a16:creationId xmlns:a16="http://schemas.microsoft.com/office/drawing/2014/main" id="{B6646969-8A86-9CB1-947F-819C4D3F0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905000"/>
            <a:ext cx="3124200" cy="449663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259537"/>
            <a:ext cx="9510267" cy="141513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KÜLTÜRE </a:t>
            </a:r>
            <a:r>
              <a:rPr sz="32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YÖNELİK </a:t>
            </a:r>
            <a:r>
              <a:rPr sz="320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ULUSLARARASI </a:t>
            </a:r>
            <a:r>
              <a:rPr sz="32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PAZARLAMADA</a:t>
            </a:r>
            <a:r>
              <a:rPr sz="3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YAPILAN</a:t>
            </a:r>
            <a:r>
              <a:rPr sz="3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HATALARDAN </a:t>
            </a:r>
            <a:r>
              <a:rPr sz="3200"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BAZILARI</a:t>
            </a:r>
            <a:r>
              <a:rPr sz="20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(KOÇ,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2012: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349-356)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798447"/>
            <a:ext cx="7086600" cy="4718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0" lvl="0" indent="-182880" algn="just" defTabSz="914400" rtl="0" eaLnBrk="1" fontAlgn="auto" latinLnBrk="0" hangingPunct="1">
              <a:spcBef>
                <a:spcPts val="1115"/>
              </a:spcBef>
              <a:spcAft>
                <a:spcPts val="0"/>
              </a:spcAft>
              <a:buClr>
                <a:srgbClr val="D24717"/>
              </a:buClr>
              <a:buSzPct val="78125"/>
              <a:buFont typeface="Arial MT"/>
              <a:buChar char="•"/>
              <a:tabLst>
                <a:tab pos="195580" algn="l"/>
              </a:tabLst>
              <a:defRPr/>
            </a:pPr>
            <a:endParaRPr kumimoji="0" lang="tr-TR" sz="2000" b="1" i="0" u="none" strike="noStrike" kern="1200" cap="none" spc="12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spcBef>
                <a:spcPts val="1115"/>
              </a:spcBef>
              <a:spcAft>
                <a:spcPts val="0"/>
              </a:spcAft>
              <a:buClr>
                <a:srgbClr val="D24717"/>
              </a:buClr>
              <a:buSzPct val="78125"/>
              <a:buFont typeface="Arial MT"/>
              <a:buChar char="•"/>
              <a:tabLst>
                <a:tab pos="195580" algn="l"/>
              </a:tabLst>
              <a:defRPr/>
            </a:pPr>
            <a:r>
              <a:rPr kumimoji="0" sz="2000" b="1" i="0" u="none" strike="noStrike" kern="1200" cap="none" spc="12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000" b="1" i="0" u="none" strike="noStrike" kern="1200" cap="none" spc="1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Adı</a:t>
            </a:r>
            <a:r>
              <a:rPr kumimoji="0" sz="2000" b="1" i="0" u="none" strike="noStrike" kern="1200" cap="none" spc="1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Çevirme</a:t>
            </a:r>
            <a:r>
              <a:rPr kumimoji="0" sz="2000" b="1" i="0" u="none" strike="noStrike" kern="1200" cap="none" spc="1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Hatası:</a:t>
            </a:r>
            <a:r>
              <a:rPr kumimoji="0" sz="2000" b="1" i="0" u="none" strike="noStrike" kern="1200" cap="none" spc="1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Coca-Cola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1920’de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Çin’e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pazarlandığında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fonetik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marka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adı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«kekou-ke-la»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biçiminde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çevrilmişti.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1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spcBef>
                <a:spcPts val="1115"/>
              </a:spcBef>
              <a:spcAft>
                <a:spcPts val="0"/>
              </a:spcAft>
              <a:buClr>
                <a:srgbClr val="D24717"/>
              </a:buClr>
              <a:buSzPct val="78125"/>
              <a:buFont typeface="Arial MT"/>
              <a:buChar char="•"/>
              <a:tabLst>
                <a:tab pos="195580" algn="l"/>
              </a:tabLst>
              <a:defRPr/>
            </a:pP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sesler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Çincede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balmumu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doldurulmuş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dişi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at»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anlamına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geliyordu.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25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spcBef>
                <a:spcPts val="1115"/>
              </a:spcBef>
              <a:spcAft>
                <a:spcPts val="0"/>
              </a:spcAft>
              <a:buClr>
                <a:srgbClr val="D24717"/>
              </a:buClr>
              <a:buSzPct val="78125"/>
              <a:buFont typeface="Arial MT"/>
              <a:buChar char="•"/>
              <a:tabLst>
                <a:tab pos="195580" algn="l"/>
              </a:tabLst>
              <a:defRPr/>
            </a:pPr>
            <a:r>
              <a:rPr kumimoji="0" sz="2000" b="0" i="0" u="none" strike="noStrike" kern="1200" cap="none" spc="8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kumimoji="0" sz="2000" b="0" i="0" u="none" strike="noStrike" kern="1200" cap="none" spc="1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lehçede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«iribaş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kurbağayı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ısır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anlamındaydı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sz="2000" b="0" i="0" u="none" strike="noStrike" kern="1200" cap="none" spc="1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4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spcBef>
                <a:spcPts val="1115"/>
              </a:spcBef>
              <a:spcAft>
                <a:spcPts val="0"/>
              </a:spcAft>
              <a:buClr>
                <a:srgbClr val="D24717"/>
              </a:buClr>
              <a:buSzPct val="78125"/>
              <a:buFont typeface="Arial MT"/>
              <a:buChar char="•"/>
              <a:tabLst>
                <a:tab pos="195580" algn="l"/>
              </a:tabLst>
              <a:defRPr/>
            </a:pPr>
            <a:r>
              <a:rPr kumimoji="0" sz="2000" b="0" i="0" u="none" strike="noStrike" kern="1200" cap="none" spc="12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«ko-kou-ko-le»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marka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adı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çevrildi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«ağızdai </a:t>
            </a:r>
            <a:r>
              <a:rPr kumimoji="0" sz="2000" b="0" i="0" u="none" strike="noStrike" kern="1200" cap="none" spc="-3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mutluluk»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anlamındaydı.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0" lvl="0" indent="-182880" algn="just" defTabSz="914400" rtl="0" eaLnBrk="1" fontAlgn="auto" latinLnBrk="0" hangingPunct="1">
              <a:spcBef>
                <a:spcPts val="1130"/>
              </a:spcBef>
              <a:spcAft>
                <a:spcPts val="0"/>
              </a:spcAft>
              <a:buClr>
                <a:srgbClr val="D24717"/>
              </a:buClr>
              <a:buSzPct val="78125"/>
              <a:buFont typeface="Arial MT"/>
              <a:buChar char="•"/>
              <a:tabLst>
                <a:tab pos="195580" algn="l"/>
              </a:tabLst>
              <a:defRPr/>
            </a:pPr>
            <a:r>
              <a:rPr kumimoji="0" sz="2000" b="1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Tutundurma</a:t>
            </a:r>
            <a:r>
              <a:rPr kumimoji="0" sz="2000" b="1" i="0" u="none" strike="noStrike" kern="1200" cap="none" spc="1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hatası:</a:t>
            </a:r>
            <a:r>
              <a:rPr kumimoji="0" sz="2000" b="1" i="0" u="none" strike="noStrike" kern="1200" cap="none" spc="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Amerikan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mısır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gevreği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firmasının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çocukları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hedefleyen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ürünleri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reklamlarında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çocukları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kullanılması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sebebiyle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İngiltere’de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tutum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oluşmasına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sebep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başarısızlığa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uğradı.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 descr="yazı tipi, grafik, tipografi, hat sanatı, kaligrafi içeren bir resim&#10;&#10;Açıklama otomatik olarak oluşturuldu">
            <a:extLst>
              <a:ext uri="{FF2B5EF4-FFF2-40B4-BE49-F238E27FC236}">
                <a16:creationId xmlns:a16="http://schemas.microsoft.com/office/drawing/2014/main" id="{4B9CA4A4-5012-36C5-0D1B-489469CC5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981200"/>
            <a:ext cx="305510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63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59537"/>
            <a:ext cx="10439400" cy="1392555"/>
          </a:xfrm>
          <a:prstGeom prst="rect">
            <a:avLst/>
          </a:prstGeom>
        </p:spPr>
        <p:txBody>
          <a:bodyPr vert="horz" wrap="square" lIns="0" tIns="287578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40"/>
              </a:spcBef>
            </a:pPr>
            <a:r>
              <a:rPr spc="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 </a:t>
            </a:r>
            <a:r>
              <a:rPr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OLAY: </a:t>
            </a:r>
            <a:r>
              <a:rPr lang="tr-TR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 </a:t>
            </a:r>
            <a:r>
              <a:rPr lang="tr-TR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YATIRIM </a:t>
            </a:r>
            <a:r>
              <a:rPr lang="tr-TR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GÜMRÜĞE</a:t>
            </a:r>
            <a:r>
              <a:rPr lang="tr-TR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TAKILDI</a:t>
            </a:r>
            <a:r>
              <a:rPr lang="tr-TR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(Gegez,</a:t>
            </a:r>
            <a:r>
              <a:rPr sz="20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786254"/>
            <a:ext cx="5410200" cy="50263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Hyundai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sz="20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Başkanı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Yang,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ihracat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limanı</a:t>
            </a:r>
            <a:r>
              <a:rPr sz="20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gördükleri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</a:t>
            </a:r>
            <a:r>
              <a:rPr sz="20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fazla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yapmayı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istediklerini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yoğun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</a:t>
            </a:r>
            <a:r>
              <a:rPr sz="20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içinde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olduklarını,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yatırım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yerine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getirilmesi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şartın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Güney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serbest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anlaşmasını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imzalaması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söyledi.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Yang,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“Türkiye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ihracat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ülkesi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olabilmek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sadece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Güney</a:t>
            </a: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Kore’yle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değil,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etrafındaki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komşularıyla</a:t>
            </a: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müzakereleri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süren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anlaşmaları</a:t>
            </a:r>
            <a:r>
              <a:rPr sz="20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tamamlayarak,</a:t>
            </a: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ülkelere</a:t>
            </a:r>
            <a:r>
              <a:rPr sz="20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ihracattaki </a:t>
            </a:r>
            <a:r>
              <a:rPr sz="2000" spc="-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vergisi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engellerini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sz="20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aşmalı”</a:t>
            </a:r>
            <a:r>
              <a:rPr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000"/>
              </a:lnSpc>
              <a:spcBef>
                <a:spcPts val="1030"/>
              </a:spcBef>
            </a:pPr>
            <a:endParaRPr sz="1900" dirty="0">
              <a:latin typeface="Cambria"/>
              <a:cs typeface="Cambria"/>
            </a:endParaRPr>
          </a:p>
        </p:txBody>
      </p:sp>
      <p:pic>
        <p:nvPicPr>
          <p:cNvPr id="5" name="Resim 4" descr="metin, grafik, logo, yazı tipi içeren bir resim&#10;&#10;Açıklama otomatik olarak oluşturuldu">
            <a:extLst>
              <a:ext uri="{FF2B5EF4-FFF2-40B4-BE49-F238E27FC236}">
                <a16:creationId xmlns:a16="http://schemas.microsoft.com/office/drawing/2014/main" id="{D17FB538-C2CE-0787-4CCA-9A0090533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22540"/>
            <a:ext cx="4419600" cy="46544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59537"/>
            <a:ext cx="10439400" cy="1392555"/>
          </a:xfrm>
          <a:prstGeom prst="rect">
            <a:avLst/>
          </a:prstGeom>
        </p:spPr>
        <p:txBody>
          <a:bodyPr vert="horz" wrap="square" lIns="0" tIns="287578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40"/>
              </a:spcBef>
            </a:pPr>
            <a:r>
              <a:rPr spc="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 </a:t>
            </a:r>
            <a:r>
              <a:rPr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OLAY: </a:t>
            </a:r>
            <a:r>
              <a:rPr lang="tr-TR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 </a:t>
            </a:r>
            <a:r>
              <a:rPr lang="tr-TR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YATIRIM </a:t>
            </a:r>
            <a:r>
              <a:rPr lang="tr-TR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GÜMRÜĞE</a:t>
            </a:r>
            <a:r>
              <a:rPr lang="tr-TR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TAKILDI</a:t>
            </a:r>
            <a:r>
              <a:rPr lang="tr-TR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(Gegez,</a:t>
            </a:r>
            <a:r>
              <a:rPr sz="20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786254"/>
            <a:ext cx="5715000" cy="4577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spcBef>
                <a:spcPts val="10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Hyundai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öneminin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kumimoji="0" sz="2000" b="0" i="0" u="none" strike="noStrike" kern="1200" cap="none" spc="21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ifade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Young,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önemin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çevrilemediğini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kendine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üslubuyla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anlattı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0" lvl="0" indent="0" algn="just" defTabSz="914400" rtl="0" eaLnBrk="1" fontAlgn="auto" latinLnBrk="0" hangingPunct="1">
              <a:spcBef>
                <a:spcPts val="10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Güney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Kore’yle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tıpkı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Birliği’nin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yaptığı</a:t>
            </a:r>
            <a:r>
              <a:rPr kumimoji="0" sz="2000" b="0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yılın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Temmuz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ayında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yürürlüğe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girecek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Serbest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kumimoji="0" sz="2000" b="0" i="0" u="none" strike="noStrike" kern="1200" cap="none" spc="1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Anlaşması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yapması</a:t>
            </a:r>
            <a:r>
              <a:rPr kumimoji="0" sz="2000" b="0" i="0" u="none" strike="noStrike" kern="1200" cap="none" spc="1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gerektiğinin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altını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çizen</a:t>
            </a:r>
            <a:r>
              <a:rPr kumimoji="0" sz="2000" b="0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başkan,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sz="2000" b="0" i="0" u="none" strike="noStrike" kern="1200" cap="none" spc="7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öneminin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gerçekten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dönüşebilmesi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anlaşmanın</a:t>
            </a:r>
            <a:r>
              <a:rPr kumimoji="0" sz="2000" b="0" i="0" u="none" strike="noStrike" kern="1200" cap="none" spc="1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4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mutlaka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imzalanması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dedi.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35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spcBef>
                <a:spcPts val="10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Güney</a:t>
            </a:r>
            <a:r>
              <a:rPr kumimoji="0" sz="2000" b="0" i="0" u="none" strike="noStrike" kern="1200" cap="none" spc="1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Kore’yle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gümrüksüz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yapılabilmesinin</a:t>
            </a:r>
            <a:r>
              <a:rPr kumimoji="0" sz="2000" b="0" i="0" u="none" strike="noStrike" kern="1200" cap="none" spc="1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yollarını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açması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halinde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alacağı</a:t>
            </a:r>
            <a:r>
              <a:rPr kumimoji="0" sz="2000" b="0" i="0" u="none" strike="noStrike" kern="1200" cap="none" spc="1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yatırımların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sayısı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5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büyüklüğünün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artacağını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dile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getirdi.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taşıt, araç, kara taşıtı, giyim içeren bir resim&#10;&#10;Açıklama otomatik olarak oluşturuldu">
            <a:extLst>
              <a:ext uri="{FF2B5EF4-FFF2-40B4-BE49-F238E27FC236}">
                <a16:creationId xmlns:a16="http://schemas.microsoft.com/office/drawing/2014/main" id="{CF13C5E7-56E8-BC94-1274-99C990BF1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786254"/>
            <a:ext cx="403860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28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416307"/>
            <a:ext cx="92509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pc="3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  <a:endParaRPr lang="tr-T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371601"/>
            <a:ext cx="10486339" cy="47442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0000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Aydın,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(2006)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Pazarlamayı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Etkileyen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1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Ed: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Timur,</a:t>
            </a:r>
            <a:r>
              <a:rPr sz="1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Özmen, 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ss.56-105,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Ankara: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Eflatun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Yayınevi.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Arial MT"/>
              <a:buChar char="•"/>
            </a:pP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lnSpc>
                <a:spcPts val="1170"/>
              </a:lnSpc>
              <a:buClr>
                <a:srgbClr val="D24717"/>
              </a:buClr>
              <a:buSzPct val="80000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Altınbaşak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Farina,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İ.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(2013)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Pazarlama: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Kavramlar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Kapsamı</a:t>
            </a:r>
            <a:r>
              <a:rPr sz="10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Ed: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Öztürk,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A.&amp;</a:t>
            </a:r>
            <a:r>
              <a:rPr sz="1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Ersoy,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Anadolu</a:t>
            </a:r>
            <a:r>
              <a:rPr sz="1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AÖF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algn="just">
              <a:lnSpc>
                <a:spcPts val="1170"/>
              </a:lnSpc>
            </a:pP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1779,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ss.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2-31,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Eskişehir.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lnSpc>
                <a:spcPts val="1170"/>
              </a:lnSpc>
              <a:buClr>
                <a:srgbClr val="D24717"/>
              </a:buClr>
              <a:buSzPct val="80000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Ekmekçi,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A.K.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(2013)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İçin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 </a:t>
            </a:r>
            <a:r>
              <a:rPr sz="1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Stratejileri,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10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Ed: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Öztürk,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A.&amp;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Ersoy,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Anadolu</a:t>
            </a:r>
            <a:r>
              <a:rPr sz="1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Üni.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AÖF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1779,</a:t>
            </a:r>
            <a:r>
              <a:rPr sz="1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algn="just">
              <a:lnSpc>
                <a:spcPts val="1170"/>
              </a:lnSpc>
            </a:pP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100-127,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Eskişehir.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lnSpc>
                <a:spcPts val="1170"/>
              </a:lnSpc>
              <a:buClr>
                <a:srgbClr val="D24717"/>
              </a:buClr>
              <a:buSzPct val="80000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İ.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(2013)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Fiyatlama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Stratejileri,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Küresel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1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Ed: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Öztürk,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A.&amp;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Ersoy,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Anadolu</a:t>
            </a:r>
            <a:r>
              <a:rPr sz="1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AÖF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1779,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ss.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128-149,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algn="just">
              <a:lnSpc>
                <a:spcPts val="1170"/>
              </a:lnSpc>
            </a:pP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Eskişehir.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lnSpc>
                <a:spcPct val="100000"/>
              </a:lnSpc>
              <a:buClr>
                <a:srgbClr val="D24717"/>
              </a:buClr>
              <a:buSzPct val="80000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Er, 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İ.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(2013)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İletişim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Stratejileri,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Pazarlama,</a:t>
            </a:r>
            <a:r>
              <a:rPr sz="1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Ed: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Öztürk,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A.&amp;</a:t>
            </a:r>
            <a:r>
              <a:rPr sz="1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Ersoy,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Anadolu</a:t>
            </a:r>
            <a:r>
              <a:rPr sz="1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AÖF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1779,</a:t>
            </a:r>
            <a:r>
              <a:rPr sz="1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ss.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174-196,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Eskişehir.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Font typeface="Arial MT"/>
              <a:buChar char="•"/>
            </a:pP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lnSpc>
                <a:spcPct val="100000"/>
              </a:lnSpc>
              <a:buClr>
                <a:srgbClr val="D24717"/>
              </a:buClr>
              <a:buSzPct val="80000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Er, 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İ.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(2013)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Dağıtım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Stratejileri,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Pazarlama,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Ed: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Öztürk,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A.&amp;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Ersoy,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Anadolu</a:t>
            </a:r>
            <a:r>
              <a:rPr sz="1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Üni.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AÖF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1779,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ss.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150-173,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Eskişehir.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  <a:buClr>
                <a:srgbClr val="D24717"/>
              </a:buClr>
              <a:buFont typeface="Arial MT"/>
              <a:buChar char="•"/>
            </a:pP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lnSpc>
                <a:spcPts val="1170"/>
              </a:lnSpc>
              <a:buClr>
                <a:srgbClr val="D24717"/>
              </a:buClr>
              <a:buSzPct val="80000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Gegez,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(2013)</a:t>
            </a:r>
            <a:r>
              <a:rPr sz="1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Pazarlamayı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Etkileyen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Demografik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Koşullar,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1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Ed: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Öztürk,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A.&amp;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Ersoy,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F.,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Anadolu</a:t>
            </a:r>
            <a:r>
              <a:rPr sz="1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AÖF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algn="just">
              <a:lnSpc>
                <a:spcPts val="1170"/>
              </a:lnSpc>
            </a:pP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1779,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32-51,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Eskişehir.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270510" indent="-182880" algn="just">
              <a:lnSpc>
                <a:spcPts val="1140"/>
              </a:lnSpc>
              <a:buClr>
                <a:srgbClr val="D24717"/>
              </a:buClr>
              <a:buSzPct val="80000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Gegez,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(2013)</a:t>
            </a:r>
            <a:r>
              <a:rPr sz="1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Kültürel,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Teknolojik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Çevrenin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Pazarlamaya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Etkileri,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1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Ed: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Öztürk,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A.&amp;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Ersoy,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F.,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Anadolu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Üni.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AÖF </a:t>
            </a:r>
            <a:r>
              <a:rPr sz="1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1779,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ss.52-73,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Eskişehir.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  <a:buClr>
                <a:srgbClr val="D24717"/>
              </a:buClr>
              <a:buFont typeface="Arial MT"/>
              <a:buChar char="•"/>
            </a:pPr>
            <a:endParaRPr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lnSpc>
                <a:spcPts val="1170"/>
              </a:lnSpc>
              <a:buClr>
                <a:srgbClr val="D24717"/>
              </a:buClr>
              <a:buSzPct val="80000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Keegan,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</a:t>
            </a:r>
            <a:r>
              <a:rPr sz="1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M.C.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(2015)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Pazarlamaya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Giriş,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Çev.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sz="1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Yolal,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Çev.Ed.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r>
              <a:rPr sz="1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Tatlıdil,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Pazarlama </a:t>
            </a:r>
            <a:r>
              <a:rPr sz="1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Basımdan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Çeviri,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Ankara: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algn="just">
              <a:lnSpc>
                <a:spcPts val="1170"/>
              </a:lnSpc>
            </a:pP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Yayıncılık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Danışmanlık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Tic.Ltd.Şti.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187325" indent="-182880" algn="just">
              <a:lnSpc>
                <a:spcPts val="1140"/>
              </a:lnSpc>
              <a:buClr>
                <a:srgbClr val="D24717"/>
              </a:buClr>
              <a:buSzPct val="80000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Keegan,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</a:t>
            </a:r>
            <a:r>
              <a:rPr sz="1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J.,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M.C.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(2015)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Kültürel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Çevre, 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Çev. </a:t>
            </a:r>
            <a:r>
              <a:rPr sz="1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sz="1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Yolal,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Çev.Ed.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r>
              <a:rPr sz="1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Tatlıdil,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</a:t>
            </a:r>
            <a:r>
              <a:rPr sz="1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Basımdan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Çeviri,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Ankara: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Yayıncılık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Danışmanlık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Tic.Ltd.Şti.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  <a:buClr>
                <a:srgbClr val="D24717"/>
              </a:buClr>
              <a:buFont typeface="Arial MT"/>
              <a:buChar char="•"/>
            </a:pPr>
            <a:endParaRPr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 algn="just">
              <a:lnSpc>
                <a:spcPct val="100000"/>
              </a:lnSpc>
              <a:buClr>
                <a:srgbClr val="D24717"/>
              </a:buClr>
              <a:buSzPct val="80000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Koç,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(2012)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Davranışı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Stratejileri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sz="1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Yaklaşım,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4.B.,</a:t>
            </a:r>
            <a:r>
              <a:rPr sz="1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Ankara:</a:t>
            </a:r>
            <a:r>
              <a:rPr sz="1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Seçkin</a:t>
            </a:r>
            <a:r>
              <a:rPr sz="1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Yayıncılık.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587502"/>
            <a:ext cx="6172200" cy="573105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94945" marR="28575" indent="-182880" algn="just">
              <a:lnSpc>
                <a:spcPct val="95000"/>
              </a:lnSpc>
              <a:spcBef>
                <a:spcPts val="170"/>
              </a:spcBef>
              <a:buClr>
                <a:srgbClr val="D24717"/>
              </a:buClr>
              <a:buSzPct val="79166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çevrenin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özelliklerinden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biri,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çevrenin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dinamik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olmasıdır.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28575" indent="-182880" algn="just">
              <a:lnSpc>
                <a:spcPct val="95000"/>
              </a:lnSpc>
              <a:spcBef>
                <a:spcPts val="170"/>
              </a:spcBef>
              <a:buClr>
                <a:srgbClr val="D24717"/>
              </a:buClr>
              <a:buSzPct val="79166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spc="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çevre,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zamana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bağlı olarak </a:t>
            </a:r>
            <a:r>
              <a:rPr sz="20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farklılık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gösterebilir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nedenle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periyodik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değerlendirilmesinde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fayda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vardır.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28575" indent="-182880" algn="just">
              <a:lnSpc>
                <a:spcPct val="95000"/>
              </a:lnSpc>
              <a:spcBef>
                <a:spcPts val="170"/>
              </a:spcBef>
              <a:buClr>
                <a:srgbClr val="D24717"/>
              </a:buClr>
              <a:buSzPct val="79166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spc="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çevrenin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değerlendirilmesinde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etkili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faktörlerden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ülkelerin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sistemidir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(Gegez,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59).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28575" indent="-182880" algn="just">
              <a:lnSpc>
                <a:spcPct val="95000"/>
              </a:lnSpc>
              <a:spcBef>
                <a:spcPts val="170"/>
              </a:spcBef>
              <a:buClr>
                <a:srgbClr val="D24717"/>
              </a:buClr>
              <a:buSzPct val="79166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spc="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Hükümetler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şirketin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faaliyetlerini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destekleyip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teşvik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ederek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desteklemeyip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yasaklayarak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eder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kısıtlar.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28575" indent="-182880" algn="just">
              <a:lnSpc>
                <a:spcPct val="95000"/>
              </a:lnSpc>
              <a:spcBef>
                <a:spcPts val="170"/>
              </a:spcBef>
              <a:buClr>
                <a:srgbClr val="D24717"/>
              </a:buClr>
              <a:buSzPct val="79166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sebeple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yöneticileri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ülkedeki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iklim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önemlidir.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28575" indent="-182880" algn="just">
              <a:lnSpc>
                <a:spcPct val="95000"/>
              </a:lnSpc>
              <a:spcBef>
                <a:spcPts val="170"/>
              </a:spcBef>
              <a:buClr>
                <a:srgbClr val="D24717"/>
              </a:buClr>
              <a:buSzPct val="79166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spc="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uluslu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firmalar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iklimden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anlaşılması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gereken 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istikrarlı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 dostça 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yaklaşan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yönetimlerin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bulunup bulunmadığıdır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(Aydın,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67).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28575" indent="-182880" algn="just">
              <a:lnSpc>
                <a:spcPct val="95000"/>
              </a:lnSpc>
              <a:spcBef>
                <a:spcPts val="170"/>
              </a:spcBef>
              <a:buClr>
                <a:srgbClr val="D24717"/>
              </a:buClr>
              <a:buSzPct val="79166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spc="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Konunun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anlaşılabilmesi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öncelikle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riskin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olduğunun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anlaşılması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gerekir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çizim, ayakkabı, çizgi film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8F5FF265-0295-C634-47FF-2B64267CB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85800"/>
            <a:ext cx="3962400" cy="56327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587502"/>
            <a:ext cx="6705600" cy="5382243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9900" marR="19685" lvl="0" indent="-182880" algn="just" defTabSz="914400" rtl="0" eaLnBrk="1" fontAlgn="auto" latinLnBrk="0" hangingPunct="1"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lang="tr-TR" sz="20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sz="2000" b="1" i="0" u="none" strike="noStrike" kern="1200" cap="none" spc="8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Politik</a:t>
            </a:r>
            <a:r>
              <a:rPr kumimoji="0" sz="2000" b="1" i="0" u="none" strike="noStrike" kern="1200" cap="none" spc="10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risk;</a:t>
            </a:r>
            <a:r>
              <a:rPr kumimoji="0" sz="2000" b="1" i="0" u="none" strike="noStrike" kern="1200" cap="none" spc="10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yönetimlerin</a:t>
            </a:r>
            <a:r>
              <a:rPr kumimoji="0" sz="2000" b="1" i="0" u="none" strike="noStrike" kern="1200" cap="none" spc="1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</a:t>
            </a:r>
            <a:r>
              <a:rPr kumimoji="0" sz="2000" b="1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operasyonlarına</a:t>
            </a:r>
            <a:r>
              <a:rPr kumimoji="0" sz="2000" b="1" i="0" u="none" strike="noStrike" kern="1200" cap="none" spc="1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müdahale</a:t>
            </a:r>
            <a:r>
              <a:rPr kumimoji="0" sz="2000" b="1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6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etmesine</a:t>
            </a:r>
            <a:r>
              <a:rPr kumimoji="0" sz="2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7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denir</a:t>
            </a:r>
            <a:r>
              <a:rPr lang="tr-TR" sz="2000" b="1" spc="1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(Aydın,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2006: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67).Politik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risk </a:t>
            </a:r>
            <a:r>
              <a:rPr kumimoji="0" sz="2000" b="0" i="0" u="none" strike="noStrike" kern="1200" cap="none" spc="-2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incelenirken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diğer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taraflar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arası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ilişkiler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kazanır.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İşletmelerin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ilişkiler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sayesinde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politik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riski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etkileyebileceği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taraflar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aşağıdaki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gibidir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(Gegez,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2013: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61-62):</a:t>
            </a: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69900" marR="19685" lvl="0" indent="-182880" algn="just" defTabSz="914400" rtl="0" eaLnBrk="1" fontAlgn="auto" latinLnBrk="0" hangingPunct="1"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lang="tr-T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19685" lvl="0" indent="-182880" algn="just" defTabSz="914400" rtl="0" eaLnBrk="1" fontAlgn="auto" latinLnBrk="0" hangingPunct="1"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lang="tr-TR" sz="20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sz="2000" b="1" i="0" u="none" strike="noStrike" kern="1200" cap="none" spc="8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Hükümet</a:t>
            </a:r>
            <a:r>
              <a:rPr kumimoji="0" sz="200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sz="2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İşletmeler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kendilerini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zora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sokacak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birtakım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olumsuz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tutumları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engellemek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amacıyla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hükümetleri </a:t>
            </a:r>
            <a:r>
              <a:rPr kumimoji="0" sz="20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kararlarına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ilişkin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olarak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etkilemek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isterler.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İşletmelerin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hükümetleri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etkilemede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kullandıkları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araçların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başında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lobi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faaliyetleri gelir.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Bazen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kendileri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bazen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lobi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firmaları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vasıtasıyla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hükümetleri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kendi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lehlerine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karar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vermek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üzere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etkilemeye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çalışırlar.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tür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faaliyetlerle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işletmelerinin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ekonomilerine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katkılarını,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istihdam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yaratma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potansiyellerini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vs.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anlatarak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avantajlı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pozisyon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elde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etmeye </a:t>
            </a:r>
            <a:r>
              <a:rPr kumimoji="0" sz="20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çalışırlar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Resim 3" descr="kişi, şahıs, giyim, adam, insan, iç mekan içeren bir resim&#10;&#10;Açıklama otomatik olarak oluşturuldu">
            <a:extLst>
              <a:ext uri="{FF2B5EF4-FFF2-40B4-BE49-F238E27FC236}">
                <a16:creationId xmlns:a16="http://schemas.microsoft.com/office/drawing/2014/main" id="{41965860-DFEA-90F5-9F29-29E82B3F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1999"/>
            <a:ext cx="3581400" cy="52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4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587502"/>
            <a:ext cx="6400800" cy="5715667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743585" marR="304165" lvl="0" indent="-182880" algn="just" defTabSz="914400" rtl="0" eaLnBrk="1" fontAlgn="auto" latinLnBrk="0" hangingPunct="1"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43585" algn="l"/>
              </a:tabLst>
              <a:defRPr/>
            </a:pPr>
            <a:r>
              <a:rPr kumimoji="0" lang="tr-TR" sz="20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sz="2000" b="1" i="0" u="none" strike="noStrike" kern="1200" cap="none" spc="6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Müşteriler</a:t>
            </a:r>
            <a:r>
              <a:rPr kumimoji="0" sz="2000" b="1" i="0" u="none" strike="noStrike" kern="1200" cap="none" spc="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sz="2000" b="1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Yerel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müşteriler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kendileri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önemli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ürün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hizmetleri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uluslararası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firmaları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desteklerler.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ülkede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yerel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halkın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desteğini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almış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olan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uluslararası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firmaların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politik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riske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maruz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kalma </a:t>
            </a:r>
            <a:r>
              <a:rPr kumimoji="0" sz="20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olasılığı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mukayeseli olarak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</a:t>
            </a:r>
            <a:r>
              <a:rPr kumimoji="0" sz="2000" b="0" i="0" u="none" strike="noStrike" kern="1200" cap="none" spc="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olur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tr-TR" sz="2000" b="0" i="0" u="none" strike="noStrike" kern="1200" cap="none" spc="3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3585" marR="304165" lvl="0" indent="-182880" algn="just" defTabSz="914400" rtl="0" eaLnBrk="1" fontAlgn="auto" latinLnBrk="0" hangingPunct="1"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43585" algn="l"/>
              </a:tabLst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3585" marR="68580" lvl="0" indent="-182880" algn="just" defTabSz="914400" rtl="0" eaLnBrk="1" fontAlgn="auto" latinLnBrk="0" hangingPunct="1"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43585" algn="l"/>
              </a:tabLst>
              <a:defRPr/>
            </a:pPr>
            <a:r>
              <a:rPr kumimoji="0" lang="tr-TR" sz="20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sz="2000" b="1" i="0" u="none" strike="noStrike" kern="1200" cap="none" spc="8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Çalışanlar</a:t>
            </a:r>
            <a:r>
              <a:rPr kumimoji="0" sz="200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sz="2000" b="1" i="0" u="none" strike="noStrike" kern="1200" cap="none" spc="1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İşletmenin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faaliyet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gösterdiği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pazarlarında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yerel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çalışanlarına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yönelik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olarak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önemli </a:t>
            </a:r>
            <a:r>
              <a:rPr kumimoji="0" sz="20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içsel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faaliyetinde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bulunması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çalışanların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işlerini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kaybetmemek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sahibi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hükümet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üzerinde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önemli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baskılar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oluşturmasına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neden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olacaktır.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Ancak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bunun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gerçekleşebilmesi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işletmenin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çalışanlarına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karşı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adil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anlayışlı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davranması,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çok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düşük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ücret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politikaları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çocuk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işçi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çalıştırma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etik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dışı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uygulamalarda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bulunmaması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gerekmektedir.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Aksi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takdirde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kendi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çalışanlarını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kendi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karşısında </a:t>
            </a:r>
            <a:r>
              <a:rPr kumimoji="0" sz="20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bulabilir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Resim 3" descr="giyim, ayakkabı, oğlan, çocukların yaptığı resimler içeren bir resim&#10;&#10;Açıklama otomatik olarak oluşturuldu">
            <a:extLst>
              <a:ext uri="{FF2B5EF4-FFF2-40B4-BE49-F238E27FC236}">
                <a16:creationId xmlns:a16="http://schemas.microsoft.com/office/drawing/2014/main" id="{1F5A06C3-5B70-1379-A125-7E2AE815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554831"/>
            <a:ext cx="3810001" cy="57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1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362200"/>
            <a:ext cx="5867400" cy="3176511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743585" marR="172720" lvl="0" indent="-182880" algn="just" defTabSz="914400" rtl="0" eaLnBrk="1" fontAlgn="auto" latinLnBrk="0" hangingPunct="1">
              <a:spcBef>
                <a:spcPts val="59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3585" algn="l"/>
              </a:tabLst>
              <a:defRPr/>
            </a:pPr>
            <a:r>
              <a:rPr kumimoji="0" sz="12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sz="2000" b="1" i="0" u="none" strike="noStrike" kern="1200" cap="none" spc="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kumimoji="0" sz="2000" b="1" i="0" u="none" strike="noStrike" kern="1200" cap="none" spc="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Halk:</a:t>
            </a:r>
            <a:r>
              <a:rPr kumimoji="0" sz="2000" b="1" i="0" u="none" strike="noStrike" kern="1200" cap="none" spc="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işletmelerin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çalışma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bölgelerine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yakın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yerlerde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ikamet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halk,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söz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konusu </a:t>
            </a:r>
            <a:r>
              <a:rPr kumimoji="0" sz="20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işletmenin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faaliyetlerinden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olumsuz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etkilendiğini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düşünebilir.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6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3585" marR="172720" lvl="0" indent="-182880" algn="just" defTabSz="914400" rtl="0" eaLnBrk="1" fontAlgn="auto" latinLnBrk="0" hangingPunct="1">
              <a:spcBef>
                <a:spcPts val="59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3585" algn="l"/>
              </a:tabLst>
              <a:defRPr/>
            </a:pPr>
            <a:r>
              <a:rPr lang="tr-TR" sz="2000" spc="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olumsuz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etkiler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kirlenmesi,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temiz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r>
              <a:rPr kumimoji="0" lang="tr-TR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2000" spc="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tahribatı,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orman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alanlarının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yok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edilmesi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şekillerde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kendini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gösterebilir.Bu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durumlarda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işletmeler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halkın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protestolarıyla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karşılaşabilirler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giyim, kişi, şahıs, bina, dış mekan içeren bir resim&#10;&#10;Açıklama otomatik olarak oluşturuldu">
            <a:extLst>
              <a:ext uri="{FF2B5EF4-FFF2-40B4-BE49-F238E27FC236}">
                <a16:creationId xmlns:a16="http://schemas.microsoft.com/office/drawing/2014/main" id="{8B007BFF-6877-FDA4-28DD-4C67A4CF5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97892"/>
            <a:ext cx="46482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199" y="381001"/>
            <a:ext cx="1001293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POLİTİK</a:t>
            </a:r>
            <a:r>
              <a:rPr lang="tr-TR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RİSK</a:t>
            </a:r>
            <a:r>
              <a:rPr lang="tr-TR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UNSURLARI</a:t>
            </a:r>
            <a:r>
              <a:rPr lang="tr-TR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(Gegez: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62-63)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199" y="1745107"/>
            <a:ext cx="6248401" cy="45018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tr-TR" sz="2000" spc="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tr-TR" sz="2000" spc="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b="1" spc="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riskler</a:t>
            </a:r>
            <a:r>
              <a:rPr sz="20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sz="2000" b="1" spc="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grupta</a:t>
            </a:r>
            <a:r>
              <a:rPr sz="2000" b="1" spc="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toplanabilir:</a:t>
            </a:r>
            <a:endParaRPr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1510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b="1" spc="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Mülkiyet</a:t>
            </a:r>
            <a:r>
              <a:rPr sz="2000" b="1" spc="11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riski:</a:t>
            </a:r>
            <a:r>
              <a:rPr sz="20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Mülkiyet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riski,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pazarlardaki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mülkiyet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haklarını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tehdit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risklerdir.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1515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b="1" spc="1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 </a:t>
            </a:r>
            <a:r>
              <a:rPr sz="20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riski:</a:t>
            </a:r>
            <a:r>
              <a:rPr sz="20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riskleri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faaliyetlerinde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kısıtlama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yaratabilecek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müdahalelerdir.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1520"/>
              </a:spcBef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</a:pPr>
            <a:r>
              <a:rPr sz="2000" b="1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sz="20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riski:</a:t>
            </a:r>
            <a:r>
              <a:rPr sz="20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Fonların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ülkeler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arasındaki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akışını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engelleyen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risklerdir.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bağlamda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oluşturan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yazı tipi, tasarım içeren bir resim&#10;&#10;Açıklama otomatik olarak oluşturuldu">
            <a:extLst>
              <a:ext uri="{FF2B5EF4-FFF2-40B4-BE49-F238E27FC236}">
                <a16:creationId xmlns:a16="http://schemas.microsoft.com/office/drawing/2014/main" id="{3A595ED3-CA45-AD50-2E45-C0289C426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55518"/>
            <a:ext cx="4038600" cy="37642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381001"/>
            <a:ext cx="9510268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POLİTİK</a:t>
            </a:r>
            <a:r>
              <a:rPr lang="tr-TR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RİSK</a:t>
            </a:r>
            <a:r>
              <a:rPr lang="tr-TR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UNSURLARI</a:t>
            </a:r>
            <a:r>
              <a:rPr lang="tr-TR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(Gegez: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62-63)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1" y="1745107"/>
            <a:ext cx="6324599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80" marR="5080" lvl="0" indent="-18288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D24717"/>
              </a:buClr>
              <a:buSzPct val="78571"/>
              <a:buFont typeface="Arial MT"/>
              <a:buChar char="•"/>
              <a:tabLst>
                <a:tab pos="194945" algn="l"/>
                <a:tab pos="195580" algn="l"/>
              </a:tabLst>
              <a:defRPr/>
            </a:pPr>
            <a:r>
              <a:rPr kumimoji="0" sz="2000" b="1" i="0" u="none" strike="noStrike" kern="1200" cap="none" spc="10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İthalat</a:t>
            </a:r>
            <a:r>
              <a:rPr kumimoji="0" sz="2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9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Kısıtlamaları:</a:t>
            </a:r>
            <a:r>
              <a:rPr kumimoji="0" sz="2000" b="1" i="0" u="none" strike="noStrike" kern="1200" cap="none" spc="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Hükümetler,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kendi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ülkelerinde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faaliyet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gösteren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firmaların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ham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madde, yarı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mamul,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makine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önemli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ürünleri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dışarıdan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ithal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etmelerine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kotalar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yoluyla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kısıtlama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getirebilirler.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Böylece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söz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konusu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ürünlerin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içinden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tedarik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edilerek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sahibi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ekonomisine</a:t>
            </a:r>
            <a:r>
              <a:rPr kumimoji="0" sz="2000" b="0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ayrıca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katkı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sağlanması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garanti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edilir.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Kotalar </a:t>
            </a:r>
            <a:r>
              <a:rPr kumimoji="0" sz="2000" b="0" i="0" u="none" strike="noStrike" kern="1200" cap="none" spc="-29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yüksek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gümrük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tarifelerinden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yıkıcı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etkiye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sahiptirler.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Çünkü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tarifeler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yüksek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olsa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maliyet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açısından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bunları karşılayabilen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firmalar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hâlâ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pazara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girebilirlerken,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kotada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belirli</a:t>
            </a:r>
            <a:r>
              <a:rPr kumimoji="0" sz="2000" b="0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miktarının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üzerinde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pazara</a:t>
            </a:r>
            <a:r>
              <a:rPr kumimoji="0" sz="2000" b="0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giriş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kesinlikle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yasaktır.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Ancak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söz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konusu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ürünlerin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ülkede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yetersiz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oluşu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veya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kalite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problemleri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işletmeleri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zor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durumda bırakabilir.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45"/>
              </a:spcBef>
              <a:spcAft>
                <a:spcPts val="0"/>
              </a:spcAft>
              <a:buClr>
                <a:srgbClr val="D24717"/>
              </a:buClr>
              <a:buSzTx/>
              <a:buFont typeface="Arial MT"/>
              <a:buChar char="•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kanca, sanat, dış mekan içeren bir resim&#10;&#10;Açıklama otomatik olarak oluşturuldu">
            <a:extLst>
              <a:ext uri="{FF2B5EF4-FFF2-40B4-BE49-F238E27FC236}">
                <a16:creationId xmlns:a16="http://schemas.microsoft.com/office/drawing/2014/main" id="{433DDDA8-F078-D4D8-873B-5298D980A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133599"/>
            <a:ext cx="4000500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3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3478</Words>
  <Application>Microsoft Office PowerPoint</Application>
  <PresentationFormat>Geniş ekran</PresentationFormat>
  <Paragraphs>226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3" baseType="lpstr">
      <vt:lpstr>Arial MT</vt:lpstr>
      <vt:lpstr>Calibri</vt:lpstr>
      <vt:lpstr>Cambria</vt:lpstr>
      <vt:lpstr>Times New Roman</vt:lpstr>
      <vt:lpstr>Office Theme</vt:lpstr>
      <vt:lpstr>GLOBAL  PAZARLAMADA  ÇEVRE KOŞULLARI-2: POLİTİK, TEKNOLOJİKVE KÜLTÜREL ÇEVRE </vt:lpstr>
      <vt:lpstr>POLİTİK YASAL GÜÇLER   (Aydın, 2006: 64-66)</vt:lpstr>
      <vt:lpstr>POLİTİK YASAL GÜÇLER   (Aydın, 2006: 64-66)</vt:lpstr>
      <vt:lpstr>PowerPoint Sunusu</vt:lpstr>
      <vt:lpstr>PowerPoint Sunusu</vt:lpstr>
      <vt:lpstr>PowerPoint Sunusu</vt:lpstr>
      <vt:lpstr>PowerPoint Sunusu</vt:lpstr>
      <vt:lpstr>POLİTİK RİSK UNSURLARI  (Gegez: 2013: 62-63)</vt:lpstr>
      <vt:lpstr>POLİTİK RİSK UNSURLARI  (Gegez: 2013: 62-63)</vt:lpstr>
      <vt:lpstr>POLİTİK RİSK UNSURLARI  (Gegez: 2013: 62-63)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POLİTİK RİSK ANALİZ YÖNTEMLERİ</vt:lpstr>
      <vt:lpstr>POLİTİK RİSK ANALİZ YÖNTEMLERİ</vt:lpstr>
      <vt:lpstr>POLİTİK RİSK ANALİZ YÖNTEMLERİ</vt:lpstr>
      <vt:lpstr>PowerPoint Sunusu</vt:lpstr>
      <vt:lpstr>PowerPoint Sunusu</vt:lpstr>
      <vt:lpstr>TEKNOLOJİNİN SEVİYESİ</vt:lpstr>
      <vt:lpstr>TEKNOLOJİNİN SEVİYESİ</vt:lpstr>
      <vt:lpstr>TEKNOLOJİNİN SEVİYESİ</vt:lpstr>
      <vt:lpstr>TEKNOLOJİNİN SEVİYESİ</vt:lpstr>
      <vt:lpstr>GLOBAL TÜKETİCİ KÜLTÜRÜ (KEEGAN&amp; GREEN, 2015: 102)</vt:lpstr>
      <vt:lpstr>GLOBAL TÜKETİCİ KÜLTÜRÜ (KEEGAN&amp; GREEN, 2015: 102)</vt:lpstr>
      <vt:lpstr>TUTUM, İNANÇ VE DEĞERLER  BAĞLAMINDA GLOBAL TÜKETİCİYİ  DÜŞÜNME  (KEEGAN&amp; GREEN, 2015: 102-103)</vt:lpstr>
      <vt:lpstr>TUTUM, İNANÇ VE DEĞERLER  BAĞLAMINDA GLOBAL TÜKETİCİYİ  DÜŞÜNME  (KEEGAN&amp; GREEN, 2015: 102-103)</vt:lpstr>
      <vt:lpstr>DİN BAĞLAMINDA GLOBAL TÜKETİCİYİ  DÜŞÜNME  (KEEGAN&amp; GREEN, 2015: 103)</vt:lpstr>
      <vt:lpstr>ÖRNEK OLAY  (KEEGAN&amp;GREEN, 2015: 14)</vt:lpstr>
      <vt:lpstr>ÖRNEK OLAY  (KEEGAN&amp;GREEN, 2015: 14)</vt:lpstr>
      <vt:lpstr>ESTETİK BAĞLAMINDA GLOBAL  TÜKETİCİYİ DÜŞÜNME  (KEEGAN&amp;GREEN,  2015: 104)</vt:lpstr>
      <vt:lpstr>KÜLTÜRE YÖNELİK ULUSLARARASI  PAZARLAMADA YAPILAN HATALARDAN  BAZILARI(KOÇ, 2012: 349-356)</vt:lpstr>
      <vt:lpstr>KÜLTÜRE YÖNELİK ULUSLARARASI  PAZARLAMADA YAPILAN HATALARDAN  BAZILARI(KOÇ, 2012: 349-356)</vt:lpstr>
      <vt:lpstr>ÖRNEK OLAY: DEV YATIRIM  GÜMRÜĞE TAKILDI (Gegez, 2013: 49)</vt:lpstr>
      <vt:lpstr>ÖRNEK OLAY: DEV YATIRIM  GÜMRÜĞE TAKILDI (Gegez, 2013: 49)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PAZARLAMADA ÇEVRE KOŞULLARI-2: Politik, Teknolojik ve Kültürel Çevre</dc:title>
  <dc:creator>Tülin Çakır</dc:creator>
  <cp:lastModifiedBy>TUNAHAN HAZAR GOKSEL</cp:lastModifiedBy>
  <cp:revision>22</cp:revision>
  <dcterms:created xsi:type="dcterms:W3CDTF">2023-08-11T15:48:39Z</dcterms:created>
  <dcterms:modified xsi:type="dcterms:W3CDTF">2023-08-12T12:35:50Z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2023-08-11T00:00:00Z</vt:filetime>
  </property>
</Properties>
</file>