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4" r:id="rId8"/>
    <p:sldId id="261" r:id="rId9"/>
    <p:sldId id="262" r:id="rId10"/>
    <p:sldId id="275" r:id="rId11"/>
    <p:sldId id="276" r:id="rId12"/>
    <p:sldId id="263" r:id="rId13"/>
    <p:sldId id="264" r:id="rId14"/>
    <p:sldId id="265" r:id="rId15"/>
    <p:sldId id="277" r:id="rId16"/>
    <p:sldId id="266" r:id="rId17"/>
    <p:sldId id="267" r:id="rId18"/>
    <p:sldId id="278" r:id="rId19"/>
    <p:sldId id="268" r:id="rId20"/>
    <p:sldId id="269" r:id="rId21"/>
    <p:sldId id="270" r:id="rId22"/>
    <p:sldId id="271" r:id="rId23"/>
    <p:sldId id="272" r:id="rId24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6" autoAdjust="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3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BA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2403475"/>
            <a:ext cx="983935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4654296" y="0"/>
                </a:moveTo>
                <a:lnTo>
                  <a:pt x="0" y="0"/>
                </a:lnTo>
                <a:lnTo>
                  <a:pt x="0" y="6858000"/>
                </a:lnTo>
                <a:lnTo>
                  <a:pt x="4654296" y="6858000"/>
                </a:lnTo>
                <a:lnTo>
                  <a:pt x="4654296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342" y="815111"/>
            <a:ext cx="5800090" cy="1618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38342" y="1553336"/>
            <a:ext cx="5845809" cy="4004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40404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22172" y="6562436"/>
            <a:ext cx="553085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6800" y="1189685"/>
            <a:ext cx="7162800" cy="1758174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750"/>
              </a:spcBef>
            </a:pPr>
            <a:r>
              <a:rPr lang="tr-TR" sz="4000" b="1" spc="35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tr-TR" sz="4000" b="1" spc="38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32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 </a:t>
            </a:r>
            <a:r>
              <a:rPr lang="tr-TR" sz="4000" b="1" spc="-117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26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ÇEVRESİ-1: </a:t>
            </a:r>
            <a:r>
              <a:rPr lang="tr-TR" sz="4000" b="1" spc="27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37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EKONOMİK</a:t>
            </a:r>
            <a:r>
              <a:rPr lang="tr-TR" sz="4000" b="1" spc="42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8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4000" b="1" spc="8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28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DEMOGRAFİK</a:t>
            </a:r>
            <a:r>
              <a:rPr lang="tr-TR" sz="4000" b="1" spc="39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spc="254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9178" y="4518745"/>
            <a:ext cx="6137022" cy="747641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10"/>
              </a:spcBef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Türker GÖKSEL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6007" cy="685799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428488" y="4498847"/>
            <a:ext cx="5636260" cy="0"/>
          </a:xfrm>
          <a:custGeom>
            <a:avLst/>
            <a:gdLst/>
            <a:ahLst/>
            <a:cxnLst/>
            <a:rect l="l" t="t" r="r" b="b"/>
            <a:pathLst>
              <a:path w="5636259">
                <a:moveTo>
                  <a:pt x="0" y="0"/>
                </a:moveTo>
                <a:lnTo>
                  <a:pt x="5636133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1264361"/>
            <a:ext cx="3468828" cy="283859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35"/>
              </a:spcBef>
            </a:pPr>
            <a:br>
              <a:rPr lang="tr-TR" sz="4000" b="1" spc="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4000" b="1" spc="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b="1" spc="2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4000" b="1" spc="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 </a:t>
            </a:r>
            <a:r>
              <a:rPr sz="4000" b="1" spc="-7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Politikası </a:t>
            </a:r>
            <a:r>
              <a:rPr sz="4000" b="1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Araçları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12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10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202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52796" y="990600"/>
            <a:ext cx="7110604" cy="50603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Kotalar: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Kota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miktar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kısıtlaması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demek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olup,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sistemin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uygulanmasının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nedeni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ise,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ülkenin </a:t>
            </a:r>
            <a:r>
              <a:rPr kumimoji="0" sz="2000" b="0" i="0" u="none" strike="noStrike" kern="1200" cap="none" spc="-2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ihracatına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nazaran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ithalatının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fazla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olması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ithalatı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ayırt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edici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kontrol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sistemi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uygulayarak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dengenin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sağlanmak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istenmesidir.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4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indent="0" algn="just" defTabSz="914400" rtl="0" eaLnBrk="1" fontAlgn="auto" latinLnBrk="0" hangingPunct="1"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Kota,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gümrük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tarifesinden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farklı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yanı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ithalat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miktar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tr-TR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değeri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üzerinde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mutlak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sınırlama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getirmesidir.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Kota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çeşit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tarifedir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tr-TR" sz="2000" b="0" i="0" u="none" strike="noStrike" kern="1200" cap="none" spc="-2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2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marR="0" lvl="0" indent="0" algn="just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tr-TR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3-Kambiyo</a:t>
            </a:r>
            <a:r>
              <a:rPr kumimoji="0" lang="tr-TR" sz="20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1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Kontrolü:</a:t>
            </a:r>
            <a:r>
              <a:rPr kumimoji="0" lang="tr-TR" sz="20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Kambiyo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kontrolü,</a:t>
            </a:r>
            <a:r>
              <a:rPr kumimoji="0" lang="tr-TR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ülkeye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giren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ülkeden</a:t>
            </a:r>
            <a:r>
              <a:rPr kumimoji="0" lang="tr-TR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çıkan</a:t>
            </a:r>
            <a:r>
              <a:rPr kumimoji="0" lang="tr-TR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döviz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miktarının</a:t>
            </a:r>
            <a:r>
              <a:rPr kumimoji="0" lang="tr-TR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devlet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tr-TR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arafından</a:t>
            </a:r>
            <a:r>
              <a:rPr kumimoji="0" lang="tr-TR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denetimde</a:t>
            </a:r>
            <a:r>
              <a:rPr kumimoji="0" lang="tr-TR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tutulması</a:t>
            </a:r>
            <a:r>
              <a:rPr kumimoji="0" lang="tr-TR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demektir.</a:t>
            </a:r>
          </a:p>
          <a:p>
            <a:pPr marL="12065" marR="0" lvl="0" indent="0" algn="just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tr-TR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Buna</a:t>
            </a:r>
            <a:r>
              <a:rPr kumimoji="0" lang="tr-TR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göre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döviz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fiyatları,</a:t>
            </a:r>
            <a:r>
              <a:rPr kumimoji="0" lang="tr-TR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devlet</a:t>
            </a:r>
            <a:r>
              <a:rPr kumimoji="0" lang="tr-TR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tarafından</a:t>
            </a:r>
            <a:r>
              <a:rPr kumimoji="0" lang="tr-TR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belirlenir.</a:t>
            </a:r>
            <a:r>
              <a:rPr kumimoji="0" lang="tr-TR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12065" marR="0" lvl="0" indent="0" algn="just" defTabSz="914400" rtl="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7800" algn="l"/>
              </a:tabLst>
              <a:defRPr/>
            </a:pPr>
            <a:r>
              <a:rPr kumimoji="0" lang="tr-TR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Başka </a:t>
            </a:r>
            <a:r>
              <a:rPr kumimoji="0" lang="tr-TR" sz="2000" b="0" i="0" u="none" strike="noStrike" kern="1200" cap="none" spc="-2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lang="tr-TR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ifadeyle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devlet,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dövize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olan</a:t>
            </a:r>
            <a:r>
              <a:rPr kumimoji="0" lang="tr-TR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arz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tr-TR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talebin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döviz</a:t>
            </a:r>
            <a:r>
              <a:rPr kumimoji="0" lang="tr-TR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fiyatlarını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etkilemesine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imkan</a:t>
            </a:r>
            <a:r>
              <a:rPr kumimoji="0" lang="tr-TR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tr-TR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tanımaz.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2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0" u="none" strike="noStrike" kern="1200" cap="none" spc="-2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-2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-2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ts val="12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C4C89254-B52D-1B8C-6702-9E600F62CAB7}"/>
              </a:ext>
            </a:extLst>
          </p:cNvPr>
          <p:cNvSpPr txBox="1"/>
          <p:nvPr/>
        </p:nvSpPr>
        <p:spPr>
          <a:xfrm>
            <a:off x="4852796" y="3496513"/>
            <a:ext cx="711060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85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1264361"/>
            <a:ext cx="3468828" cy="283859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35"/>
              </a:spcBef>
            </a:pPr>
            <a:br>
              <a:rPr lang="tr-TR" sz="4000" b="1" spc="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4000" b="1" spc="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b="1" spc="2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4000" b="1" spc="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 </a:t>
            </a:r>
            <a:r>
              <a:rPr sz="4000" b="1" spc="-7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Politikası </a:t>
            </a:r>
            <a:r>
              <a:rPr sz="4000" b="1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Araçları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12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10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202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52796" y="381000"/>
            <a:ext cx="7186804" cy="6365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01675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4"/>
              <a:tabLst>
                <a:tab pos="177800" algn="l"/>
              </a:tabLst>
              <a:defRPr/>
            </a:pPr>
            <a:r>
              <a:rPr lang="tr-TR"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sz="2000" b="1" i="0" u="none" strike="noStrike" kern="1200" cap="none" spc="-1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Görünmeyen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Engeller: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ticarette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karşılaşılan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engellerden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görünmeyen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engellerdir.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2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01675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Burada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bahsedilen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dışı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tedbir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idari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uygulamalardan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kaynaklanan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kısıtlamalardır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25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01675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Görünmeyen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engeller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arasında,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devletin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kamuyu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koruma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amaçlı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yürürlüğe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koyduğu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sağlık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güvenlik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teknik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idari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düzenleme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standartlardır.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8285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5"/>
              <a:tabLst>
                <a:tab pos="177800" algn="l"/>
              </a:tabLst>
              <a:defRPr/>
            </a:pPr>
            <a:r>
              <a:rPr kumimoji="0" lang="tr-TR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sz="2000" b="1" i="0" u="none" strike="noStrike" kern="1200" cap="none" spc="-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Gönüllü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İhracat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Kısıtlamaları: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Düzenli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Piyasa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Anlaşmalarının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türü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GİK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(Gönüllü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İhracat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Kısıtlamaları),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taraflı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anlaşmaya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dayanan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dışı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geleneksel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olmayan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korumacı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araçtır. </a:t>
            </a:r>
            <a:r>
              <a:rPr kumimoji="0" sz="2000" b="0" i="0" u="none" strike="noStrike" kern="1200" cap="none" spc="-2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285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8285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üzerindeki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kısıtlayıcı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tedbirlerin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ihracatçı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taraflı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konulması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uygulanması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kaldırılması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korumacı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tedbirlere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farkını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oluşturur.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25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48285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77800" algn="l"/>
              </a:tabLst>
              <a:defRPr/>
            </a:pP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Alternatif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ithalat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kotası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sonuçlar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doğuran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GİK,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ithalatçı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ithalatını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kısıtlamak </a:t>
            </a:r>
            <a:r>
              <a:rPr kumimoji="0" sz="2000" b="0" i="0" u="none" strike="noStrike" kern="1200" cap="none" spc="-2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katı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korumacı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tedbirlere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başvuracağı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endişesiyle,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ithalatı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yapan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yerine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ihracatçı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müzakereler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sonucunda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varılan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uzlaşma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gereği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gönüllü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uygulanır.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8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3000" y="839546"/>
            <a:ext cx="7010400" cy="5424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00"/>
              </a:spcBef>
              <a:tabLst>
                <a:tab pos="262890" algn="l"/>
              </a:tabLst>
            </a:pPr>
            <a:r>
              <a:rPr lang="tr-TR" sz="20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</a:t>
            </a:r>
            <a:r>
              <a:rPr sz="2000" b="1" spc="-4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sz="20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Benzeri</a:t>
            </a:r>
            <a:r>
              <a:rPr sz="20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Faktörler:</a:t>
            </a:r>
            <a:r>
              <a:rPr sz="20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sınırını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geçen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mallardan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4020" algn="just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alınan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etkileri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sebebiyle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tarifelere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benzeyen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türlü </a:t>
            </a:r>
            <a:r>
              <a:rPr sz="2000" spc="-434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bedel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benzeri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kapsamında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sz="2000" spc="-3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edilmektedir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4020" algn="just">
              <a:lnSpc>
                <a:spcPct val="100000"/>
              </a:lnSpc>
              <a:spcBef>
                <a:spcPts val="5"/>
              </a:spcBef>
            </a:pPr>
            <a:r>
              <a:rPr sz="2000" spc="-5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benzeri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faktörler,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tarifeleri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mekanizması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serbest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müdahale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yöntemidir. </a:t>
            </a:r>
            <a:r>
              <a:rPr sz="2000" spc="-434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434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14020" algn="just">
              <a:lnSpc>
                <a:spcPct val="100000"/>
              </a:lnSpc>
              <a:spcBef>
                <a:spcPts val="5"/>
              </a:spcBef>
            </a:pP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İthalatta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geçerli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benzerleri;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ithalat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vergileri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fonları,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dolaylı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vergiler,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ithalat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teminatları,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kotaları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mevsimlik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vergileri,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telafi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edici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vergiler,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giderici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vergiler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anti-damping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vergisidir.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 algn="just">
              <a:lnSpc>
                <a:spcPct val="100000"/>
              </a:lnSpc>
              <a:spcBef>
                <a:spcPts val="1395"/>
              </a:spcBef>
              <a:tabLst>
                <a:tab pos="262890" algn="l"/>
              </a:tabLst>
            </a:pPr>
            <a:r>
              <a:rPr lang="tr-TR" sz="2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</a:t>
            </a:r>
            <a:r>
              <a:rPr sz="2000" b="1" spc="-1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Düzenli</a:t>
            </a:r>
            <a:r>
              <a:rPr sz="20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000" b="1" spc="-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Anlaşmaları:</a:t>
            </a:r>
            <a:r>
              <a:rPr sz="20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Düzenli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anlaşmalarının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amacı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rekabeti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hafifletmek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yurtdışındaki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rekabete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dayanamayacak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 </a:t>
            </a:r>
            <a:r>
              <a:rPr sz="2000" spc="-434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firmalarında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üretimde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bulunmalarını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sağlamaktır.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Düzenli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anlaşmaları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ithalatçı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ihracatçı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ülkelerin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görüşmelerinde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gönüllü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kotalar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edilir; </a:t>
            </a:r>
            <a:r>
              <a:rPr sz="2000" spc="-434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ihracatçı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gönüllü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kota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dışına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ihracat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yapmamayı </a:t>
            </a:r>
            <a:r>
              <a:rPr sz="20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ederek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yerli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üretimine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piyasada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bırakmaktadır.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0C67266-38ED-A8C7-C329-4EE7BE49BB07}"/>
              </a:ext>
            </a:extLst>
          </p:cNvPr>
          <p:cNvSpPr txBox="1">
            <a:spLocks/>
          </p:cNvSpPr>
          <p:nvPr/>
        </p:nvSpPr>
        <p:spPr>
          <a:xfrm>
            <a:off x="722172" y="1264361"/>
            <a:ext cx="3468828" cy="283859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ct val="90000"/>
              </a:lnSpc>
              <a:spcBef>
                <a:spcPts val="535"/>
              </a:spcBef>
            </a:pPr>
            <a:br>
              <a:rPr lang="tr-TR" sz="4000" b="1" kern="0" spc="26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4000" b="1" kern="0" spc="26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kern="0" spc="26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lang="tr-TR" sz="4000" b="1" kern="0" spc="16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kern="0" spc="12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 </a:t>
            </a:r>
            <a:r>
              <a:rPr lang="tr-TR" sz="4000" b="1" kern="0" spc="-77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kern="0" spc="13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Politikası </a:t>
            </a:r>
            <a:r>
              <a:rPr lang="tr-TR" sz="4000" b="1" kern="0" spc="13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kern="0" spc="145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Araçları</a:t>
            </a:r>
            <a:endParaRPr lang="tr-TR" sz="40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78096"/>
            <a:ext cx="12189460" cy="2280285"/>
          </a:xfrm>
          <a:custGeom>
            <a:avLst/>
            <a:gdLst/>
            <a:ahLst/>
            <a:cxnLst/>
            <a:rect l="l" t="t" r="r" b="b"/>
            <a:pathLst>
              <a:path w="12189460" h="2280284">
                <a:moveTo>
                  <a:pt x="12188952" y="0"/>
                </a:moveTo>
                <a:lnTo>
                  <a:pt x="0" y="0"/>
                </a:lnTo>
                <a:lnTo>
                  <a:pt x="0" y="2279904"/>
                </a:lnTo>
                <a:lnTo>
                  <a:pt x="12188952" y="2279904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8108" y="2184272"/>
            <a:ext cx="1015949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2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4000" b="1" spc="2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3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DEMOGRAFİKLERİ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324" y="5701690"/>
            <a:ext cx="293847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</a:t>
            </a:r>
            <a:r>
              <a:rPr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GEGEZ,</a:t>
            </a:r>
            <a:r>
              <a:rPr sz="2000" spc="-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2015:</a:t>
            </a:r>
            <a:r>
              <a:rPr sz="2000" spc="-5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36-41</a:t>
            </a:r>
            <a:r>
              <a:rPr sz="18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)</a:t>
            </a:r>
            <a:endParaRPr sz="1800" dirty="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72827" y="6554216"/>
            <a:ext cx="5530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12</a:t>
            </a:r>
            <a:r>
              <a:rPr sz="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10</a:t>
            </a:r>
            <a:r>
              <a:rPr sz="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202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endParaRPr sz="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2252598"/>
            <a:ext cx="3240228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4000" spc="16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16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4000" b="1" spc="409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sz="4000" b="1" spc="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4000" b="1" spc="409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4000" b="1" spc="27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000" b="1" spc="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00600" y="381000"/>
            <a:ext cx="7239000" cy="541237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123825" algn="just">
              <a:lnSpc>
                <a:spcPts val="1620"/>
              </a:lnSpc>
              <a:spcBef>
                <a:spcPts val="305"/>
              </a:spcBef>
            </a:pPr>
            <a:endParaRPr lang="tr-TR" sz="1600" spc="-3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3825" algn="just">
              <a:lnSpc>
                <a:spcPts val="1620"/>
              </a:lnSpc>
              <a:spcBef>
                <a:spcPts val="305"/>
              </a:spcBef>
            </a:pPr>
            <a:endParaRPr lang="tr-TR" sz="1600" spc="-3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3825" algn="just">
              <a:spcBef>
                <a:spcPts val="305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3825" algn="just">
              <a:spcBef>
                <a:spcPts val="305"/>
              </a:spcBef>
            </a:pPr>
            <a:endParaRPr lang="tr-TR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3825" algn="just">
              <a:spcBef>
                <a:spcPts val="305"/>
              </a:spcBef>
            </a:pP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Nüfus</a:t>
            </a:r>
            <a:r>
              <a:rPr lang="tr-T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ülkelerin</a:t>
            </a:r>
            <a:r>
              <a:rPr lang="tr-T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yolunda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kriterlerinden</a:t>
            </a:r>
            <a:r>
              <a:rPr lang="tr-TR"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biridir.</a:t>
            </a:r>
            <a:r>
              <a:rPr lang="tr-TR"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Ancak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başına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yeterli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değildir.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3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3825" algn="just">
              <a:spcBef>
                <a:spcPts val="305"/>
              </a:spcBef>
            </a:pP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gücüyle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desteklenmesi </a:t>
            </a:r>
            <a:r>
              <a:rPr sz="2000" spc="-3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Nüfus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nüfusun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oranı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kazanmaktadır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3825" algn="just">
              <a:spcBef>
                <a:spcPts val="305"/>
              </a:spcBef>
            </a:pPr>
            <a:r>
              <a:rPr sz="2000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nüfusun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büyüme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oranıyla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başına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 </a:t>
            </a:r>
            <a:r>
              <a:rPr sz="2000" spc="-3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arasında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negatif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korelasyon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vardır.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3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3825" algn="just">
              <a:spcBef>
                <a:spcPts val="305"/>
              </a:spcBef>
            </a:pPr>
            <a:r>
              <a:rPr sz="2000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Nüfusla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nüfusun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dağılımı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yaşam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beklentisi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kazanmaktadır.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3825" algn="just">
              <a:spcBef>
                <a:spcPts val="305"/>
              </a:spcBef>
            </a:pP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medyan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arttıkça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pazarlamacılar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fırsatlar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çıkabilmektedir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3825" algn="just">
              <a:spcBef>
                <a:spcPts val="305"/>
              </a:spcBef>
            </a:pP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yaş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arttıkça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ilaç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hastane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hizmetleri,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bakım </a:t>
            </a:r>
            <a:r>
              <a:rPr sz="2000" spc="-3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evleri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sektörlere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talep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artarken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gençleri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ilgilendiren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ürünlere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talep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azalmaktadır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2252598"/>
            <a:ext cx="2402028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000" b="0" i="0" u="none" strike="noStrike" kern="1200" cap="none" spc="16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16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4000" b="1" i="0" u="none" strike="noStrike" kern="1200" cap="none" spc="40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</a:t>
            </a:r>
            <a:r>
              <a:rPr kumimoji="0" sz="4000" b="1" i="0" u="none" strike="noStrike" kern="1200" cap="none" spc="1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sz="4000" b="1" i="0" u="none" strike="noStrike" kern="1200" cap="none" spc="409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sz="4000" b="1" i="0" u="none" strike="noStrike" kern="1200" cap="none" spc="275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4000" b="1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12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10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202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6800" y="-304800"/>
            <a:ext cx="7162800" cy="711797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123825" lvl="0" indent="0" algn="just" defTabSz="914400" rtl="0" eaLnBrk="1" fontAlgn="auto" latinLnBrk="0" hangingPunct="1">
              <a:lnSpc>
                <a:spcPts val="162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600" b="0" i="0" u="none" strike="noStrike" kern="1200" cap="none" spc="-35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86055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Uluslararası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pazarlamacılar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diğer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konu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aile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büyüklüğüdür.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-1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86055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4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Aile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kavramıyla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ifade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edilen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aynı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paylaşan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bireylerin </a:t>
            </a:r>
            <a:r>
              <a:rPr kumimoji="0" sz="2000" b="0" i="0" u="none" strike="noStrike" kern="1200" cap="none" spc="-3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sayısıdır.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25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86055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kişilik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aileye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İsveç,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Norveç,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Danimarka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Finlandiya’da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rastlanmaktadır.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25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186055" lvl="0" indent="0" algn="just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ülkelerde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yiyecekler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kişilik </a:t>
            </a:r>
            <a:r>
              <a:rPr kumimoji="0" sz="2000" b="0" i="0" u="none" strike="noStrike" kern="1200" cap="none" spc="-3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küçük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porsiyonlarda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satılabilirken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fazla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kişiden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oluşan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ailelere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en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çok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rastlanan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Kuveyt,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Pakistan,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Suudi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Arabistan,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Cezayir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Türkmenistan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ülkelerde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büyük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paketlerde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satış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yapılmaktadır.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Diğer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önemli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konu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şehirleşme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oranıdır.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2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Şehirleşme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oranı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arttıkça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kişilerarası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iletişim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artacağından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çabalarına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tepki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hızlanır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artar.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2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Düşük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gelire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gelişmekte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ülkelerde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şehirleşme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oranı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genellikle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düşüktür.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4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Ayrıca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şehirleşme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oranının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düşüklüğü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dağınık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nispeten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düşük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eğitim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seviyesine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bir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nüfus </a:t>
            </a:r>
            <a:r>
              <a:rPr kumimoji="0" sz="2000" b="0" i="0" u="none" strike="noStrike" kern="1200" cap="none" spc="-3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yaratacağından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daha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fazla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pazarlama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çabasını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gerektirir.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2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2252598"/>
            <a:ext cx="2859228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4000" b="1" spc="63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6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4000" b="1" spc="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4000" b="1" spc="5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4000" b="1" spc="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 b="1" spc="4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4000" b="1" spc="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4400" y="446404"/>
            <a:ext cx="7315200" cy="597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655" algn="just">
              <a:lnSpc>
                <a:spcPct val="110000"/>
              </a:lnSpc>
              <a:spcBef>
                <a:spcPts val="100"/>
              </a:spcBef>
            </a:pPr>
            <a:r>
              <a:rPr sz="20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girilecek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pazarın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başına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düşen GSMH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kişi </a:t>
            </a:r>
            <a:r>
              <a:rPr sz="2000" spc="-459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başına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düşen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millî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göstergelerden</a:t>
            </a:r>
            <a:r>
              <a:rPr sz="2000" spc="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biridir.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25"/>
              </a:spcBef>
            </a:pPr>
            <a:endParaRPr lang="tr-TR" sz="2000" spc="-3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25"/>
              </a:spcBef>
            </a:pP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Aslında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rakam,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gelirin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nasıl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dağıldığını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açıklamamaktadır</a:t>
            </a:r>
            <a:r>
              <a:rPr sz="20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25"/>
              </a:spcBef>
            </a:pPr>
            <a:endParaRPr lang="tr-TR" sz="2000" spc="1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25"/>
              </a:spcBef>
            </a:pP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olarak,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ülkelerin</a:t>
            </a:r>
            <a:r>
              <a:rPr sz="2000" spc="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gelişmişlik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seviyeleri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arttıkça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daha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dağılımına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doğru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ulaşılır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25"/>
              </a:spcBef>
            </a:pPr>
            <a:endParaRPr lang="tr-TR" sz="2000" spc="1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25"/>
              </a:spcBef>
            </a:pP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yüzden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millî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rakamı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dağılımı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sz="2000" spc="-459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birlikte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620"/>
              </a:spcBef>
            </a:pP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Çoğu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pek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gelirin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eşit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dağıldığını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söylemek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mümkün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değildir.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3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620"/>
              </a:spcBef>
            </a:pP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Öyle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bazı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 </a:t>
            </a:r>
            <a:r>
              <a:rPr sz="2000" spc="-459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dağılımı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eşitsizliği</a:t>
            </a:r>
            <a:r>
              <a:rPr sz="2000" spc="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derece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büyüktür.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-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620"/>
              </a:spcBef>
            </a:pP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sebeple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pazarlamacılar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kavram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000" spc="-459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gücü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paritesidir.</a:t>
            </a:r>
            <a:r>
              <a:rPr sz="2000" spc="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4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620"/>
              </a:spcBef>
            </a:pP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gücü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paritesi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veya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hizmetin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fiyatını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başka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ülkedeki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fiyata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eşitleyen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döviz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kurudur.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758822"/>
            <a:ext cx="3581400" cy="2141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endParaRPr lang="tr-TR" sz="4000" b="1" spc="19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4105"/>
              </a:lnSpc>
              <a:spcBef>
                <a:spcPts val="100"/>
              </a:spcBef>
            </a:pPr>
            <a:endParaRPr lang="tr-TR" sz="4000" b="1" spc="19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lang="tr-TR" sz="4000" b="1" spc="19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sz="4000" b="1" spc="19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Tüketim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4105"/>
              </a:lnSpc>
            </a:pPr>
            <a:r>
              <a:rPr lang="tr-TR" sz="4000" b="1"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4000" b="1" spc="10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Modelleri</a:t>
            </a:r>
            <a:r>
              <a:rPr sz="4000" b="1" spc="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105400" y="228600"/>
            <a:ext cx="6781800" cy="543033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47625">
              <a:lnSpc>
                <a:spcPts val="1939"/>
              </a:lnSpc>
              <a:spcBef>
                <a:spcPts val="345"/>
              </a:spcBef>
            </a:pPr>
            <a:endParaRPr lang="tr-TR" sz="1800" spc="-25" dirty="0"/>
          </a:p>
          <a:p>
            <a:pPr marL="12700" marR="47625">
              <a:lnSpc>
                <a:spcPts val="1939"/>
              </a:lnSpc>
              <a:spcBef>
                <a:spcPts val="345"/>
              </a:spcBef>
            </a:pPr>
            <a:endParaRPr lang="tr-TR" sz="1800" spc="-25" dirty="0"/>
          </a:p>
          <a:p>
            <a:pPr marL="12700" marR="47625">
              <a:lnSpc>
                <a:spcPts val="1939"/>
              </a:lnSpc>
              <a:spcBef>
                <a:spcPts val="345"/>
              </a:spcBef>
            </a:pPr>
            <a:endParaRPr lang="tr-TR" sz="1800" spc="-25" dirty="0"/>
          </a:p>
          <a:p>
            <a:pPr marL="12700" marR="47625" algn="just">
              <a:spcBef>
                <a:spcPts val="345"/>
              </a:spcBef>
            </a:pPr>
            <a:endParaRPr lang="tr-TR" sz="20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7625" algn="just">
              <a:spcBef>
                <a:spcPts val="345"/>
              </a:spcBef>
            </a:pPr>
            <a:endParaRPr lang="tr-TR" sz="20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7625" algn="just">
              <a:spcBef>
                <a:spcPts val="345"/>
              </a:spcBef>
            </a:pP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lang="tr-TR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lang="tr-T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özgü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tüketim</a:t>
            </a:r>
            <a:r>
              <a:rPr lang="tr-T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modellerini</a:t>
            </a:r>
            <a:r>
              <a:rPr lang="tr-TR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açıklayan</a:t>
            </a:r>
            <a:r>
              <a:rPr lang="tr-TR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tr-TR" sz="20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tr-TR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teorilerden</a:t>
            </a:r>
            <a:r>
              <a:rPr lang="tr-TR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biri,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Engel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Kanunu’dur.</a:t>
            </a:r>
            <a:r>
              <a:rPr lang="tr-TR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47625" algn="just">
              <a:spcBef>
                <a:spcPts val="345"/>
              </a:spcBef>
            </a:pPr>
            <a:endParaRPr lang="tr-TR" sz="20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7625" algn="just">
              <a:spcBef>
                <a:spcPts val="345"/>
              </a:spcBef>
            </a:pP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Engel,</a:t>
            </a:r>
            <a:r>
              <a:rPr lang="tr-TR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gelirinin</a:t>
            </a:r>
            <a:r>
              <a:rPr lang="tr-TR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artmasıyla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yiyeceğe</a:t>
            </a:r>
            <a:r>
              <a:rPr lang="tr-TR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harcanan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tr-T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miktarının </a:t>
            </a: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azalacağını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idame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ettirecek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harcamaların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kabaca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sabit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kaldığını;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buna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karşılık,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hizmetlere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 </a:t>
            </a:r>
            <a:r>
              <a:rPr sz="20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harcamaların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arttığını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belirtmektedir.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7625" algn="just">
              <a:spcBef>
                <a:spcPts val="345"/>
              </a:spcBef>
            </a:pPr>
            <a:endParaRPr lang="tr-TR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7625" algn="just">
              <a:spcBef>
                <a:spcPts val="345"/>
              </a:spcBef>
            </a:pP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girilecek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ülkedeki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çamaşır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makinası,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bulaşık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makinası,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mikro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dalga </a:t>
            </a:r>
            <a:r>
              <a:rPr sz="20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fırın,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player,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BluRay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player,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telefonu,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bilgisayar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sahiplik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oran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ülkedeki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harcama </a:t>
            </a:r>
            <a:r>
              <a:rPr sz="20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açısından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gösterge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olur.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1758822"/>
            <a:ext cx="2630628" cy="2141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410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000" b="1" i="0" u="none" strike="noStrike" kern="1200" cap="none" spc="19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ts val="410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000" b="1" spc="19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ts val="410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19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Tüketim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0" lvl="0" indent="0" algn="l" defTabSz="914400" rtl="0" eaLnBrk="1" fontAlgn="auto" latinLnBrk="0" hangingPunct="1">
              <a:lnSpc>
                <a:spcPts val="41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Modelleri: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12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10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202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/>
                <a:ea typeface="+mn-ea"/>
              </a:rPr>
              <a:t>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105400" y="228600"/>
            <a:ext cx="6858000" cy="595611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47625">
              <a:lnSpc>
                <a:spcPts val="1939"/>
              </a:lnSpc>
              <a:spcBef>
                <a:spcPts val="345"/>
              </a:spcBef>
            </a:pPr>
            <a:endParaRPr lang="tr-TR" sz="1800" spc="-25" dirty="0"/>
          </a:p>
          <a:p>
            <a:pPr marL="12700" marR="47625">
              <a:lnSpc>
                <a:spcPts val="1939"/>
              </a:lnSpc>
              <a:spcBef>
                <a:spcPts val="345"/>
              </a:spcBef>
            </a:pPr>
            <a:endParaRPr lang="tr-TR" sz="1800" spc="-25" dirty="0"/>
          </a:p>
          <a:p>
            <a:pPr marL="12700" marR="47625">
              <a:lnSpc>
                <a:spcPts val="1939"/>
              </a:lnSpc>
              <a:spcBef>
                <a:spcPts val="345"/>
              </a:spcBef>
            </a:pPr>
            <a:endParaRPr lang="tr-TR" sz="1800" spc="-25" dirty="0"/>
          </a:p>
          <a:p>
            <a:pPr marL="12700" marR="47625" algn="just">
              <a:spcBef>
                <a:spcPts val="345"/>
              </a:spcBef>
            </a:pPr>
            <a:r>
              <a:rPr sz="20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ürünlerin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sahipliği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sıklıkla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tüketildikleri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önemlidir. </a:t>
            </a:r>
            <a:endParaRPr lang="tr-TR" sz="20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endParaRPr lang="tr-TR" sz="20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Türkiye’de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otomobiller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neredeyse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hurdaya </a:t>
            </a:r>
            <a:r>
              <a:rPr sz="20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dönene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kullanılırken,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ABD’de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birkaç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içinde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otomobil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değiştirilmektedir.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açıdan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ürün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ülkelerde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yenileme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talebi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farklılık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göstermektedir.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endParaRPr lang="tr-TR" sz="2000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r>
              <a:rPr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Ülkedeki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enflasyon </a:t>
            </a:r>
            <a:r>
              <a:rPr sz="20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oranı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bireylerin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gücünü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doğrudan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etkileyen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etmenlerdendir.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endParaRPr lang="tr-TR" sz="2000" spc="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r>
              <a:rPr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Enflasyon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arttıkça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özellikle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belirli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ürün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grupları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için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talep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azalabilir.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endParaRPr lang="tr-TR" sz="2000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10"/>
              </a:spcBef>
            </a:pPr>
            <a:r>
              <a:rPr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Tüketiciler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duygusal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kararlardan </a:t>
            </a:r>
            <a:r>
              <a:rPr sz="2000" spc="-4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rasyonel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kararlar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vermeye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zorlanabilirler.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40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1758822"/>
            <a:ext cx="3392628" cy="2115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4105"/>
              </a:lnSpc>
              <a:spcBef>
                <a:spcPts val="100"/>
              </a:spcBef>
            </a:pPr>
            <a:br>
              <a:rPr lang="tr-TR" sz="4000" b="1"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4000" b="1"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b="1" spc="1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Ödemeler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ts val="4105"/>
              </a:lnSpc>
            </a:pPr>
            <a:r>
              <a:rPr sz="4000" b="1" spc="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Dengesi: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6934200" cy="5867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403475"/>
            <a:ext cx="118872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b="1" spc="27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EKONOMİK</a:t>
            </a:r>
            <a:r>
              <a:rPr sz="4000" b="1" spc="16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38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r>
              <a:rPr sz="4000" b="1" spc="17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36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4000" b="1" spc="2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27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EKONOMİK</a:t>
            </a:r>
            <a:r>
              <a:rPr sz="4000" b="1" spc="16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285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SİSTEMLER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" y="4952999"/>
            <a:ext cx="12189460" cy="1905000"/>
          </a:xfrm>
          <a:custGeom>
            <a:avLst/>
            <a:gdLst/>
            <a:ahLst/>
            <a:cxnLst/>
            <a:rect l="l" t="t" r="r" b="b"/>
            <a:pathLst>
              <a:path w="12189460" h="1905000">
                <a:moveTo>
                  <a:pt x="12188952" y="0"/>
                </a:moveTo>
                <a:lnTo>
                  <a:pt x="0" y="0"/>
                </a:lnTo>
                <a:lnTo>
                  <a:pt x="0" y="1905000"/>
                </a:lnTo>
                <a:lnTo>
                  <a:pt x="12188952" y="1905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9067" y="5256098"/>
            <a:ext cx="33705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48865" algn="l"/>
              </a:tabLst>
            </a:pPr>
            <a:r>
              <a:rPr sz="24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</a:t>
            </a:r>
            <a:r>
              <a:rPr sz="2400" spc="-3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400" b="1" spc="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GEGEZ,</a:t>
            </a:r>
            <a:r>
              <a:rPr sz="2400" b="1" spc="3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2015:	</a:t>
            </a:r>
            <a:r>
              <a:rPr sz="2400" b="1"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34-35</a:t>
            </a:r>
            <a:r>
              <a:rPr sz="2400" spc="1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)</a:t>
            </a:r>
            <a:endParaRPr sz="2400" dirty="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172" y="2252598"/>
            <a:ext cx="3621228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tr-TR" sz="4000" b="1" spc="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b="1" spc="12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Döviz</a:t>
            </a:r>
            <a:r>
              <a:rPr sz="4000" b="1" spc="1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Kurları: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24400" y="304800"/>
            <a:ext cx="7467600" cy="6257636"/>
            <a:chOff x="5378196" y="2150946"/>
            <a:chExt cx="5704840" cy="20389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6646" y="2150946"/>
              <a:ext cx="5267367" cy="136129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09944" y="3339084"/>
              <a:ext cx="1979930" cy="184785"/>
            </a:xfrm>
            <a:custGeom>
              <a:avLst/>
              <a:gdLst/>
              <a:ahLst/>
              <a:cxnLst/>
              <a:rect l="l" t="t" r="r" b="b"/>
              <a:pathLst>
                <a:path w="1979929" h="184785">
                  <a:moveTo>
                    <a:pt x="1979676" y="0"/>
                  </a:moveTo>
                  <a:lnTo>
                    <a:pt x="0" y="0"/>
                  </a:lnTo>
                  <a:lnTo>
                    <a:pt x="0" y="184403"/>
                  </a:lnTo>
                  <a:lnTo>
                    <a:pt x="1979676" y="184403"/>
                  </a:lnTo>
                  <a:lnTo>
                    <a:pt x="1979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09944" y="3339084"/>
              <a:ext cx="1979930" cy="184785"/>
            </a:xfrm>
            <a:custGeom>
              <a:avLst/>
              <a:gdLst/>
              <a:ahLst/>
              <a:cxnLst/>
              <a:rect l="l" t="t" r="r" b="b"/>
              <a:pathLst>
                <a:path w="1979929" h="184785">
                  <a:moveTo>
                    <a:pt x="0" y="184403"/>
                  </a:moveTo>
                  <a:lnTo>
                    <a:pt x="1979676" y="184403"/>
                  </a:lnTo>
                  <a:lnTo>
                    <a:pt x="1979676" y="0"/>
                  </a:lnTo>
                  <a:lnTo>
                    <a:pt x="0" y="0"/>
                  </a:lnTo>
                  <a:lnTo>
                    <a:pt x="0" y="18440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8196" y="3523488"/>
              <a:ext cx="5704332" cy="6659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2252598"/>
            <a:ext cx="2935428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tr-TR" sz="4000" b="1" spc="13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spc="13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Altyapı</a:t>
            </a:r>
            <a:r>
              <a:rPr sz="4000" b="1"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953000" y="0"/>
            <a:ext cx="6629400" cy="5902923"/>
          </a:xfrm>
          <a:prstGeom prst="rect">
            <a:avLst/>
          </a:prstGeom>
        </p:spPr>
        <p:txBody>
          <a:bodyPr vert="horz" wrap="square" lIns="0" tIns="867435" rIns="0" bIns="0" rtlCol="0">
            <a:spAutoFit/>
          </a:bodyPr>
          <a:lstStyle/>
          <a:p>
            <a:pPr marL="12700" marR="80645" algn="just">
              <a:spcBef>
                <a:spcPts val="100"/>
              </a:spcBef>
            </a:pP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altyapı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olanakları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</a:t>
            </a:r>
            <a:r>
              <a:rPr lang="tr-T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faaliyet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göstermek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isteyen</a:t>
            </a:r>
            <a:r>
              <a:rPr lang="tr-TR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pazarlamacılar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için</a:t>
            </a:r>
            <a:r>
              <a:rPr lang="tr-T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oldukça</a:t>
            </a:r>
            <a:r>
              <a:rPr lang="tr-TR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önemlidir.</a:t>
            </a:r>
            <a:r>
              <a:rPr lang="tr-TR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80645" algn="just">
              <a:spcBef>
                <a:spcPts val="100"/>
              </a:spcBef>
            </a:pP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645" algn="just">
              <a:spcBef>
                <a:spcPts val="100"/>
              </a:spcBef>
            </a:pPr>
            <a:r>
              <a:rPr lang="tr-T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Altyapı </a:t>
            </a:r>
            <a:r>
              <a:rPr lang="tr-TR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olanaklarının</a:t>
            </a:r>
            <a:r>
              <a:rPr lang="tr-TR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başında</a:t>
            </a:r>
            <a:r>
              <a:rPr lang="tr-TR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iletişim</a:t>
            </a:r>
            <a:r>
              <a:rPr lang="tr-TR"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olanakları</a:t>
            </a:r>
            <a:r>
              <a:rPr lang="tr-TR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gelir.</a:t>
            </a:r>
            <a:r>
              <a:rPr lang="tr-TR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marR="80645" algn="just">
              <a:spcBef>
                <a:spcPts val="100"/>
              </a:spcBef>
            </a:pPr>
            <a:endParaRPr lang="tr-TR" sz="2000" spc="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645" algn="just">
              <a:spcBef>
                <a:spcPts val="100"/>
              </a:spcBef>
            </a:pP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Ülkedeki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tr-TR"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sayısı,</a:t>
            </a:r>
            <a:r>
              <a:rPr lang="tr-TR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medya</a:t>
            </a:r>
            <a:r>
              <a:rPr lang="tr-TR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olanakları,</a:t>
            </a:r>
            <a:r>
              <a:rPr lang="tr-TR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tr-TR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altyapısı</a:t>
            </a:r>
            <a:r>
              <a:rPr lang="tr-TR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iletişim </a:t>
            </a:r>
            <a:r>
              <a:rPr lang="tr-TR" sz="20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olanakları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değerlendirilirken</a:t>
            </a:r>
            <a:r>
              <a:rPr lang="tr-TR"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bakılan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bazı </a:t>
            </a:r>
            <a:r>
              <a:rPr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göstergelerdendir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645" algn="just">
              <a:spcBef>
                <a:spcPts val="100"/>
              </a:spcBef>
            </a:pPr>
            <a:endParaRPr lang="tr-TR" sz="20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645" algn="just">
              <a:spcBef>
                <a:spcPts val="100"/>
              </a:spcBef>
            </a:pPr>
            <a:r>
              <a:rPr sz="2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İletişim</a:t>
            </a:r>
            <a:r>
              <a:rPr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olanakları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diğer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ulaştırma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olanaklarıdır.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645" algn="just">
              <a:spcBef>
                <a:spcPts val="100"/>
              </a:spcBef>
            </a:pPr>
            <a:endParaRPr lang="tr-TR" sz="2000" spc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645" algn="just">
              <a:spcBef>
                <a:spcPts val="100"/>
              </a:spcBef>
            </a:pPr>
            <a:r>
              <a:rPr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Ülkedeki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kara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yolları,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yolları,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hava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yolları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yollarının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durumu, </a:t>
            </a:r>
            <a:r>
              <a:rPr sz="20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limanların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yeterliliği,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araba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otobüs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sayısı,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lojistik</a:t>
            </a:r>
            <a:r>
              <a:rPr lang="tr-TR"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altyapısı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boru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hatlarının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varlığı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değişkenler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ulaştırma </a:t>
            </a:r>
            <a:r>
              <a:rPr sz="2000" spc="-4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olanaklarının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değerlendirilmesinde</a:t>
            </a:r>
            <a:r>
              <a:rPr sz="20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önem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1758822"/>
            <a:ext cx="3240228" cy="222945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endParaRPr lang="tr-TR" sz="4000" b="1" spc="1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endParaRPr lang="tr-TR" sz="4000" b="1" spc="15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sz="4000" b="1" spc="15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İklim</a:t>
            </a:r>
            <a:r>
              <a:rPr sz="4000" b="1" spc="2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4000" b="1" spc="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4000" b="1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4000" b="1" spc="1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4000" b="1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4000" b="1" spc="1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4000" b="1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4000" b="1" spc="2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00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4000" b="1" spc="8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4000" b="1" spc="3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6800" y="815111"/>
            <a:ext cx="7315200" cy="51449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9415" algn="just">
              <a:lnSpc>
                <a:spcPct val="110000"/>
              </a:lnSpc>
              <a:spcBef>
                <a:spcPts val="100"/>
              </a:spcBef>
            </a:pPr>
            <a:endParaRPr lang="tr-TR" sz="2000" spc="-2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9415" algn="just">
              <a:lnSpc>
                <a:spcPct val="110000"/>
              </a:lnSpc>
              <a:spcBef>
                <a:spcPts val="100"/>
              </a:spcBef>
            </a:pPr>
            <a:endParaRPr lang="tr-TR" sz="2000" spc="-2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9415" algn="just">
              <a:lnSpc>
                <a:spcPct val="110000"/>
              </a:lnSpc>
              <a:spcBef>
                <a:spcPts val="100"/>
              </a:spcBef>
            </a:pPr>
            <a:endParaRPr lang="tr-TR" sz="2000" spc="-2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9415" algn="just">
              <a:spcBef>
                <a:spcPts val="100"/>
              </a:spcBef>
            </a:pP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Girilecek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pazarların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coğrafi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koşulları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pazarlamacıları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etkiler.</a:t>
            </a:r>
            <a:r>
              <a:rPr sz="2000" spc="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3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9415" algn="just">
              <a:spcBef>
                <a:spcPts val="100"/>
              </a:spcBef>
            </a:pPr>
            <a:endParaRPr lang="tr-TR" sz="2000" spc="3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9415" algn="just">
              <a:spcBef>
                <a:spcPts val="100"/>
              </a:spcBef>
            </a:pPr>
            <a:r>
              <a:rPr sz="2000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Bazen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Çin,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geniş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 </a:t>
            </a:r>
            <a:r>
              <a:rPr sz="2000" spc="-459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ölçümüne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içindeki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bölgelerde</a:t>
            </a:r>
            <a:r>
              <a:rPr sz="2000" spc="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iklim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koşulları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farklılık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gösterebilir.</a:t>
            </a:r>
            <a:r>
              <a:rPr sz="2000" spc="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6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9415" algn="just">
              <a:spcBef>
                <a:spcPts val="100"/>
              </a:spcBef>
            </a:pPr>
            <a:endParaRPr lang="tr-TR" sz="2000" spc="6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9415" algn="just">
              <a:spcBef>
                <a:spcPts val="100"/>
              </a:spcBef>
            </a:pP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Bölgenin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fiziksel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yapısı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iklimi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topografik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koşulları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pazarlamacıları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yakından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ilgilendirmektedir.</a:t>
            </a:r>
            <a:r>
              <a:rPr sz="2000" spc="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6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9415" algn="just">
              <a:spcBef>
                <a:spcPts val="100"/>
              </a:spcBef>
            </a:pPr>
            <a:endParaRPr lang="tr-TR" sz="2000" spc="6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99415" algn="just">
              <a:spcBef>
                <a:spcPts val="100"/>
              </a:spcBef>
            </a:pP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Örneğin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yükseklik,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sıcaklık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gibi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iklim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koşulları,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bölgede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madde </a:t>
            </a:r>
            <a:r>
              <a:rPr sz="2000" spc="-459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ülkenin</a:t>
            </a:r>
            <a:r>
              <a:rPr lang="tr-TR"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gelişmesinde</a:t>
            </a:r>
            <a:r>
              <a:rPr sz="2000" spc="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önemli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etkilere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sahipken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aynı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zamanda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potansiyeli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yaratıp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yaratmamasında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olabilir.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35177"/>
            <a:ext cx="99669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b="1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4000" b="1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000" b="1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4000" b="1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4000" b="1" spc="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sz="4000" b="1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4000" b="1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4000" b="1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72827" y="6562741"/>
            <a:ext cx="553085" cy="1416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12</a:t>
            </a:r>
            <a:r>
              <a:rPr sz="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10</a:t>
            </a:r>
            <a:r>
              <a:rPr sz="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202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endParaRPr sz="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324" y="2109848"/>
            <a:ext cx="10253676" cy="2292985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34"/>
              </a:spcBef>
            </a:pPr>
            <a:r>
              <a:rPr sz="19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Çakır</a:t>
            </a:r>
            <a:r>
              <a:rPr sz="19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Yıldız,</a:t>
            </a:r>
            <a:r>
              <a:rPr sz="19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(2018).</a:t>
            </a:r>
            <a:r>
              <a:rPr sz="19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19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19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İstanbul</a:t>
            </a:r>
            <a:r>
              <a:rPr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sz="1900" spc="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6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Açık</a:t>
            </a:r>
            <a:r>
              <a:rPr sz="19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9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Uzaktan</a:t>
            </a:r>
            <a:r>
              <a:rPr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29"/>
              </a:spcBef>
            </a:pPr>
            <a:r>
              <a:rPr sz="19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Fakültesi</a:t>
            </a:r>
            <a:r>
              <a:rPr sz="19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Yayını,</a:t>
            </a:r>
            <a:r>
              <a:rPr sz="19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İstanbul.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620"/>
              </a:spcBef>
            </a:pP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Gegez,</a:t>
            </a:r>
            <a:r>
              <a:rPr sz="19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sz="19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(2015).</a:t>
            </a:r>
            <a:r>
              <a:rPr sz="19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r>
              <a:rPr sz="19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Pazarlamayı</a:t>
            </a:r>
            <a:r>
              <a:rPr sz="19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Etkileyen</a:t>
            </a:r>
            <a:r>
              <a:rPr sz="19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19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9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Demografik</a:t>
            </a:r>
            <a:r>
              <a:rPr sz="19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Koşullar,</a:t>
            </a:r>
            <a:r>
              <a:rPr sz="19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Küresel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25"/>
              </a:spcBef>
            </a:pPr>
            <a:r>
              <a:rPr sz="19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Pazarlama,</a:t>
            </a:r>
            <a:r>
              <a:rPr sz="19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Ed.</a:t>
            </a:r>
            <a:r>
              <a:rPr sz="19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sz="1900" spc="-5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sz="19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Öztürk,</a:t>
            </a:r>
            <a:r>
              <a:rPr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sz="19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8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Ersoy,</a:t>
            </a:r>
            <a:r>
              <a:rPr sz="19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Anadolu</a:t>
            </a:r>
            <a:r>
              <a:rPr sz="19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Üniversitesi</a:t>
            </a:r>
            <a:r>
              <a:rPr sz="19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5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AÖF</a:t>
            </a:r>
            <a:r>
              <a:rPr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6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Yayın</a:t>
            </a:r>
            <a:r>
              <a:rPr sz="19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  <a:r>
              <a:rPr sz="19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1779,</a:t>
            </a:r>
            <a:r>
              <a:rPr sz="19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Eskişehir.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635"/>
              </a:spcBef>
            </a:pPr>
            <a:r>
              <a:rPr sz="19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Uysal,</a:t>
            </a:r>
            <a:r>
              <a:rPr sz="19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r>
              <a:rPr sz="19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(2009).</a:t>
            </a:r>
            <a:r>
              <a:rPr sz="19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</a:t>
            </a:r>
            <a:r>
              <a:rPr sz="19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Pazarlama</a:t>
            </a:r>
            <a:r>
              <a:rPr sz="19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Stratejileri</a:t>
            </a:r>
            <a:r>
              <a:rPr sz="1900" spc="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Otomotiv</a:t>
            </a:r>
            <a:r>
              <a:rPr sz="19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Sektöründe</a:t>
            </a:r>
            <a:r>
              <a:rPr sz="19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Uygulama,</a:t>
            </a:r>
            <a:r>
              <a:rPr sz="19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Dokuz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29"/>
              </a:spcBef>
            </a:pPr>
            <a:r>
              <a:rPr sz="19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Eylül</a:t>
            </a:r>
            <a:r>
              <a:rPr sz="19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Üniversitesi</a:t>
            </a:r>
            <a:r>
              <a:rPr sz="19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Sosyal</a:t>
            </a:r>
            <a:r>
              <a:rPr sz="19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Bilimler</a:t>
            </a:r>
            <a:r>
              <a:rPr sz="19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Ens.,</a:t>
            </a:r>
            <a:r>
              <a:rPr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9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r>
              <a:rPr sz="19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Lisans</a:t>
            </a:r>
            <a:r>
              <a:rPr sz="19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Tezi,</a:t>
            </a:r>
            <a:r>
              <a:rPr sz="19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İzmir.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4" y="935177"/>
            <a:ext cx="99669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b="1" spc="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EKONOMİK</a:t>
            </a:r>
            <a:r>
              <a:rPr sz="4000" b="1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5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ÇEVRE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161313"/>
            <a:ext cx="11277600" cy="408582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72827" y="6562741"/>
            <a:ext cx="553085" cy="1416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12</a:t>
            </a:r>
            <a:r>
              <a:rPr sz="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10</a:t>
            </a:r>
            <a:r>
              <a:rPr sz="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202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endParaRPr sz="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662940"/>
            <a:ext cx="10896600" cy="150373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2250019"/>
            <a:ext cx="10896600" cy="36127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172827" y="6562741"/>
            <a:ext cx="553085" cy="1416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12</a:t>
            </a:r>
            <a:r>
              <a:rPr sz="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10</a:t>
            </a:r>
            <a:r>
              <a:rPr sz="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202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endParaRPr sz="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3" y="935177"/>
            <a:ext cx="998392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b="1" spc="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EKONOMİK</a:t>
            </a:r>
            <a:r>
              <a:rPr sz="4000" b="1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SİSTEMLER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72827" y="6562741"/>
            <a:ext cx="553085" cy="1416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12</a:t>
            </a:r>
            <a:r>
              <a:rPr sz="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10</a:t>
            </a:r>
            <a:r>
              <a:rPr sz="8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.</a:t>
            </a:r>
            <a:r>
              <a:rPr sz="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202</a:t>
            </a:r>
            <a:r>
              <a:rPr sz="8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endParaRPr sz="8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1949958"/>
            <a:ext cx="7162800" cy="433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20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sistemler,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4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kaynakların</a:t>
            </a:r>
            <a:r>
              <a:rPr sz="2000" b="1" spc="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tahsisi</a:t>
            </a:r>
            <a:r>
              <a:rPr sz="20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bağlamında</a:t>
            </a:r>
            <a:r>
              <a:rPr sz="2000" b="1" spc="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üçe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3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ayrılmaktadır</a:t>
            </a:r>
            <a:r>
              <a:rPr sz="20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2000" b="1" spc="-3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4" algn="just">
              <a:lnSpc>
                <a:spcPct val="100000"/>
              </a:lnSpc>
              <a:tabLst>
                <a:tab pos="221615" algn="l"/>
              </a:tabLst>
            </a:pPr>
            <a:r>
              <a:rPr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Pazar</a:t>
            </a:r>
            <a:r>
              <a:rPr sz="20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Ekonomileri</a:t>
            </a:r>
            <a:r>
              <a:rPr sz="20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(Kapitalist</a:t>
            </a:r>
            <a:r>
              <a:rPr sz="20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ekonomiler):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Kapitalist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ekonomilerde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ekonominin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gücü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tüketicilerdir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pazarda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neyin</a:t>
            </a:r>
            <a:r>
              <a:rPr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üretileceği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tüketicinin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talebine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şekillenmektedir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spc="-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Hükûmetlerin</a:t>
            </a:r>
            <a:r>
              <a:rPr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rekabeti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teşvik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ederken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tüketiciyi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korumaktır.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Ayrıca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müdahalede</a:t>
            </a:r>
            <a:r>
              <a:rPr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bulunmazlar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spc="-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Özel</a:t>
            </a:r>
            <a:r>
              <a:rPr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sektör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ekonominin</a:t>
            </a:r>
            <a:r>
              <a:rPr sz="20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gücüdür.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ABD,</a:t>
            </a:r>
            <a:r>
              <a:rPr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çoğu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Batı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ülkesi</a:t>
            </a:r>
            <a:r>
              <a:rPr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kapitalist</a:t>
            </a:r>
            <a:r>
              <a:rPr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arasındadır.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0979" indent="-208915" algn="just">
              <a:lnSpc>
                <a:spcPct val="100000"/>
              </a:lnSpc>
              <a:buChar char="•"/>
              <a:tabLst>
                <a:tab pos="221615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Resim 7" descr="metin, taşımak, nakletmek, poster, tank içeren bir resim&#10;&#10;Açıklama otomatik olarak oluşturuldu">
            <a:extLst>
              <a:ext uri="{FF2B5EF4-FFF2-40B4-BE49-F238E27FC236}">
                <a16:creationId xmlns:a16="http://schemas.microsoft.com/office/drawing/2014/main" id="{36212BC5-512D-313E-D1BE-6AB987679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042846"/>
            <a:ext cx="4049019" cy="36721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3" y="935177"/>
            <a:ext cx="998392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b="1" spc="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EKONOMİK</a:t>
            </a:r>
            <a:r>
              <a:rPr sz="4000" b="1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SİSTEMLER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72827" y="6562741"/>
            <a:ext cx="553085" cy="1416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12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10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202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1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2230564"/>
            <a:ext cx="68580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4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21615" algn="l"/>
              </a:tabLst>
              <a:defRPr/>
            </a:pPr>
            <a:r>
              <a:rPr kumimoji="0" sz="2000" b="1" i="0" u="none" strike="noStrike" kern="1200" cap="none" spc="-2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Yönetilen</a:t>
            </a: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Ekonomiler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(Sosyalist</a:t>
            </a:r>
            <a:r>
              <a:rPr kumimoji="0" sz="2000" b="1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Ekonomiler):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ekonomilerde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merkezden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planlamada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devletin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rolü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büyüktür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64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21615" algn="l"/>
              </a:tabLst>
              <a:defRPr/>
            </a:pP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Hangi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ürünlerin,</a:t>
            </a:r>
            <a:r>
              <a:rPr kumimoji="0" sz="20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nasıl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yapılacağından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nasıl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dağıtılacağına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devlet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karar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vermektedir.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64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21615" algn="l"/>
              </a:tabLst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Ürün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farklılaştırma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reklam,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tutundurma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kavramlar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yoktur.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64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21615" algn="l"/>
              </a:tabLst>
              <a:defRPr/>
            </a:pP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Devletin</a:t>
            </a:r>
            <a:r>
              <a:rPr kumimoji="0" sz="20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yarattığı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arz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çerçevesinde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tüketiciler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bulabildiklerini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satın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alma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şansına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sahiptir.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64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21615" algn="l"/>
              </a:tabLst>
              <a:defRPr/>
            </a:pP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Buradaki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temel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nokta,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devletin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üretimde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söz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sahibi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olup </a:t>
            </a:r>
            <a:r>
              <a:rPr kumimoji="0" sz="2000" b="0" i="0" u="none" strike="noStrike" kern="1200" cap="none" spc="-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tüketime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karışılmamasıdır.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64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21615" algn="l"/>
              </a:tabLst>
              <a:defRPr/>
            </a:pPr>
            <a:r>
              <a:rPr kumimoji="0" sz="2000" b="0" i="0" u="none" strike="noStrike" kern="1200" cap="none" spc="-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Arz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talep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dengesi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yeterince</a:t>
            </a:r>
            <a:r>
              <a:rPr kumimoji="0" sz="20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kurulamadığından</a:t>
            </a:r>
            <a:r>
              <a:rPr kumimoji="0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zaman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zaman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belirli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malların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kıtlığı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fazlalığı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yaşanabilir.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064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21615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tür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ekonomiler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giderek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azalmaktadır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Resim 7" descr="metin, kırpıntı çizim, çizgi film, çizim içeren bir resim&#10;&#10;Açıklama otomatik olarak oluşturuldu">
            <a:extLst>
              <a:ext uri="{FF2B5EF4-FFF2-40B4-BE49-F238E27FC236}">
                <a16:creationId xmlns:a16="http://schemas.microsoft.com/office/drawing/2014/main" id="{3108941B-0C96-CE45-6C18-BFA60CDA2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30563"/>
            <a:ext cx="4191000" cy="38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8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3291" y="1897379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12700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6323" y="935177"/>
            <a:ext cx="998392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000" b="1" spc="4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EKONOMİK</a:t>
            </a:r>
            <a:r>
              <a:rPr sz="4000" b="1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SİSTEMLER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72827" y="6562741"/>
            <a:ext cx="553085" cy="1416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12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10</a:t>
            </a:r>
            <a:r>
              <a:rPr kumimoji="0" sz="800" b="0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.</a:t>
            </a:r>
            <a:r>
              <a:rPr kumimoji="0" sz="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202</a:t>
            </a:r>
            <a:r>
              <a:rPr kumimoji="0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/>
                <a:ea typeface="+mn-ea"/>
                <a:cs typeface="Franklin Gothic Medium"/>
              </a:rPr>
              <a:t>1</a:t>
            </a:r>
            <a:endParaRPr kumimoji="0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2971801"/>
            <a:ext cx="54102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4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21615" algn="l"/>
              </a:tabLst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Karma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Ekonomiler: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Karma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ekonomilerde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ekonomik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sistemde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devlet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hem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özel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sektör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aktör</a:t>
            </a:r>
            <a:r>
              <a:rPr lang="tr-T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olarak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görev</a:t>
            </a:r>
            <a:r>
              <a:rPr kumimoji="0" sz="20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yapar.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tr-TR" sz="2000" b="0" i="0" u="none" strike="noStrike" kern="1200" cap="none" spc="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802005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2000" spc="1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02005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Özellikle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savunma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sanayi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gibi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alanlarda</a:t>
            </a:r>
            <a:r>
              <a:rPr kumimoji="0" lang="tr-TR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2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devlet</a:t>
            </a:r>
            <a:r>
              <a:rPr kumimoji="0" sz="20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ekonomik</a:t>
            </a:r>
            <a:r>
              <a:rPr kumimoji="0" sz="2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sistem</a:t>
            </a:r>
            <a:r>
              <a:rPr kumimoji="0" sz="2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içinde</a:t>
            </a:r>
            <a:r>
              <a:rPr kumimoji="0" sz="20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yer </a:t>
            </a:r>
            <a:r>
              <a:rPr kumimoji="0" sz="2000" b="0" i="0" u="none" strike="noStrike" kern="1200" cap="none" spc="-4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almaktadır.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Resim 7" descr="grafik, yazı tipi, grafik tasarım, poster içeren bir resim&#10;&#10;Açıklama otomatik olarak oluşturuldu">
            <a:extLst>
              <a:ext uri="{FF2B5EF4-FFF2-40B4-BE49-F238E27FC236}">
                <a16:creationId xmlns:a16="http://schemas.microsoft.com/office/drawing/2014/main" id="{BE4524A2-4913-B08C-F725-C63E1844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49" y="2190396"/>
            <a:ext cx="5657851" cy="36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78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262" y="997965"/>
            <a:ext cx="4261000" cy="3386182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br>
              <a:rPr lang="tr-TR" sz="40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40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40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spc="2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40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2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Riskler</a:t>
            </a:r>
            <a:r>
              <a:rPr sz="4000" spc="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5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sz="4000" spc="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2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4000" spc="9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Çevre </a:t>
            </a:r>
            <a:r>
              <a:rPr sz="4000" spc="-6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spc="18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Unsurları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6564" y="1183640"/>
            <a:ext cx="3768090" cy="48853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045" indent="-220979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33679" algn="l"/>
              </a:tabLst>
            </a:pPr>
            <a:endParaRPr lang="tr-TR" sz="2000" spc="-4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indent="-220979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33679" algn="l"/>
              </a:tabLst>
            </a:pPr>
            <a:endParaRPr lang="tr-TR" sz="2000" spc="-4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indent="-220979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33679" algn="l"/>
              </a:tabLst>
            </a:pPr>
            <a:r>
              <a:rPr sz="2000" spc="-4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kontroldeki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taviz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indent="-220979" algn="just">
              <a:lnSpc>
                <a:spcPct val="100000"/>
              </a:lnSpc>
              <a:spcBef>
                <a:spcPts val="1620"/>
              </a:spcBef>
              <a:buChar char="•"/>
              <a:tabLst>
                <a:tab pos="233679" algn="l"/>
              </a:tabLst>
            </a:pP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Alıcının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ödeme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güçlüğüne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düşmesi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indent="-220979" algn="just">
              <a:lnSpc>
                <a:spcPct val="100000"/>
              </a:lnSpc>
              <a:spcBef>
                <a:spcPts val="1635"/>
              </a:spcBef>
              <a:buChar char="•"/>
              <a:tabLst>
                <a:tab pos="233679" algn="l"/>
              </a:tabLst>
            </a:pP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Malın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edilmemesi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indent="-220979" algn="just">
              <a:lnSpc>
                <a:spcPct val="100000"/>
              </a:lnSpc>
              <a:spcBef>
                <a:spcPts val="1630"/>
              </a:spcBef>
              <a:buChar char="•"/>
              <a:tabLst>
                <a:tab pos="233679" algn="l"/>
              </a:tabLst>
            </a:pPr>
            <a:r>
              <a:rPr sz="2000" spc="-4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Anlaşma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şartlarının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yerine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229"/>
              </a:spcBef>
            </a:pP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getirilmemesi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indent="-220979" algn="just">
              <a:lnSpc>
                <a:spcPct val="100000"/>
              </a:lnSpc>
              <a:spcBef>
                <a:spcPts val="1620"/>
              </a:spcBef>
              <a:buChar char="•"/>
              <a:tabLst>
                <a:tab pos="233679" algn="l"/>
              </a:tabLst>
            </a:pP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riski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indent="-220979" algn="just">
              <a:lnSpc>
                <a:spcPct val="100000"/>
              </a:lnSpc>
              <a:spcBef>
                <a:spcPts val="1635"/>
              </a:spcBef>
              <a:buChar char="•"/>
              <a:tabLst>
                <a:tab pos="233679" algn="l"/>
              </a:tabLst>
            </a:pP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düzenlemeleri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indent="-220979" algn="just">
              <a:lnSpc>
                <a:spcPct val="100000"/>
              </a:lnSpc>
              <a:spcBef>
                <a:spcPts val="1630"/>
              </a:spcBef>
              <a:buChar char="•"/>
              <a:tabLst>
                <a:tab pos="233679" algn="l"/>
              </a:tabLst>
            </a:pP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Döviz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eksikliği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indent="-220979" algn="just">
              <a:lnSpc>
                <a:spcPct val="100000"/>
              </a:lnSpc>
              <a:spcBef>
                <a:spcPts val="1620"/>
              </a:spcBef>
              <a:buChar char="•"/>
              <a:tabLst>
                <a:tab pos="233679" algn="l"/>
              </a:tabLst>
            </a:pP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ambargoları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00" y="304800"/>
            <a:ext cx="3275938" cy="63992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1264361"/>
            <a:ext cx="4114800" cy="283859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35"/>
              </a:spcBef>
            </a:pPr>
            <a:br>
              <a:rPr lang="tr-TR" sz="4000" b="1" spc="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sz="4000" b="1" spc="2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b="1" spc="2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4000" b="1" spc="16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 </a:t>
            </a:r>
            <a:r>
              <a:rPr sz="4000" b="1" spc="-77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3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Politikası </a:t>
            </a:r>
            <a:r>
              <a:rPr sz="4000" b="1" spc="1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14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Araçları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pc="-5" dirty="0"/>
              <a:t>12</a:t>
            </a:r>
            <a:r>
              <a:rPr spc="5" dirty="0"/>
              <a:t>.</a:t>
            </a:r>
            <a:r>
              <a:rPr spc="-5" dirty="0"/>
              <a:t>10</a:t>
            </a:r>
            <a:r>
              <a:rPr spc="5" dirty="0"/>
              <a:t>.</a:t>
            </a:r>
            <a:r>
              <a:rPr spc="-5" dirty="0"/>
              <a:t>202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2795" y="822782"/>
            <a:ext cx="7186803" cy="190372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 marR="5080" algn="just">
              <a:spcBef>
                <a:spcPts val="244"/>
              </a:spcBef>
            </a:pPr>
            <a:r>
              <a:rPr sz="20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b="1" spc="-3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Tarifeleri:</a:t>
            </a:r>
            <a:r>
              <a:rPr sz="2000" b="1" spc="-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tarifesi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geniş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anlamda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politikasının,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anlamda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 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politikasının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eski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çok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fazla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kullanılan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araçlardandır.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2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44"/>
              </a:spcBef>
            </a:pP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tarifeleri,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ithal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malların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sz="2000" spc="-28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ülkeye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girişinde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matrah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oranda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ödeyeceklerini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bildiren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olup,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ilgili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ülkeler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tarafından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saptanmaktadır</a:t>
            </a:r>
            <a:r>
              <a:rPr sz="2000" spc="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malların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cinsiyle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malın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oranını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kapsar.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 rot="10800000" flipV="1">
            <a:off x="4852792" y="2518632"/>
            <a:ext cx="7186802" cy="41297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just">
              <a:lnSpc>
                <a:spcPts val="1300"/>
              </a:lnSpc>
              <a:spcBef>
                <a:spcPts val="260"/>
              </a:spcBef>
            </a:pPr>
            <a:endParaRPr lang="tr-TR" sz="2000" spc="-1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60"/>
              </a:spcBef>
            </a:pPr>
            <a:r>
              <a:rPr sz="2000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Uluslararasındaki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ticarete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konulan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vergilerinin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başlıca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amacı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bulunur.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60"/>
              </a:spcBef>
            </a:pPr>
            <a:r>
              <a:rPr sz="2000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devlet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hazinesine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gelir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sağlamak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yerli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sanayi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rekabete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korumaktır.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1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60"/>
              </a:spcBef>
            </a:pP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Gümrük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tarifeleri,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advalorem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r>
              <a:rPr sz="2000" spc="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olmak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üzere</a:t>
            </a:r>
            <a:r>
              <a:rPr sz="2000" spc="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ikiye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ayrılır.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Bunların</a:t>
            </a:r>
            <a:r>
              <a:rPr sz="2000" spc="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birleşiminden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oluşan</a:t>
            </a:r>
            <a:r>
              <a:rPr sz="2000" spc="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karma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vergiler</a:t>
            </a:r>
            <a:r>
              <a:rPr sz="2000" spc="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vardır.</a:t>
            </a:r>
            <a:r>
              <a:rPr sz="2000" spc="3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3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60"/>
              </a:spcBef>
            </a:pP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Advalorem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8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vergiler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ithal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malın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değeri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üzerinden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yüzde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alınırlar.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spc="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260"/>
              </a:spcBef>
            </a:pP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Spesifik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vergiler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ithal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edilen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malın</a:t>
            </a:r>
            <a:r>
              <a:rPr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fiziki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birimleri</a:t>
            </a:r>
            <a:r>
              <a:rPr sz="2000" spc="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başına</a:t>
            </a:r>
            <a:r>
              <a:rPr sz="2000" spc="2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sabit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miktarlarda</a:t>
            </a:r>
            <a:r>
              <a:rPr sz="2000" spc="3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tahsil</a:t>
            </a:r>
            <a:r>
              <a:rPr sz="2000" spc="1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5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edilirler</a:t>
            </a:r>
            <a:r>
              <a:rPr sz="2000" spc="-15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000" spc="-1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/>
            <a:endParaRPr lang="tr-TR" sz="2000" spc="-1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1265"/>
              </a:lnSpc>
            </a:pPr>
            <a:endParaRPr lang="tr-TR" sz="2000" spc="-15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1265"/>
              </a:lnSpc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1571</Words>
  <Application>Microsoft Office PowerPoint</Application>
  <PresentationFormat>Geniş ekran</PresentationFormat>
  <Paragraphs>201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Calibri</vt:lpstr>
      <vt:lpstr>Franklin Gothic Medium</vt:lpstr>
      <vt:lpstr>Times New Roman</vt:lpstr>
      <vt:lpstr>Office Theme</vt:lpstr>
      <vt:lpstr>PowerPoint Sunusu</vt:lpstr>
      <vt:lpstr>PowerPoint Sunusu</vt:lpstr>
      <vt:lpstr>EKONOMİK ÇEVRE</vt:lpstr>
      <vt:lpstr>PowerPoint Sunusu</vt:lpstr>
      <vt:lpstr>EKONOMİK SİSTEMLER</vt:lpstr>
      <vt:lpstr>EKONOMİK SİSTEMLER</vt:lpstr>
      <vt:lpstr>EKONOMİK SİSTEMLER</vt:lpstr>
      <vt:lpstr>   Ekonomik  Riskler ve  Ekonomik Çevre  Unsurları</vt:lpstr>
      <vt:lpstr>  Dış Ticaret  Politikası  Araçları</vt:lpstr>
      <vt:lpstr>  Dış Ticaret  Politikası  Araçları</vt:lpstr>
      <vt:lpstr>  Dış Ticaret  Politikası  Araçları</vt:lpstr>
      <vt:lpstr>PowerPoint Sunusu</vt:lpstr>
      <vt:lpstr>PAZAR DEMOGRAFİKLERİ</vt:lpstr>
      <vt:lpstr>PowerPoint Sunusu</vt:lpstr>
      <vt:lpstr>PowerPoint Sunusu</vt:lpstr>
      <vt:lpstr>PowerPoint Sunusu</vt:lpstr>
      <vt:lpstr>PowerPoint Sunusu</vt:lpstr>
      <vt:lpstr>PowerPoint Sunusu</vt:lpstr>
      <vt:lpstr>  Ödemeler Dengesi:</vt:lpstr>
      <vt:lpstr> Döviz Kurları:</vt:lpstr>
      <vt:lpstr>PowerPoint Sunusu</vt:lpstr>
      <vt:lpstr>PowerPoint Sunusu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Pazarlama Çevresi-1: Ekonomik ve Demografik Çevre</dc:title>
  <dc:creator>Tülin Çakır</dc:creator>
  <cp:lastModifiedBy>TUNAHAN HAZAR GOKSEL</cp:lastModifiedBy>
  <cp:revision>10</cp:revision>
  <dcterms:created xsi:type="dcterms:W3CDTF">2023-08-10T17:16:40Z</dcterms:created>
  <dcterms:modified xsi:type="dcterms:W3CDTF">2023-08-11T11:47:38Z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2023-08-10T00:00:00Z</vt:filetime>
  </property>
</Properties>
</file>