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media/image23.jpg" ContentType="image/png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6" r:id="rId3"/>
  </p:sldMasterIdLst>
  <p:notesMasterIdLst>
    <p:notesMasterId r:id="rId40"/>
  </p:notesMasterIdLst>
  <p:sldIdLst>
    <p:sldId id="256" r:id="rId4"/>
    <p:sldId id="257" r:id="rId5"/>
    <p:sldId id="278" r:id="rId6"/>
    <p:sldId id="258" r:id="rId7"/>
    <p:sldId id="259" r:id="rId8"/>
    <p:sldId id="260" r:id="rId9"/>
    <p:sldId id="279" r:id="rId10"/>
    <p:sldId id="261" r:id="rId11"/>
    <p:sldId id="262" r:id="rId12"/>
    <p:sldId id="280" r:id="rId13"/>
    <p:sldId id="281" r:id="rId14"/>
    <p:sldId id="263" r:id="rId15"/>
    <p:sldId id="282" r:id="rId16"/>
    <p:sldId id="264" r:id="rId17"/>
    <p:sldId id="283" r:id="rId18"/>
    <p:sldId id="265" r:id="rId19"/>
    <p:sldId id="266" r:id="rId20"/>
    <p:sldId id="267" r:id="rId21"/>
    <p:sldId id="285" r:id="rId22"/>
    <p:sldId id="284" r:id="rId23"/>
    <p:sldId id="268" r:id="rId24"/>
    <p:sldId id="286" r:id="rId25"/>
    <p:sldId id="269" r:id="rId26"/>
    <p:sldId id="287" r:id="rId27"/>
    <p:sldId id="288" r:id="rId28"/>
    <p:sldId id="270" r:id="rId29"/>
    <p:sldId id="271" r:id="rId30"/>
    <p:sldId id="289" r:id="rId31"/>
    <p:sldId id="290" r:id="rId32"/>
    <p:sldId id="272" r:id="rId33"/>
    <p:sldId id="273" r:id="rId34"/>
    <p:sldId id="291" r:id="rId35"/>
    <p:sldId id="274" r:id="rId36"/>
    <p:sldId id="292" r:id="rId37"/>
    <p:sldId id="293" r:id="rId38"/>
    <p:sldId id="277" r:id="rId39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jIUYtReCmSNescRkjF32vbn/zg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6.fntdata"/><Relationship Id="rId20" Type="http://schemas.openxmlformats.org/officeDocument/2006/relationships/slide" Target="slides/slide17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6877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1332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910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912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109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2971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62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0548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77191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1877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9115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71591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4328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0431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13592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1701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>
                <a:solidFill>
                  <a:srgbClr val="FEFEFE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body" idx="1"/>
          </p:nvPr>
        </p:nvSpPr>
        <p:spPr>
          <a:xfrm rot="5400000">
            <a:off x="2582863" y="85724"/>
            <a:ext cx="4022725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rgbClr val="DEE0B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2"/>
          </p:nvPr>
        </p:nvSpPr>
        <p:spPr>
          <a:xfrm>
            <a:off x="822960" y="2582334"/>
            <a:ext cx="370332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rgbClr val="DEE0B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4"/>
          </p:nvPr>
        </p:nvSpPr>
        <p:spPr>
          <a:xfrm>
            <a:off x="4663440" y="2582334"/>
            <a:ext cx="370332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822960" y="1845735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63440" y="1845735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rgbClr val="6B7D7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23"/>
          <p:cNvSpPr/>
          <p:nvPr/>
        </p:nvSpPr>
        <p:spPr>
          <a:xfrm>
            <a:off x="0" y="6334125"/>
            <a:ext cx="9142412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Google Shape;8;p23"/>
          <p:cNvCxnSpPr/>
          <p:nvPr/>
        </p:nvCxnSpPr>
        <p:spPr>
          <a:xfrm>
            <a:off x="906462" y="4343400"/>
            <a:ext cx="740568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" name="Google Shape;9;p23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5AE53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5AE53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5AE53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6B7D7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5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5AE53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5AE53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5AE53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28;p25"/>
          <p:cNvCxnSpPr/>
          <p:nvPr/>
        </p:nvCxnSpPr>
        <p:spPr>
          <a:xfrm>
            <a:off x="895350" y="1738312"/>
            <a:ext cx="747553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rgbClr val="6B7D7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7"/>
          <p:cNvSpPr/>
          <p:nvPr/>
        </p:nvSpPr>
        <p:spPr>
          <a:xfrm>
            <a:off x="0" y="6334125"/>
            <a:ext cx="9142412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7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5AE53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5AE53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5AE53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>
            <a:spLocks noGrp="1"/>
          </p:cNvSpPr>
          <p:nvPr>
            <p:ph type="ctrTitle"/>
          </p:nvPr>
        </p:nvSpPr>
        <p:spPr>
          <a:xfrm>
            <a:off x="0" y="3052761"/>
            <a:ext cx="9144000" cy="101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b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KÜRESEL EKONOMININ ÖZELLIKLERI VE KÜRESEL PAZAR TRENDLERI ILE KÜRESEL TEORILER </a:t>
            </a:r>
            <a:r>
              <a:rPr lang="en-US" sz="4000" b="1" i="0" u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	</a:t>
            </a:r>
            <a:br>
              <a:rPr lang="en-US" sz="4000" b="1" i="0" u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Google Shape;79;p1"/>
          <p:cNvSpPr txBox="1">
            <a:spLocks noGrp="1"/>
          </p:cNvSpPr>
          <p:nvPr>
            <p:ph type="subTitle" idx="1"/>
          </p:nvPr>
        </p:nvSpPr>
        <p:spPr>
          <a:xfrm>
            <a:off x="228600" y="4698609"/>
            <a:ext cx="8296422" cy="59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tr-T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Türker GÖKSEL</a:t>
            </a:r>
            <a:endParaRPr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/>
        </p:nvSpPr>
        <p:spPr>
          <a:xfrm>
            <a:off x="225083" y="717453"/>
            <a:ext cx="5373859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Yeni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Sanayileşen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Ülkeler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Bunlar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sanayileşme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çabalarını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başlatmış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ihracatçı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ülkelerdir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Güneydoğu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Asya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Kaplanları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Hong Kong,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Singapur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Güney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Kore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Tayvan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vb. </a:t>
            </a: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Genel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olarak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altyapısal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imkânlar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gelişmiştir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dünya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çapında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rekabet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edebilen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Hyundai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gibi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büyük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dünya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firmaları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çıkabilmektedir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Resim 2" descr="taşıt, araç, kara taşıtı, araba lastiği, tekerlek içeren bir resim&#10;&#10;Açıklama otomatik olarak oluşturuldu">
            <a:extLst>
              <a:ext uri="{FF2B5EF4-FFF2-40B4-BE49-F238E27FC236}">
                <a16:creationId xmlns:a16="http://schemas.microsoft.com/office/drawing/2014/main" id="{5384F4DC-AE40-DBAD-17E1-BAC276278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687" y="2120705"/>
            <a:ext cx="3390313" cy="193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3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/>
        </p:nvSpPr>
        <p:spPr>
          <a:xfrm>
            <a:off x="464235" y="779243"/>
            <a:ext cx="4403188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lang="tr-TR" sz="1800" b="1" dirty="0">
              <a:solidFill>
                <a:srgbClr val="FFFFFF"/>
              </a:solidFill>
            </a:endParaRP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lang="tr-TR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Sanayileşmiş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Ülkeler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ülkeler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gelişmiş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endüstriyel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altyapıları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ile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üretim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hizmet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sektörlerinde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liderdirler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Bununla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birlikte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bazı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sanayileşmiş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ülkeler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tarımda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önemli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potansiyele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sahiptir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ABD,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Almanya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İngiltere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gibi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Resim 2" descr="bayrak, dış mekan, gökyüzü, mimari içeren bir resim&#10;&#10;Açıklama otomatik olarak oluşturuldu">
            <a:extLst>
              <a:ext uri="{FF2B5EF4-FFF2-40B4-BE49-F238E27FC236}">
                <a16:creationId xmlns:a16="http://schemas.microsoft.com/office/drawing/2014/main" id="{8B3A01E7-CDEE-3AFD-DFBA-FD1F86E29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385" y="1648558"/>
            <a:ext cx="3545058" cy="35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>
            <a:spLocks noGrp="1"/>
          </p:cNvSpPr>
          <p:nvPr>
            <p:ph type="body" idx="1"/>
          </p:nvPr>
        </p:nvSpPr>
        <p:spPr>
          <a:xfrm>
            <a:off x="323557" y="2715065"/>
            <a:ext cx="4614203" cy="315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Dünya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GSYİH’sı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içinde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büyük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payı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nihai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tüketim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harcamaları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alır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az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gelişmiş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ülkeler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yüksek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özel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tüketim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payına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sahip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ülkeler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olarak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dikkati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çeker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lang="tr-TR" sz="2000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Kamu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harcamalarındaki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pay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ise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gelişmiş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ülkelerin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gelişmekte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yani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yeni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sanayileşen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ülkelere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göre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daha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fazla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olduğu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görülür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lang="tr-TR" sz="2000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Resim 2" descr="giyim, kişi, şahıs, perakende, iç mekan içeren bir resim&#10;&#10;Açıklama otomatik olarak oluşturuldu">
            <a:extLst>
              <a:ext uri="{FF2B5EF4-FFF2-40B4-BE49-F238E27FC236}">
                <a16:creationId xmlns:a16="http://schemas.microsoft.com/office/drawing/2014/main" id="{C8CA40FC-AD32-E6DD-901B-3F5DE879A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146" y="2715064"/>
            <a:ext cx="3796974" cy="22930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>
            <a:spLocks noGrp="1"/>
          </p:cNvSpPr>
          <p:nvPr>
            <p:ph type="body" idx="1"/>
          </p:nvPr>
        </p:nvSpPr>
        <p:spPr>
          <a:xfrm>
            <a:off x="323557" y="2419643"/>
            <a:ext cx="5219114" cy="344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Yatırım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harcamaları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yönüyle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bakıldığında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da 2008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yılına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göre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hesaplanan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dünya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GSYİH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düzeyinde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yatırım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bileşeninde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büyük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paya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sahip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coğrafya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ise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Doğu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Asya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Pasifik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bölgesidir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lang="tr-TR" sz="2000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En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düşük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bölgeler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ise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Gelişmiş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ekonomiler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ile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Euro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bölgesidir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Öztürk&amp;Bakırtaş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2009: 42).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metin, diyagram, yazı tipi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CB339F5-F3B4-37DB-3D4C-168A13740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889" y="2758056"/>
            <a:ext cx="3193366" cy="192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2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 txBox="1">
            <a:spLocks noGrp="1"/>
          </p:cNvSpPr>
          <p:nvPr>
            <p:ph type="body" idx="1"/>
          </p:nvPr>
        </p:nvSpPr>
        <p:spPr>
          <a:xfrm>
            <a:off x="450167" y="1846262"/>
            <a:ext cx="4923692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900"/>
              <a:buFont typeface="Calibri"/>
              <a:buNone/>
            </a:pPr>
            <a:endParaRPr lang="tr-TR" b="0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900"/>
              <a:buFont typeface="Calibri"/>
              <a:buNone/>
            </a:pP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Yatırım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özel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tüketim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kamu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harcamaları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ithalat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ihracat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bileşenlerinin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GSYİH’dan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aldığı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paylar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harcamalarda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yıllar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itibarıyle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meydana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gelen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yüzde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değişim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oranları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firmaların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üretim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pazarlamaya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ilişkin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kararlarının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şekillenmesinde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yol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göstericidir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lang="tr-TR" b="0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900"/>
              <a:buFont typeface="Calibri"/>
              <a:buNone/>
            </a:pPr>
            <a:endParaRPr lang="tr-TR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900"/>
              <a:buFont typeface="Calibri"/>
              <a:buNone/>
            </a:pP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Küresel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pazarlama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stratejisi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bakış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açısından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vurgulanması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gereken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nokta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özel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tüketim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harcamalarının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kamu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tüketim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harcamalarına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göre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zaman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içerisinde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daha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büyük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dalgalanma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gösterdiği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bundan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dolayı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malların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pazarlama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stratejilerinin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hükümetlerin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satın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aldıkları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malların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pazarlama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stratejilerine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göre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daha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değişkenlik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göstereceğidir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gökyüzü, taşıt, araç, hava taşıtı, düzlem, uçak içeren bir resim&#10;&#10;Açıklama otomatik olarak oluşturuldu">
            <a:extLst>
              <a:ext uri="{FF2B5EF4-FFF2-40B4-BE49-F238E27FC236}">
                <a16:creationId xmlns:a16="http://schemas.microsoft.com/office/drawing/2014/main" id="{2D2C0033-0575-1698-42D3-FC63CC1ED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981" y="2067951"/>
            <a:ext cx="3394004" cy="32637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 txBox="1">
            <a:spLocks noGrp="1"/>
          </p:cNvSpPr>
          <p:nvPr>
            <p:ph type="body" idx="1"/>
          </p:nvPr>
        </p:nvSpPr>
        <p:spPr>
          <a:xfrm>
            <a:off x="492369" y="2278966"/>
            <a:ext cx="5275385" cy="3590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900"/>
              <a:buFont typeface="Calibri"/>
              <a:buNone/>
            </a:pP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Yatırım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mallarına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yapılan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harcamalar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ise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ortalama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olarak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%20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düzeyindedir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yatırım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harcamalarının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da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içerdikleri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malların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nitelikleri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birim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mal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maliyetlerinin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büyüklüğü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bunların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sonucu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olarak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gerektirdikleri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pazarlama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stratejileri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açısından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GSYİH’nın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diğer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bileşenlerinden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farklılık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gösterir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lang="tr-TR" b="0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900"/>
              <a:buFont typeface="Calibri"/>
              <a:buNone/>
            </a:pPr>
            <a:endParaRPr lang="tr-TR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900"/>
              <a:buFont typeface="Calibri"/>
              <a:buNone/>
            </a:pP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Ayrıca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pazarlama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stratejilerinin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artık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tek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boyutunda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tasarlanamayacağı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rekabet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ile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pazarlama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stratejilerinin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çok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boyutlu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olarak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uluslararası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rekabeti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pazarlama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stratejilerini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içerdiğini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söyleyebiliriz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Öztürk&amp;Bakırtaş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2009: 42-43)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gökyüzü, gemi, bulut, su içeren bir resim&#10;&#10;Açıklama otomatik olarak oluşturuldu">
            <a:extLst>
              <a:ext uri="{FF2B5EF4-FFF2-40B4-BE49-F238E27FC236}">
                <a16:creationId xmlns:a16="http://schemas.microsoft.com/office/drawing/2014/main" id="{3020BFE1-B6F3-26CA-9189-006B7F161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2278966"/>
            <a:ext cx="2912012" cy="26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8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00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Arial Narrow"/>
              <a:buNone/>
            </a:pPr>
            <a:r>
              <a:rPr lang="en-US" sz="4000" b="1" i="0" u="none" dirty="0">
                <a:solidFill>
                  <a:srgbClr val="FEFEFE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KÜRESEL GEL</a:t>
            </a:r>
            <a:r>
              <a:rPr lang="tr-TR" sz="4000" b="1" i="0" u="none" dirty="0">
                <a:solidFill>
                  <a:srgbClr val="FEFEFE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İ</a:t>
            </a:r>
            <a:r>
              <a:rPr lang="en-US" sz="4000" b="1" i="0" u="none" dirty="0">
                <a:solidFill>
                  <a:srgbClr val="FEFEFE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R DAĞILIMI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479425" y="1744662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400"/>
              <a:buFont typeface="Calibri"/>
              <a:buNone/>
            </a:pP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dağılımı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sadece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küresel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pazarlama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açısından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değil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ekonomik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politik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açıdan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da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önemli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sorundur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Ocak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2020’de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Ege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Sanayi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Odası’nın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yayınladığı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raporda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IMF’yi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kaynak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göstererek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aktardığına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göre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dünyadaki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küresel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hasıla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gelişimi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aşağıdaki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tabloda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sunulmuş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olup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buna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göre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2019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yılında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küresel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hasıla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%2,9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oranında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artmış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86,6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trilyon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dolar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büyümenin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tüm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dönem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ortalamalarının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gerisinde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kaldığı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görülmektedir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5" name="Google Shape;135;p11"/>
          <p:cNvPicPr preferRelativeResize="0"/>
          <p:nvPr/>
        </p:nvPicPr>
        <p:blipFill rotWithShape="1">
          <a:blip r:embed="rId3">
            <a:alphaModFix/>
          </a:blip>
          <a:srcRect l="35435" t="37622" r="37693" b="33369"/>
          <a:stretch/>
        </p:blipFill>
        <p:spPr>
          <a:xfrm>
            <a:off x="479425" y="3860800"/>
            <a:ext cx="8355086" cy="231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>
            <a:spLocks noGrp="1"/>
          </p:cNvSpPr>
          <p:nvPr>
            <p:ph type="body" idx="4294967295"/>
          </p:nvPr>
        </p:nvSpPr>
        <p:spPr>
          <a:xfrm>
            <a:off x="457200" y="682625"/>
            <a:ext cx="8229600" cy="2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Yine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Ege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Sanayi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Odası’nın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IMF’den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aktardığına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göre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küresel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gelir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bağlamındaki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bazı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ülkelere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yönelik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cari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dengelerine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yönelik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veriler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yıllara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göre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dağılımı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aşağıdaki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tabloda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sunulmuştur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. </a:t>
            </a:r>
            <a:endParaRPr lang="tr-TR" b="0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Buna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göre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539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milyar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dolarla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dünyanın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en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fazla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cari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açık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veren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ülkesi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konumunu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2019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yılında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da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ABD’nin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koruduğu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görülmektedir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(2020: 16).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Google Shape;141;p12"/>
          <p:cNvPicPr preferRelativeResize="0"/>
          <p:nvPr/>
        </p:nvPicPr>
        <p:blipFill rotWithShape="1">
          <a:blip r:embed="rId3">
            <a:alphaModFix/>
          </a:blip>
          <a:srcRect l="25632" t="28246" r="28207" b="31808"/>
          <a:stretch/>
        </p:blipFill>
        <p:spPr>
          <a:xfrm>
            <a:off x="457200" y="2630659"/>
            <a:ext cx="8377311" cy="354471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2"/>
          <p:cNvSpPr txBox="1"/>
          <p:nvPr/>
        </p:nvSpPr>
        <p:spPr>
          <a:xfrm>
            <a:off x="1393825" y="3068637"/>
            <a:ext cx="1489075" cy="21590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>
            <a:spLocks noGrp="1"/>
          </p:cNvSpPr>
          <p:nvPr>
            <p:ph type="body" idx="1"/>
          </p:nvPr>
        </p:nvSpPr>
        <p:spPr>
          <a:xfrm>
            <a:off x="457200" y="1927274"/>
            <a:ext cx="4325815" cy="419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Kişi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başına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düşen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GSMH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kadar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kişi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başına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düşen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millî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önemli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göstergelerden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biridir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lang="tr-TR" sz="2000" b="0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Bununla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birlikte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rakam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nasıl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dağıldığını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açıklamaz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lang="tr-TR" sz="2000" b="0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Genel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olarak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ülkelerin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gelişmişlik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seviyeleri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arttıkça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daha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adil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dağılımına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doğru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ulaşılır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lang="tr-TR" sz="2000" b="0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yüzden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millî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rakamı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dağılımı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ile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birlikte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değerlendirilir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ekran görüntüsü, müzik içeren bir resim&#10;&#10;Açıklama otomatik olarak oluşturuldu">
            <a:extLst>
              <a:ext uri="{FF2B5EF4-FFF2-40B4-BE49-F238E27FC236}">
                <a16:creationId xmlns:a16="http://schemas.microsoft.com/office/drawing/2014/main" id="{8E7381DF-6A2E-6AFC-1F04-48A2B363C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369" y="1927274"/>
            <a:ext cx="3851030" cy="36435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>
            <a:spLocks noGrp="1"/>
          </p:cNvSpPr>
          <p:nvPr>
            <p:ph type="body" idx="1"/>
          </p:nvPr>
        </p:nvSpPr>
        <p:spPr>
          <a:xfrm>
            <a:off x="457200" y="1927274"/>
            <a:ext cx="4579034" cy="419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Çoğu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zaman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pek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çok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ülkede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eşit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dağıldığını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söylemek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mümkün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değildir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lang="tr-TR" sz="2000" b="0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Öyle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ki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bazı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ülkelerde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dağılımı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eşitsizliği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son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derece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büyüktür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buna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göre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uluslararası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pazarlamacılar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için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önemli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kavram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da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satın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alma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gücü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paritesi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olmaktadır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lang="tr-TR" sz="2000" b="0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Satın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alma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gücü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paritesi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belirli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ülkede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belirli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birim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mal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veya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hizmetin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fiyatını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başka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ülkedeki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fiyata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eşitleyen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döviz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kuru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olmaktadır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Gegez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2009: 39).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harita, metin içeren bir resim&#10;&#10;Açıklama otomatik olarak oluşturuldu">
            <a:extLst>
              <a:ext uri="{FF2B5EF4-FFF2-40B4-BE49-F238E27FC236}">
                <a16:creationId xmlns:a16="http://schemas.microsoft.com/office/drawing/2014/main" id="{63F48E9E-69C7-9A2E-7456-B7671F4B5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451" y="2048436"/>
            <a:ext cx="3713871" cy="345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1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35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Arial Narrow"/>
              <a:buNone/>
            </a:pPr>
            <a:r>
              <a:rPr lang="en-US" sz="4000" b="1" i="0" u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KÜRESEL EKONOMININ GELIŞIMI VE ÖZELLIKLERI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Google Shape;86;p2"/>
          <p:cNvSpPr txBox="1">
            <a:spLocks noGrp="1"/>
          </p:cNvSpPr>
          <p:nvPr>
            <p:ph type="body" idx="1"/>
          </p:nvPr>
        </p:nvSpPr>
        <p:spPr>
          <a:xfrm>
            <a:off x="478302" y="1899139"/>
            <a:ext cx="8117058" cy="423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600"/>
              <a:buFont typeface="Calibri"/>
              <a:buNone/>
            </a:pP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Dünyada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ticari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faaliyetlerin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tarihi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insanoğlunun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toplumsal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hayata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geçişine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kadar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eskidir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lang="tr-TR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600"/>
              <a:buFont typeface="Calibri"/>
              <a:buNone/>
            </a:pPr>
            <a:endParaRPr lang="tr-TR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600"/>
              <a:buFont typeface="Calibri"/>
              <a:buNone/>
            </a:pP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İlk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uluslararası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ticari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faaliyetler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MÖ 2000’li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yılların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başlarında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Mezopotamya’da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başlamıştır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(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Yapraklı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2019: 7). </a:t>
            </a:r>
            <a:endParaRPr lang="tr-TR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600"/>
              <a:buFont typeface="Calibri"/>
              <a:buNone/>
            </a:pPr>
            <a:endParaRPr lang="tr-TR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600"/>
              <a:buFont typeface="Calibri"/>
              <a:buNone/>
            </a:pP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Uluslararası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ticari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faaliyetlerin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şekillenmesinde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dünya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ekonomisi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her zaman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etkili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olmuştur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lang="tr-TR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Resim 3" descr="bulut, gökyüzü, günbatımı, dış mekan içeren bir resim&#10;&#10;Açıklama otomatik olarak oluşturuldu">
            <a:extLst>
              <a:ext uri="{FF2B5EF4-FFF2-40B4-BE49-F238E27FC236}">
                <a16:creationId xmlns:a16="http://schemas.microsoft.com/office/drawing/2014/main" id="{6C27887D-35A4-4536-CA77-19158E78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02" y="4487594"/>
            <a:ext cx="8187396" cy="17584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>
            <a:spLocks noGrp="1"/>
          </p:cNvSpPr>
          <p:nvPr>
            <p:ph type="body" idx="1"/>
          </p:nvPr>
        </p:nvSpPr>
        <p:spPr>
          <a:xfrm>
            <a:off x="457200" y="1997612"/>
            <a:ext cx="4564966" cy="412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Matsuyama (1996)’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göre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zengin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yoksul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ülkenin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birlikte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varlığı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dünya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ticaret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sisteminin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kaçınılmaz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sonucudur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uluslararası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ticaret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farklı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ekonomik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aktivitelerin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dünyanın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farklı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bölgelerinde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yoğunlaşmasına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neden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olarak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zengin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yoksulu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yaratmaktadır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lang="tr-TR" sz="2000" b="0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Buradan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çıkarılacak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sonuç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ise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pazarın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niteliği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ile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pazarlama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stratejileri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arasında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karşılıklı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nedensellik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söz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konusudur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Öztürk&amp;Bakırtaş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2009: 48).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yük konteyneri, konteyner, gemi, dış mekan içeren bir resim&#10;&#10;Açıklama otomatik olarak oluşturuldu">
            <a:extLst>
              <a:ext uri="{FF2B5EF4-FFF2-40B4-BE49-F238E27FC236}">
                <a16:creationId xmlns:a16="http://schemas.microsoft.com/office/drawing/2014/main" id="{889E117A-0BCF-E50C-2956-153AA139A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260" y="2236763"/>
            <a:ext cx="3701747" cy="35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77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822325" y="287338"/>
            <a:ext cx="7543800" cy="1049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Arial Narrow"/>
              <a:buNone/>
            </a:pPr>
            <a:r>
              <a:rPr lang="en-US" sz="4000" b="1" i="0" u="none" dirty="0">
                <a:solidFill>
                  <a:srgbClr val="FEFEFE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KÜRESEL İSTIHDAM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Google Shape;153;p14"/>
          <p:cNvSpPr txBox="1">
            <a:spLocks noGrp="1"/>
          </p:cNvSpPr>
          <p:nvPr>
            <p:ph type="body" idx="1"/>
          </p:nvPr>
        </p:nvSpPr>
        <p:spPr>
          <a:xfrm>
            <a:off x="822325" y="2489982"/>
            <a:ext cx="4382721" cy="337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Küresel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müşterilerin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müşterilerin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faaliyette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bulundukları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ekonomilerin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özelliklerinin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özelliklerin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belirlediği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satın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alma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olanaklarının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müşterilerin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isteklerinin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belirlenmesi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gerekir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lang="tr-TR" sz="2000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Satın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alma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gücünün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belirleyicileri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ise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bireyin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cari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beklenen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serveti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borçlanma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olanaklarıdır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para, madeni para, para birimi, para taşıma içeren bir resim&#10;&#10;Açıklama otomatik olarak oluşturuldu">
            <a:extLst>
              <a:ext uri="{FF2B5EF4-FFF2-40B4-BE49-F238E27FC236}">
                <a16:creationId xmlns:a16="http://schemas.microsoft.com/office/drawing/2014/main" id="{E8A71CDF-1DD0-2FD2-C8FA-299CDE92B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611" y="2489983"/>
            <a:ext cx="3592644" cy="25321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822325" y="287338"/>
            <a:ext cx="7543800" cy="1049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Arial Narrow"/>
              <a:buNone/>
            </a:pPr>
            <a:r>
              <a:rPr lang="en-US" sz="4000" b="1" i="0" u="none" dirty="0">
                <a:solidFill>
                  <a:srgbClr val="FEFEFE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KÜRESEL İSTIHDAM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Google Shape;153;p14"/>
          <p:cNvSpPr txBox="1">
            <a:spLocks noGrp="1"/>
          </p:cNvSpPr>
          <p:nvPr>
            <p:ph type="body" idx="1"/>
          </p:nvPr>
        </p:nvSpPr>
        <p:spPr>
          <a:xfrm>
            <a:off x="822325" y="2025748"/>
            <a:ext cx="5043903" cy="384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düzeyi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ile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servet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ise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birbirlerini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etkiler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yüksek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düzeyi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yüksek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servet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birikimine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olanak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tanırken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yüksek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servet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düzeyi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yüksek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düzeyi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elde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edilmesini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sağlar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tüm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bunlara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bağlı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olarak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düzeyinin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ise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istihdamın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fonksiyonu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olduğunun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vurgulanması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gerekir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lang="tr-TR" sz="2000" b="0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Yani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istihdam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edilen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kişiler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belirli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elde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edeceklerinden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istihdamın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niteliği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sürekliliği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düzeyini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istikrarını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buradan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satın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alma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gücünün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düzeyini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istikrarını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belirleyicisi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olmaktadır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Öztürk&amp;Bakırtaş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2009: 43).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maden, para, para birimi, para taşıma içeren bir resim&#10;&#10;Açıklama otomatik olarak oluşturuldu">
            <a:extLst>
              <a:ext uri="{FF2B5EF4-FFF2-40B4-BE49-F238E27FC236}">
                <a16:creationId xmlns:a16="http://schemas.microsoft.com/office/drawing/2014/main" id="{1E3C5EF7-81FC-F894-2AD2-9A850527B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957" y="2164666"/>
            <a:ext cx="2847975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11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 txBox="1">
            <a:spLocks noGrp="1"/>
          </p:cNvSpPr>
          <p:nvPr>
            <p:ph type="body" idx="4294967295"/>
          </p:nvPr>
        </p:nvSpPr>
        <p:spPr>
          <a:xfrm>
            <a:off x="457201" y="1083212"/>
            <a:ext cx="8208498" cy="286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Küresel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pazarlama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stratejileri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hazırlanırken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ekonomik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dalgalanmalar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olgusu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dalgalanmaların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işsizlik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dolayısıyla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buradan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da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satın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alma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gücü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üzerindeki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etkisi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dikkate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alınmalıdır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lang="tr-TR" sz="2000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Kapitalist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ekonomilerin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doğasında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bulunduğu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kabul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edilen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ekonomik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dalgalanmalar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yalnızca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istihdam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böylece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satın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alma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gücünü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etkilemekle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kalmayıp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satın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alma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zamanına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ilişkin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tercihleri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etkiler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metin, kara tahta, el yazısı, yazı tahtası içeren bir resim&#10;&#10;Açıklama otomatik olarak oluşturuldu">
            <a:extLst>
              <a:ext uri="{FF2B5EF4-FFF2-40B4-BE49-F238E27FC236}">
                <a16:creationId xmlns:a16="http://schemas.microsoft.com/office/drawing/2014/main" id="{EE14CF82-DA93-4AA4-F7FC-B0C034168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123028"/>
            <a:ext cx="8335107" cy="299641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 txBox="1">
            <a:spLocks noGrp="1"/>
          </p:cNvSpPr>
          <p:nvPr>
            <p:ph type="body" idx="4294967295"/>
          </p:nvPr>
        </p:nvSpPr>
        <p:spPr>
          <a:xfrm>
            <a:off x="450166" y="738553"/>
            <a:ext cx="8440616" cy="419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Ekonomik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konjonktürün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daralma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dönemlerinde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satın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alma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kararlarında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erteleme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eğilimi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gözlemlenirken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genişleme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döneminde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kimi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satın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alma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kararları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öne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çekilebilmektedir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lang="tr-TR" sz="2000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Yine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ekonomik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kriz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dönemlerinde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genişleme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dönemlerinde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aynı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ihtiyacı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karşılamaya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yönelik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ancak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farklı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kalite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dolayısıyla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fiyata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sahip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mallar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tercih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edilebilmektedir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lang="tr-TR" sz="2000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Özellikle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ekonomik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kriz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dönemleri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yandan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kimilerinin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işsiz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kalmasına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sebep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olurken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diğer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yandan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fiyatlar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düşme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eğiliminde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olduğundan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reel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gelirlerin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artmasına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neden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olabilmektedir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lang="tr-TR" sz="2000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Ancak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kriz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dönemleri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nominal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düşme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eğilimi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gösterdiği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dönemlerde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olduğu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zaman, reel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artabilmesi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için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ortalama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fiyatların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nominal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gelirden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daha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hızlı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düşmesi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gerekmektedir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E65D5F4-DB70-E368-DB12-9BA8F9267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66" y="4670474"/>
            <a:ext cx="8440616" cy="144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61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 txBox="1">
            <a:spLocks noGrp="1"/>
          </p:cNvSpPr>
          <p:nvPr>
            <p:ph type="body" idx="4294967295"/>
          </p:nvPr>
        </p:nvSpPr>
        <p:spPr>
          <a:xfrm>
            <a:off x="457200" y="1899138"/>
            <a:ext cx="4719711" cy="422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Eğer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reel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gelirler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yükselirse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iş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sahipleri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hem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fiyat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etkisi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hem de reel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etkisi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ile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taleplerini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arttırırlar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lang="tr-TR" sz="2000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Öte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yandan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krizin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devam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edeceği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böylece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fiyatlardaki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düşme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eğiliminin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devam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edeceğine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yönelik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beklenti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oluşursa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durum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daha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düşük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fiyat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düzeyinde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satın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alma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işleminin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yapılmak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istenmesine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satın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alma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kararlarının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ertelenmesine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etki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edecektir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Öztürk&amp;Bakırtaş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2009: 44). 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grafik, grafik tasarım, sanat, çizim içeren bir resim&#10;&#10;Açıklama otomatik olarak oluşturuldu">
            <a:extLst>
              <a:ext uri="{FF2B5EF4-FFF2-40B4-BE49-F238E27FC236}">
                <a16:creationId xmlns:a16="http://schemas.microsoft.com/office/drawing/2014/main" id="{AA8A91C2-C112-BC87-A06C-E561312BE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941" y="1904997"/>
            <a:ext cx="3253976" cy="269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18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 txBox="1">
            <a:spLocks noGrp="1"/>
          </p:cNvSpPr>
          <p:nvPr>
            <p:ph type="body" idx="4294967295"/>
          </p:nvPr>
        </p:nvSpPr>
        <p:spPr>
          <a:xfrm>
            <a:off x="393895" y="281355"/>
            <a:ext cx="8215533" cy="5401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900"/>
              <a:buFont typeface="Calibri"/>
              <a:buNone/>
            </a:pP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Karşılaştırmalı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çalışmaları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küreselleşmenin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hız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kazandığı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1980’li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yıllar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sonrasında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bireylerin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ücretleri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gelirlerindeki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farklılığın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sadece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farklı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meslek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grupları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için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değil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aynı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zamanda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aynı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meslek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grubu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içinde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olduğunu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göstermektedir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lang="tr-TR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900"/>
              <a:buFont typeface="Calibri"/>
              <a:buNone/>
            </a:pPr>
            <a:endParaRPr lang="tr-TR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900"/>
              <a:buFont typeface="Calibri"/>
              <a:buNone/>
            </a:pP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farklılık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sadece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gelişmekte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değil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gelişmiş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ülkelerinde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karşı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karşıya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kaldığı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sorundur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lang="tr-TR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900"/>
              <a:buFont typeface="Calibri"/>
              <a:buNone/>
            </a:pPr>
            <a:endParaRPr lang="tr-TR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900"/>
              <a:buFont typeface="Calibri"/>
              <a:buNone/>
            </a:pP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Gelişmiş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ülkelerde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ücret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eşitsizliğinin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ana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nedenleri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1206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BEC7C2"/>
              </a:buClr>
              <a:buSzPts val="1900"/>
              <a:buFont typeface="Calibri"/>
              <a:buChar char="-"/>
            </a:pP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Teknolojik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değişimlere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eğilimli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yeteneğe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uygulanan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pozitif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ayrımcılık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</a:t>
            </a:r>
            <a:endParaRPr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1206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BEC7C2"/>
              </a:buClr>
              <a:buSzPts val="1900"/>
              <a:buFont typeface="Calibri"/>
              <a:buChar char="-"/>
            </a:pP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Gelişmekte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olan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ülkelerle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olan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ticaretteki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artış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1206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BEC7C2"/>
              </a:buClr>
              <a:buSzPts val="1900"/>
              <a:buFont typeface="Calibri"/>
              <a:buChar char="-"/>
            </a:pP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Düşük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nitelikli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işgücü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göçüdür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B5AE53"/>
              </a:buClr>
              <a:buSzPts val="1900"/>
              <a:buFont typeface="Calibri"/>
              <a:buNone/>
            </a:pP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Gelişmekte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ülkeler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için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ise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nedenler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1206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BEC7C2"/>
              </a:buClr>
              <a:buSzPts val="1900"/>
              <a:buFont typeface="Calibri"/>
              <a:buChar char="-"/>
            </a:pP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Endüstri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ücret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primleri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endParaRPr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1206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BEC7C2"/>
              </a:buClr>
              <a:buSzPts val="1900"/>
              <a:buFont typeface="Calibri"/>
              <a:buChar char="-"/>
            </a:pP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Ticari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liberalizasyon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sonrasında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büyüyen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kayıt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dışı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ekonomi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gibi</a:t>
            </a:r>
            <a:r>
              <a:rPr lang="en-US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faktörlerdir</a:t>
            </a:r>
            <a:r>
              <a:rPr lang="tr-TR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-1206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BEC7C2"/>
              </a:buClr>
              <a:buSzPts val="1900"/>
              <a:buFont typeface="Calibri"/>
              <a:buChar char="-"/>
            </a:pP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Öztürk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&amp;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Bakırtaş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2009: 46).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title"/>
          </p:nvPr>
        </p:nvSpPr>
        <p:spPr>
          <a:xfrm>
            <a:off x="822325" y="287338"/>
            <a:ext cx="7543800" cy="102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alibri"/>
              <a:buNone/>
            </a:pPr>
            <a:r>
              <a:rPr lang="en-US" sz="4000" b="1" i="0" u="none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KÜRESEL TICARET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Google Shape;169;p17"/>
          <p:cNvSpPr txBox="1">
            <a:spLocks noGrp="1"/>
          </p:cNvSpPr>
          <p:nvPr>
            <p:ph type="body" idx="1"/>
          </p:nvPr>
        </p:nvSpPr>
        <p:spPr>
          <a:xfrm>
            <a:off x="295423" y="2461846"/>
            <a:ext cx="5190977" cy="340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Küresel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ticaret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yoluyla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uluslararası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ekonomik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entegrasyon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sonucu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doğurduğu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için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iktisadi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analizler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uluslararası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ekonomik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ilişkileri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analize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katmak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zorundadırlar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 </a:t>
            </a:r>
            <a:endParaRPr lang="tr-TR" sz="2000" b="0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Uluslararası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ekonomik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ilişkilerin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temel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nedenleri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kabaca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ülkelerin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sahip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oldukları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doğal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kaynakların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üretim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faktörlerinin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miktar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niteliğindeki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farklılıklar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ile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teknoloji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düzeyindeki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farklılıklardır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havai fişek, kişi, şahıs, hafif, gece içeren bir resim&#10;&#10;Açıklama otomatik olarak oluşturuldu">
            <a:extLst>
              <a:ext uri="{FF2B5EF4-FFF2-40B4-BE49-F238E27FC236}">
                <a16:creationId xmlns:a16="http://schemas.microsoft.com/office/drawing/2014/main" id="{EA647F74-6DD2-5B27-754D-CA9B67D7D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224" y="2572996"/>
            <a:ext cx="3035353" cy="25757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title"/>
          </p:nvPr>
        </p:nvSpPr>
        <p:spPr>
          <a:xfrm>
            <a:off x="822325" y="287338"/>
            <a:ext cx="7543800" cy="102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alibri"/>
              <a:buNone/>
            </a:pPr>
            <a:r>
              <a:rPr lang="en-US" sz="4000" b="1" i="0" u="none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KÜRESEL TICARET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Google Shape;169;p17"/>
          <p:cNvSpPr txBox="1">
            <a:spLocks noGrp="1"/>
          </p:cNvSpPr>
          <p:nvPr>
            <p:ph type="body" idx="1"/>
          </p:nvPr>
        </p:nvSpPr>
        <p:spPr>
          <a:xfrm>
            <a:off x="365761" y="2630657"/>
            <a:ext cx="4825218" cy="323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Bu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faktörlerin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miktar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nitelikleri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zaman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içerisinde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değiştiğinden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uluslararası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ekonomik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ilişkiler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dinamik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karakterdedir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 </a:t>
            </a:r>
            <a:endParaRPr lang="tr-TR" sz="2000" b="0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Öte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yandan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küreselleşme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üretim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faktörlerinin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teknolojinin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uluslararası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hareketliliğini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arttırmış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doğal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olarak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üretim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ile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tüketim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uluslararası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nitelik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almıştır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 </a:t>
            </a:r>
            <a:endParaRPr lang="tr-TR" sz="2000" b="0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pic>
        <p:nvPicPr>
          <p:cNvPr id="3" name="Resim 2" descr="metin, su, kişi, şahıs, dış mekan içeren bir resim&#10;&#10;Açıklama otomatik olarak oluşturuldu">
            <a:extLst>
              <a:ext uri="{FF2B5EF4-FFF2-40B4-BE49-F238E27FC236}">
                <a16:creationId xmlns:a16="http://schemas.microsoft.com/office/drawing/2014/main" id="{F44DCC42-D89D-6C9C-907B-6BB3D5523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846" y="2630657"/>
            <a:ext cx="3574205" cy="22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30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title"/>
          </p:nvPr>
        </p:nvSpPr>
        <p:spPr>
          <a:xfrm>
            <a:off x="822325" y="287338"/>
            <a:ext cx="7543800" cy="102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alibri"/>
              <a:buNone/>
            </a:pPr>
            <a:r>
              <a:rPr lang="en-US" sz="4000" b="1" i="0" u="none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KÜRESEL TICARET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Google Shape;169;p17"/>
          <p:cNvSpPr txBox="1">
            <a:spLocks noGrp="1"/>
          </p:cNvSpPr>
          <p:nvPr>
            <p:ph type="body" idx="1"/>
          </p:nvPr>
        </p:nvSpPr>
        <p:spPr>
          <a:xfrm>
            <a:off x="365760" y="2475913"/>
            <a:ext cx="4628271" cy="339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Bu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ise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pazarlama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stratejilerinin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küresel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nitelik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kazanmasına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sebebiyet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vermiştir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 </a:t>
            </a:r>
            <a:endParaRPr lang="tr-TR" sz="2000" b="0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endParaRPr lang="tr-TR" dirty="0"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Ticaretin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küreselleşmesinin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tek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boyutu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belirli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malların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küresel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ticarete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konu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olması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olmayıp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bir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ülkede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üretilen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mal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hizmetlerin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giderek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daha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çoğunun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dış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ticarete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konu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olmasıdır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(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Öztürk&amp;Bakırtaş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2009: 49).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kişi, şahıs, mobilya, adam, insan, sanat içeren bir resim&#10;&#10;Açıklama otomatik olarak oluşturuldu">
            <a:extLst>
              <a:ext uri="{FF2B5EF4-FFF2-40B4-BE49-F238E27FC236}">
                <a16:creationId xmlns:a16="http://schemas.microsoft.com/office/drawing/2014/main" id="{B319F39B-6DD7-4C4C-3162-9A62ECB23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598" y="2883877"/>
            <a:ext cx="3616116" cy="209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2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>
            <a:spLocks noGrp="1"/>
          </p:cNvSpPr>
          <p:nvPr>
            <p:ph type="title"/>
          </p:nvPr>
        </p:nvSpPr>
        <p:spPr>
          <a:xfrm>
            <a:off x="822325" y="287338"/>
            <a:ext cx="7543800" cy="131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Arial Narrow"/>
              <a:buNone/>
            </a:pPr>
            <a:r>
              <a:rPr lang="en-US" sz="4000" b="1" i="0" u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KÜRESEL EKONOMININ GELIŞIMI VE ÖZELLIKLERI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Google Shape;86;p2"/>
          <p:cNvSpPr txBox="1">
            <a:spLocks noGrp="1"/>
          </p:cNvSpPr>
          <p:nvPr>
            <p:ph type="body" idx="1"/>
          </p:nvPr>
        </p:nvSpPr>
        <p:spPr>
          <a:xfrm>
            <a:off x="432775" y="1736724"/>
            <a:ext cx="5658536" cy="4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SzPts val="1600"/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zellikle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İkinci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Dünya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Savaşı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sonrasında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Dünya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Bankası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20.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yüzyılın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son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çeyreğini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şoklar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(1970’lerdeki petrol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krizi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1982’deki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üçüncü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dünya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ülkeleri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borç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krizi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1989’da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komünizmin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çöküşü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gibi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ayarlamalar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dönemi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olarak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tanımlamıştır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(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Gegez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2013: 34).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600"/>
              <a:buFont typeface="Calibri"/>
              <a:buNone/>
            </a:pPr>
            <a:endParaRPr lang="tr-TR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600"/>
              <a:buFont typeface="Calibri"/>
              <a:buNone/>
            </a:pP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Bütün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ortaya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çıkan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ekonomik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faaliyetlerin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küreselleşmesinin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pazarlama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stratejilerini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nasıl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etkileyebileceği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sorusuna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küresel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üretim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küresel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harcama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bileşenleri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küresel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istihdam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küresel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dağılımı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küresel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ticaret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bağlamında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değerlendirilerek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iyi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şekilde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cevap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verilebilir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(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Öztürk&amp;Bakırtaş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2009: 50).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giyim, el yazısı, siyah beyaz, kişi, şahıs içeren bir resim&#10;&#10;Açıklama otomatik olarak oluşturuldu">
            <a:extLst>
              <a:ext uri="{FF2B5EF4-FFF2-40B4-BE49-F238E27FC236}">
                <a16:creationId xmlns:a16="http://schemas.microsoft.com/office/drawing/2014/main" id="{BAE90755-C933-21AF-63BC-C0FF4F1F4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110" y="1856263"/>
            <a:ext cx="2480604" cy="40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34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title"/>
          </p:nvPr>
        </p:nvSpPr>
        <p:spPr>
          <a:xfrm>
            <a:off x="457200" y="4143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E4E1E3"/>
              </a:buClr>
              <a:buSzPts val="3000"/>
              <a:buFont typeface="Arial Narrow"/>
              <a:buNone/>
            </a:pPr>
            <a:r>
              <a:rPr lang="en-US" sz="3200" b="1" i="0" u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KÜRESEL PAZAR TRENDİNİN/GELİŞİMİNİN TAŞIDIĞI ÖZELLİKLER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Google Shape;175;p18"/>
          <p:cNvSpPr txBox="1">
            <a:spLocks noGrp="1"/>
          </p:cNvSpPr>
          <p:nvPr>
            <p:ph type="body" idx="1"/>
          </p:nvPr>
        </p:nvSpPr>
        <p:spPr>
          <a:xfrm>
            <a:off x="136525" y="2152357"/>
            <a:ext cx="8697986" cy="371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marR="0" lvl="0" indent="-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EC7C2"/>
              </a:buClr>
              <a:buSzPts val="2000"/>
              <a:buFont typeface="Calibri"/>
              <a:buAutoNum type="arabicPeriod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Küresel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ticaret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hacminin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dünya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gayri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safi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milli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gelirinin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yaklaşık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dörtte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birini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(on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trilyon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dolar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/2007)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oluşturabilmesi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BEC7C2"/>
              </a:buClr>
              <a:buSzPts val="2000"/>
              <a:buFont typeface="Calibri"/>
              <a:buAutoNum type="arabicPeriod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Küresel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ticaret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kalitesinin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pasif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portföy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(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hisse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senedi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tahvil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)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aktif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doğrudan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yatırım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(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sermaye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teknoloji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yönetimsel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hüner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üretim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alt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yapısı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),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hizmet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(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bankacılık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lojistik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mühendislik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tasarım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reklam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perakendecilik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)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bilgi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eksenli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olarak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artması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BEC7C2"/>
              </a:buClr>
              <a:buSzPts val="2000"/>
              <a:buFont typeface="Calibri"/>
              <a:buAutoNum type="arabicPeriod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Küresel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finansal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sistem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mekanizmaların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gittikçe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daha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sofistike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hale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gelmesi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BEC7C2"/>
              </a:buClr>
              <a:buSzPts val="2000"/>
              <a:buFont typeface="Calibri"/>
              <a:buAutoNum type="arabicPeriod"/>
            </a:pP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Küreselleşme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sürecinin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uluslararası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işbirlikleriyle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yaratılan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değişim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ajanlarıyla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(WHO, IMF, vb.)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gittikçe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daha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fazla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hızlanması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 Bu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hız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incelendiğinde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70’li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yılların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başında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yurt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içi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hasıla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ile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ihracat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hemen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hemen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aynı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tutardayken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bunu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izleyen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yıllarda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bu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makas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ihracat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lehine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giderek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açılmakta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hatta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dış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ticaret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hacmi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Singapur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gibi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bazı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ülkelerde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YİH’nın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üzerine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çıkmaktadır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281354" y="287338"/>
            <a:ext cx="8609427" cy="111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E4E1E3"/>
              </a:buClr>
              <a:buSzPts val="2800"/>
              <a:buFont typeface="Arial Narrow"/>
              <a:buNone/>
            </a:pPr>
            <a:r>
              <a:rPr lang="en-US" sz="3200" b="1" i="0" u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ULUSAL PAZARDAN KÜRESEL PAZARA ÇIKIŞTA KARŞILAŞILABİLECEK RİSKLER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Google Shape;181;p19"/>
          <p:cNvSpPr txBox="1">
            <a:spLocks noGrp="1"/>
          </p:cNvSpPr>
          <p:nvPr>
            <p:ph type="body" idx="1"/>
          </p:nvPr>
        </p:nvSpPr>
        <p:spPr>
          <a:xfrm>
            <a:off x="281355" y="2686929"/>
            <a:ext cx="4909624" cy="318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Char char=" "/>
            </a:pPr>
            <a:r>
              <a:rPr lang="en-US" sz="2000" b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Ülke</a:t>
            </a:r>
            <a:r>
              <a:rPr lang="en-US" sz="2000" b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riski</a:t>
            </a:r>
            <a:r>
              <a:rPr lang="en-US" sz="2000" b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;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hükümetlerin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engel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kısıtlama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el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koyma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riskleriyle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bürokrasi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kırtasiyecilik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aykırı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hukuki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düzenlemeler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sosyo-politik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istikrarsızlık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yönetimsel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yetersizlik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vb.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7" marR="0" lvl="0" indent="-1270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Char char=" "/>
            </a:pPr>
            <a:r>
              <a:rPr lang="en-US" sz="2000" b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Asimetrik </a:t>
            </a:r>
            <a:r>
              <a:rPr lang="en-US" sz="2000" b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kültürel</a:t>
            </a:r>
            <a:r>
              <a:rPr lang="en-US" sz="2000" b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riskler</a:t>
            </a:r>
            <a:r>
              <a:rPr lang="en-US" sz="2000" b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;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kültürel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farklılıklar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tüketim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tarzı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farklılıkları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görüşme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karar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tarzları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etik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sorunlar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vb.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şehir, şehir manzarası, gökyüzü, Metropolitan bölgesi içeren bir resim&#10;&#10;Açıklama otomatik olarak oluşturuldu">
            <a:extLst>
              <a:ext uri="{FF2B5EF4-FFF2-40B4-BE49-F238E27FC236}">
                <a16:creationId xmlns:a16="http://schemas.microsoft.com/office/drawing/2014/main" id="{01BF8B9C-A540-429F-30BE-D74DD06B9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263" y="2706333"/>
            <a:ext cx="3432517" cy="210481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154745" y="287337"/>
            <a:ext cx="8834510" cy="1091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E4E1E3"/>
              </a:buClr>
              <a:buSzPts val="2800"/>
              <a:buFont typeface="Arial Narrow"/>
              <a:buNone/>
            </a:pPr>
            <a:r>
              <a:rPr lang="en-US" sz="3200" b="1" i="0" u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ULUSAL PAZARDAN KÜRESEL PAZARA ÇIKIŞTA KARŞILAŞILABİLECEK RİSKLER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Google Shape;181;p19"/>
          <p:cNvSpPr txBox="1">
            <a:spLocks noGrp="1"/>
          </p:cNvSpPr>
          <p:nvPr>
            <p:ph type="body" idx="1"/>
          </p:nvPr>
        </p:nvSpPr>
        <p:spPr>
          <a:xfrm>
            <a:off x="281355" y="2250831"/>
            <a:ext cx="5317588" cy="361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Char char=" "/>
            </a:pPr>
            <a:r>
              <a:rPr lang="en-US" sz="2000" b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Ticari</a:t>
            </a:r>
            <a:r>
              <a:rPr lang="en-US" sz="2000" b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riskler</a:t>
            </a:r>
            <a:r>
              <a:rPr lang="en-US" sz="2000" b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;</a:t>
            </a:r>
            <a:r>
              <a:rPr lang="en-US" sz="2000" b="1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pazara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giriş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zamanlaması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rekabetçi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yoğunluk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stratejik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operasyonel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uygulamalarda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başarısızlık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ortakların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veya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iş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ortaklarının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zayıflığı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vb.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7" marR="0" lvl="0" indent="-1270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Char char=" "/>
            </a:pPr>
            <a:r>
              <a:rPr lang="en-US" sz="2000" b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Kar/</a:t>
            </a:r>
            <a:r>
              <a:rPr lang="en-US" sz="2000" b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finansman</a:t>
            </a:r>
            <a:r>
              <a:rPr lang="en-US" sz="2000" b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riski</a:t>
            </a:r>
            <a:r>
              <a:rPr lang="en-US" sz="2000" b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;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kur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istikrarsızlıkları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(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kar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ihracat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bedeli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transferi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),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vergiler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enflasyon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transfer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fiyatlandırma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vb.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7" marR="0" lvl="0" indent="-1270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B5AE53"/>
              </a:buClr>
              <a:buSzPts val="2000"/>
              <a:buFont typeface="Calibri"/>
              <a:buChar char=" "/>
            </a:pPr>
            <a:r>
              <a:rPr lang="en-US" sz="2000" b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Moral </a:t>
            </a:r>
            <a:r>
              <a:rPr lang="en-US" sz="2000" b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riski</a:t>
            </a:r>
            <a:r>
              <a:rPr lang="en-US" sz="2000" b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; 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mal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ödeme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transferlerinin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kötüye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000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kullanılması</a:t>
            </a:r>
            <a:r>
              <a:rPr lang="en-US" sz="2000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metin, yazı tipi, sarı, grafik içeren bir resim&#10;&#10;Açıklama otomatik olarak oluşturuldu">
            <a:extLst>
              <a:ext uri="{FF2B5EF4-FFF2-40B4-BE49-F238E27FC236}">
                <a16:creationId xmlns:a16="http://schemas.microsoft.com/office/drawing/2014/main" id="{0E140A38-E881-9F09-A1F6-A8F628D40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59" y="2574389"/>
            <a:ext cx="3010486" cy="268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85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Arial Narrow"/>
              <a:buNone/>
            </a:pPr>
            <a:r>
              <a:rPr lang="en-US" sz="4000" b="1" i="0" u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KÜRESEL TEORİLER VE YAKLAŞIMLAR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Google Shape;187;p20"/>
          <p:cNvSpPr txBox="1">
            <a:spLocks noGrp="1"/>
          </p:cNvSpPr>
          <p:nvPr>
            <p:ph type="body" idx="1"/>
          </p:nvPr>
        </p:nvSpPr>
        <p:spPr>
          <a:xfrm>
            <a:off x="351692" y="2405575"/>
            <a:ext cx="5373859" cy="3463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600"/>
              <a:buFont typeface="Calibri"/>
              <a:buNone/>
            </a:pP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Klasik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neo-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klasik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yeni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ticaret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yeni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etkileşim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teorileri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yaklaşımları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alanında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uluslararası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ticaret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teorisini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ilk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olarak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ele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alan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mutlak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karşılaştırmalı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üstünlük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teorileri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konusunda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özetle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şunlar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söylenebilir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(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Karabulut&amp;Karabulut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2011: 18-19):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EC7C2"/>
              </a:buClr>
              <a:buSzPts val="1600"/>
              <a:buNone/>
            </a:pPr>
            <a:r>
              <a:rPr lang="tr-TR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a)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Uluslararası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iktisat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uluslararası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ticaret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(mal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hizmet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)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mali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(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fon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ödeme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)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akımını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sağlar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EC7C2"/>
              </a:buClr>
              <a:buSzPts val="1600"/>
              <a:buNone/>
            </a:pPr>
            <a:r>
              <a:rPr lang="tr-TR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b)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Uluslararası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ticaret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teorisi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ülkelerarası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mal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hizmet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alım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satımlarının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nedenlerini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açıklar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küre, dünya, gezegen, gökyüzü içeren bir resim&#10;&#10;Açıklama otomatik olarak oluşturuldu">
            <a:extLst>
              <a:ext uri="{FF2B5EF4-FFF2-40B4-BE49-F238E27FC236}">
                <a16:creationId xmlns:a16="http://schemas.microsoft.com/office/drawing/2014/main" id="{08F665EA-8ECD-5935-3740-FD850FF12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866" y="2405575"/>
            <a:ext cx="2940117" cy="288387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Arial Narrow"/>
              <a:buNone/>
            </a:pPr>
            <a:r>
              <a:rPr lang="en-US" sz="4000" b="1" i="0" u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KÜRESEL TEORİLER VE YAKLAŞIMLAR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Google Shape;187;p20"/>
          <p:cNvSpPr txBox="1">
            <a:spLocks noGrp="1"/>
          </p:cNvSpPr>
          <p:nvPr>
            <p:ph type="body" idx="1"/>
          </p:nvPr>
        </p:nvSpPr>
        <p:spPr>
          <a:xfrm>
            <a:off x="379828" y="1842867"/>
            <a:ext cx="8384344" cy="370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EC7C2"/>
              </a:buClr>
              <a:buSzPts val="1600"/>
              <a:buNone/>
            </a:pP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c)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Merkantilist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ekonomi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siyasi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doktrin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sonrası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uluslararası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ticaret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teorisini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/UT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oluşturma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geliştirme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süreci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Adam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Smith’in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«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Ulusların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Zenginliği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»/1776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eseriyle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başlar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 D. Ricardo, J. M. Keynes 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P. Samuelson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izleyicilerine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kadar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uzanır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EC7C2"/>
              </a:buClr>
              <a:buSzPts val="1600"/>
              <a:buNone/>
            </a:pPr>
            <a:r>
              <a:rPr lang="tr-TR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d) 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UT,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iki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ülke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iki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mal,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parasız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işlem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tam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rekabet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hükümetsizlik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lojistik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sıfır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tam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çalışma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varsayımlarına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dayanır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EC7C2"/>
              </a:buClr>
              <a:buSzPts val="1600"/>
              <a:buNone/>
            </a:pPr>
            <a:r>
              <a:rPr lang="tr-TR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e)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Mutlak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üstünlük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/A. Smith: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Düşük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maliyetli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/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emek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malda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uzmanlaşıp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ihraç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pahalı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maliyetliyi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ithal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metin, bulut, gökyüzü, dünya içeren bir resim&#10;&#10;Açıklama otomatik olarak oluşturuldu">
            <a:extLst>
              <a:ext uri="{FF2B5EF4-FFF2-40B4-BE49-F238E27FC236}">
                <a16:creationId xmlns:a16="http://schemas.microsoft.com/office/drawing/2014/main" id="{8E3D9014-8AF9-19B0-406A-983C96F69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28" y="4698610"/>
            <a:ext cx="8384344" cy="147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13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Arial Narrow"/>
              <a:buNone/>
            </a:pPr>
            <a:r>
              <a:rPr lang="en-US" sz="4000" b="1" i="0" u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KÜRESEL TEORİLER VE YAKLAŞIMLAR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Google Shape;187;p20"/>
          <p:cNvSpPr txBox="1">
            <a:spLocks noGrp="1"/>
          </p:cNvSpPr>
          <p:nvPr>
            <p:ph type="body" idx="1"/>
          </p:nvPr>
        </p:nvSpPr>
        <p:spPr>
          <a:xfrm>
            <a:off x="703225" y="2560320"/>
            <a:ext cx="5050461" cy="339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EC7C2"/>
              </a:buClr>
              <a:buSzPts val="1600"/>
              <a:buNone/>
            </a:pPr>
            <a:r>
              <a:rPr lang="tr-TR" sz="14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f</a:t>
            </a:r>
            <a:r>
              <a:rPr lang="tr-TR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)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Karşılaştırmalı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Üstünlük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/D. Ricardo: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Üretimdeki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nispi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/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karşılaştırmalı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üstünlüğün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derecesine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göre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uzmanlaşma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(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homojen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emek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statiklik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varsayımı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)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önemlidir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EC7C2"/>
              </a:buClr>
              <a:buSzPts val="1600"/>
              <a:buNone/>
            </a:pPr>
            <a:r>
              <a:rPr lang="tr-TR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g)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Tüm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faktör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koşullarına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dayalı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fırsat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maliyetini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(Neo/yeni-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Klasikler’in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)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esas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olan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yaklaşımı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daha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gerçekçidir</a:t>
            </a:r>
            <a:r>
              <a:rPr lang="en-US" b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uzay, boşluk, mekan, dış mekan, dış uzay, evren, kainat, doğa içeren bir resim&#10;&#10;Açıklama otomatik olarak oluşturuldu">
            <a:extLst>
              <a:ext uri="{FF2B5EF4-FFF2-40B4-BE49-F238E27FC236}">
                <a16:creationId xmlns:a16="http://schemas.microsoft.com/office/drawing/2014/main" id="{113E671E-2E21-2318-D374-C7A3E84AA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262" y="2797711"/>
            <a:ext cx="2857500" cy="19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20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1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Arial Narrow"/>
              <a:buNone/>
            </a:pPr>
            <a:r>
              <a:rPr lang="en-US" sz="4000" b="1" i="0" u="none" dirty="0">
                <a:solidFill>
                  <a:srgbClr val="FEFEFE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KAYNAKÇA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0" y="2110154"/>
            <a:ext cx="8862645" cy="364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73050" marR="0" lvl="0" indent="-1524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BEC7C2"/>
              </a:buClr>
              <a:buSzPts val="1900"/>
              <a:buFont typeface="Calibri"/>
              <a:buNone/>
            </a:pPr>
            <a:endParaRPr sz="1900" b="0" i="0" u="none" strike="noStrike" cap="none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73050" marR="0" lvl="0" indent="-273050" algn="just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BEC7C2"/>
              </a:buClr>
              <a:buSzPts val="1900"/>
              <a:buFont typeface="Calibri"/>
              <a:buChar char=" "/>
            </a:pP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Farina, İ. A., (2013) Küresel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Pazarlama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: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Temel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Kavramlar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Kapsamı</a:t>
            </a:r>
            <a:r>
              <a:rPr lang="en-US" b="1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Ed.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Öztürk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A. S.,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Ersoy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N. F., Küresel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Pazarlama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Anadolu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Üni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 AÖF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Yayın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No: 1779, 2-31,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Eskişehir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</a:t>
            </a:r>
            <a:endParaRPr b="1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273050" marR="0" lvl="0" indent="-273050" algn="just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BEC7C2"/>
              </a:buClr>
              <a:buSzPts val="1900"/>
              <a:buFont typeface="Calibri"/>
              <a:buChar char=" "/>
            </a:pP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Gegez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E. (2013) Küresel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Pazarlamayı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Etkileyen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Ekonomik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Demografik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Koşullar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Ed.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Öztürk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A. S.,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Ersoy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N. F., Küresel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Pazarlama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Anadolu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Üni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 AÖF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Yayın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No: 1779, 32-51,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Eskişehir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marR="0" lvl="0" indent="-273050" algn="just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BEC7C2"/>
              </a:buClr>
              <a:buSzPts val="1900"/>
              <a:buFont typeface="Calibri"/>
              <a:buChar char=" "/>
            </a:pP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Karabulut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M.;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Karabulut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A. T. (2011). Küresel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Yönetim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Pazarlama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İstanbul: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Papatya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Yayıncılık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Eğitim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marR="0" lvl="0" indent="-273050" algn="just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BEC7C2"/>
              </a:buClr>
              <a:buSzPts val="1900"/>
              <a:buFont typeface="Calibri"/>
              <a:buChar char=" "/>
            </a:pP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Koç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E.,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Şenel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M.C., Kaya, K. (2018).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Dünyada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Türkiye’de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Sanayileşme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I -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Strateji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Temel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Sanayileşme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Sorunları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b="0" i="1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Mühendis</a:t>
            </a:r>
            <a:r>
              <a:rPr lang="en-US" b="0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1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ve</a:t>
            </a:r>
            <a:r>
              <a:rPr lang="en-US" b="0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1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Makine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59, 690, 1-26.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marR="0" lvl="0" indent="-273050" algn="just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BEC7C2"/>
              </a:buClr>
              <a:buSzPts val="1900"/>
              <a:buFont typeface="Calibri"/>
              <a:buChar char=" "/>
            </a:pP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Öztürk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H.,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Bakırtaş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İ. (2009). Küresel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Ekonominin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Genel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Özellikleri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Stratejik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Küresel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Pazarlama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Ed. Timur, N;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Özmen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A., 32-53, Ankara: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Eflatun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Yayınevi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5AE53"/>
              </a:buClr>
              <a:buSzPts val="1900"/>
              <a:buFont typeface="Calibri"/>
              <a:buNone/>
            </a:pPr>
            <a:endParaRPr sz="1900" b="0" i="0" u="none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07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Arial Narrow"/>
              <a:buNone/>
            </a:pPr>
            <a:r>
              <a:rPr lang="en-US" sz="4000" b="1" i="0" u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KÜRESEL ÜRETIM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407962" y="1846262"/>
            <a:ext cx="5303521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900"/>
              <a:buFont typeface="Calibri"/>
              <a:buNone/>
            </a:pP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1980’lerin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başında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dünya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ekonomisinin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büyük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hızla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küresel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boyutta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değişebileceğini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düşünmek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çok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zordu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dünyadaki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birçok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farklı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gelişme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süreçlerinden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geçseler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uluslararası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ticaret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bugünkü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seviyelerde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gelişmediği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ekonomiler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liberalleşmediği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için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genelde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iç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üretime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odaklı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tüketim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gerçekleşmekteydi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(Farina, 2012: 3). </a:t>
            </a:r>
            <a:endParaRPr lang="tr-TR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900"/>
              <a:buFont typeface="Calibri"/>
              <a:buNone/>
            </a:pPr>
            <a:endParaRPr lang="tr-TR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900"/>
              <a:buFont typeface="Calibri"/>
              <a:buNone/>
            </a:pP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Oysa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günümüze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kadar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dünyada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üretim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düzeylerine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baktığımızda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her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yıl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büyüdüğünü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dünyanın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ortalama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üretimin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büyüme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hızı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dünyadaki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ekonomik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sosyal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politik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teknolojik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gelişmelere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paralel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olarak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dalgalanmalar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seyrettiğini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görülür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Öztürk&amp;Bakırtaş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2009: 33). 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grafik tasarım, grafik, kırpıntı çizim, Animasyon içeren bir resim&#10;&#10;Açıklama otomatik olarak oluşturuldu">
            <a:extLst>
              <a:ext uri="{FF2B5EF4-FFF2-40B4-BE49-F238E27FC236}">
                <a16:creationId xmlns:a16="http://schemas.microsoft.com/office/drawing/2014/main" id="{7D1EA538-8593-60FB-2E44-6D715D2DE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68" y="1986938"/>
            <a:ext cx="2940147" cy="4022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body" idx="4294967295"/>
          </p:nvPr>
        </p:nvSpPr>
        <p:spPr>
          <a:xfrm>
            <a:off x="225083" y="323557"/>
            <a:ext cx="8764172" cy="231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4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Üretim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düzeyindeki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artış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hızı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dünya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ülkeleri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için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aynı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olmayıp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bazı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gruplarında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üretimde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daha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büyük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büyüme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rakamları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yakalanmıştır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Dolayısıyla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buradan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da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yola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çıkarak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üretim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düzeylerindeki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artış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dünya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refahındaki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artışı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gösteren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kaba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göstergelerden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biri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olduğu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dünya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üretimi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temelinde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refahın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başka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genel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göstergesinin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tüketimin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önemli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bir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belirleyicisi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Reel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Gayri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Safi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Yurtiçi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Hasıla’daki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büyüme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hızı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olduğu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söylenebilir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Öztürk&amp;Bakırtaş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2009: 33-34).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Örneğin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aşağıda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Koç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Şenel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Kaya’nın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(2018: 9)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çalışmalarında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yer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verdiği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tabloda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Türkiye’nin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1960-2017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yılları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arasındaki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GSYİH’nın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sektör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paylarına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ilişkin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oranlar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yer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almakta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buradan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da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büyüme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hızlarının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nasıl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şekillendiği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görülebilmektedir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 l="33433" t="24152" r="34310" b="12295"/>
          <a:stretch/>
        </p:blipFill>
        <p:spPr>
          <a:xfrm>
            <a:off x="182880" y="2924175"/>
            <a:ext cx="8806374" cy="339221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"/>
          <p:cNvSpPr/>
          <p:nvPr/>
        </p:nvSpPr>
        <p:spPr>
          <a:xfrm>
            <a:off x="1870075" y="2924175"/>
            <a:ext cx="2808287" cy="144462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2268537" y="5805487"/>
            <a:ext cx="2232025" cy="71437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5508625" y="3357562"/>
            <a:ext cx="2232025" cy="142875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5508625" y="5732462"/>
            <a:ext cx="2411412" cy="217487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type="body" idx="4294967295"/>
          </p:nvPr>
        </p:nvSpPr>
        <p:spPr>
          <a:xfrm>
            <a:off x="337626" y="717452"/>
            <a:ext cx="5176910" cy="5408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C7C2"/>
              </a:buClr>
              <a:buSzPts val="1700"/>
              <a:buFont typeface="Calibri"/>
              <a:buChar char=" "/>
            </a:pP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Dünya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üretiminin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ekonomik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faaliyet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dalı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bakımından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analizi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küresel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pazarlamada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rekabetin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yoğunlaştığı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genel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sektörler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hakkında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bilgi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verir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dünya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reel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GSYİH’sının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sektör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bileşenleri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açısından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analizi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hizmet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sektörünün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dünya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çapında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öneminin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ortalama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olarak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her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yıl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arttığını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göstermektedir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Öztürk&amp;Bakırtaş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2009: 38). </a:t>
            </a:r>
            <a:endParaRPr lang="tr-TR" b="0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C7C2"/>
              </a:buClr>
              <a:buSzPts val="1700"/>
              <a:buFont typeface="Calibri"/>
              <a:buChar char=" "/>
            </a:pPr>
            <a:endParaRPr lang="tr-TR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C7C2"/>
              </a:buClr>
              <a:buSzPts val="1700"/>
              <a:buFont typeface="Calibri"/>
              <a:buChar char=" "/>
            </a:pP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Dolayısıyla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küresel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pazarlar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hem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müşterilere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hem de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onların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ihtiyaçlarına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cevap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veren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ürünleri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sunan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işletmeler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tarafından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yaratılmakta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bunun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yanı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sıra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işletmelerce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kimi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talepler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yaratılarak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küresel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pazarlara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hizmet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etmektedirler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Firan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2013: 16).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küre, daire, dünya, kabarcık içeren bir resim&#10;&#10;Açıklama otomatik olarak oluşturuldu">
            <a:extLst>
              <a:ext uri="{FF2B5EF4-FFF2-40B4-BE49-F238E27FC236}">
                <a16:creationId xmlns:a16="http://schemas.microsoft.com/office/drawing/2014/main" id="{A1EAC75E-421C-9914-A2D7-3F1E24DAE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029" y="844062"/>
            <a:ext cx="3230294" cy="44735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type="body" idx="4294967295"/>
          </p:nvPr>
        </p:nvSpPr>
        <p:spPr>
          <a:xfrm>
            <a:off x="225085" y="886264"/>
            <a:ext cx="5458264" cy="523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C7C2"/>
              </a:buClr>
              <a:buSzPts val="1700"/>
              <a:buFont typeface="Calibri"/>
              <a:buChar char=" "/>
            </a:pP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Gelişmekte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ülkelerin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çoğunda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yapısal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değişimde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önceliğin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sanayileşmeye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verilmektedir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küresel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anlamda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özellikle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uluslararası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şirketlerin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yatırım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üretim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pazarlama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kararlarına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etki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ettiğinden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onların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farklı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nitelikte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mal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hizmetlerin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üretim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süreçlerinin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farklı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üretim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faktörlerini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farklı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teknolojiler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farklı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örgütlenme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biçimlerini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farklı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pazarlama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ile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dağıtım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süreçlerini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uygulamalarını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gerektirmektedir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. </a:t>
            </a:r>
            <a:endParaRPr lang="tr-TR" b="0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C7C2"/>
              </a:buClr>
              <a:buSzPts val="1700"/>
              <a:buFont typeface="Calibri"/>
              <a:buChar char=" "/>
            </a:pPr>
            <a:endParaRPr lang="tr-TR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C7C2"/>
              </a:buClr>
              <a:buSzPts val="1700"/>
              <a:buFont typeface="Calibri"/>
              <a:buChar char=" "/>
            </a:pP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Mesela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hizmetler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sektöründeki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firmalar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tarımsal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mallar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da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sanayi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malları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üreten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firmalara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göre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farklı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üretim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pazarlama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süreçlerine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sahiptir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(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Öztürk&amp;Bakırtaş</a:t>
            </a:r>
            <a:r>
              <a:rPr lang="en-US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2009: 39).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3D2687F-3946-C38F-C13B-E2CC5662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507" y="998806"/>
            <a:ext cx="3085409" cy="433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1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112542" y="287337"/>
            <a:ext cx="8820443" cy="126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Arial Narrow"/>
              <a:buNone/>
            </a:pPr>
            <a:r>
              <a:rPr lang="en-US" sz="4000" b="1" i="0" u="none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KÜRESEL HARCAMA BİLEŞENLERİ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Google Shape;113;p6"/>
          <p:cNvSpPr txBox="1">
            <a:spLocks noGrp="1"/>
          </p:cNvSpPr>
          <p:nvPr>
            <p:ph type="body" idx="1"/>
          </p:nvPr>
        </p:nvSpPr>
        <p:spPr>
          <a:xfrm>
            <a:off x="457200" y="2011679"/>
            <a:ext cx="5113606" cy="435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600"/>
              <a:buFont typeface="Calibri"/>
              <a:buNone/>
            </a:pP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GSYİH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harcama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bileşenleri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tüketim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harcamaları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yatırım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harcamaları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hükümetlerin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mal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hizmet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harcamaları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ile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net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ihracaat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olarak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adlandırılan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yabancıların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ulusal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mallara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yaptığı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harcamalara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yönelik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harcamalarıyla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yuriçinde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yerleşiklerin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yabancı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mallara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yaptığı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harcamalar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arasındaki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farktan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ibarettir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Öztürk&amp;Bakırtaş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2009: 39). </a:t>
            </a:r>
            <a:endParaRPr lang="tr-TR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600"/>
              <a:buFont typeface="Calibri"/>
              <a:buNone/>
            </a:pPr>
            <a:endParaRPr lang="tr-TR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E53"/>
              </a:buClr>
              <a:buSzPts val="1600"/>
              <a:buFont typeface="Calibri"/>
              <a:buNone/>
            </a:pP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bileşenleri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daha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rahat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incelemek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için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öncelikle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ülkeleri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gelir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düzeylerine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göre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üç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grupta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ülkeleri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sınıflandırmakta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yarar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vardır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(</a:t>
            </a:r>
            <a:r>
              <a:rPr lang="en-US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Gegez</a:t>
            </a: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2013: 35-36):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gökyüzü, bulut, 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FD51E0FF-F637-6A49-8EEC-0F6533D85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029" y="2118042"/>
            <a:ext cx="3159956" cy="35512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/>
        </p:nvSpPr>
        <p:spPr>
          <a:xfrm>
            <a:off x="154746" y="765175"/>
            <a:ext cx="5824024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tr-TR" sz="1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1" i="0" u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Az </a:t>
            </a:r>
            <a:r>
              <a:rPr lang="en-US" sz="2000" b="1" i="0" u="none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Gelişmiş</a:t>
            </a:r>
            <a:r>
              <a:rPr lang="en-US" sz="2000" b="1" i="0" u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Ülkeler</a:t>
            </a:r>
            <a:r>
              <a:rPr lang="en-US" sz="2000" b="1" i="0" u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ülkeler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genellikle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eğitim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ulaştırma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iletişim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ve</a:t>
            </a:r>
            <a:r>
              <a:rPr lang="tr-TR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sağlık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hizmetleri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gibi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alanlarda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altyapıları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zayıf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olup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sınırlı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bir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üretim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yeteneğine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sahip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ülkelerdir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lang="tr-TR" sz="2000" b="0" i="0" u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tr-TR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tr-TR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Kamu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sektörü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yavaş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bürokratiktir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çoğu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zaman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coğrafi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lokasyondan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yerden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kaynaklanan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bir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veya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birkaç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ürüne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bağlı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bir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ekonomileri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vardır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tr-TR" sz="2000" b="0" i="0" u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tr-TR" sz="20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tr-TR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ürünlerse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genellikle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ya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maden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ya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da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tarımsaldır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Kolombiya’da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kahve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Küba’da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şeker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gibi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lang="tr-TR" sz="2000" b="0" i="0" u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tr-TR" sz="20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tr-TR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Söz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konusu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ürünlerin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pazar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koşullarındaki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dalgalanmalara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paralel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olarak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tür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ülkelerin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ekonomileri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çalkantılı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dönemler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yaşar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çoğunlukla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ülkelerdeki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dağıtım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altyapısı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da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zayıftır</a:t>
            </a:r>
            <a:r>
              <a:rPr lang="en-US" sz="2000" b="0" i="0" u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tohum, çekirdek, kabuklu yemiş ve çekirdek, kabuklu yemiş, Jamayka Mavi Dağları'na özgü kahve içeren bir resim&#10;&#10;Açıklama otomatik olarak oluşturuldu">
            <a:extLst>
              <a:ext uri="{FF2B5EF4-FFF2-40B4-BE49-F238E27FC236}">
                <a16:creationId xmlns:a16="http://schemas.microsoft.com/office/drawing/2014/main" id="{701B0957-CDC1-70E9-7D26-F827CEFB0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61647" y="914400"/>
            <a:ext cx="2827605" cy="46845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Geçmişe bakış">
  <a:themeElements>
    <a:clrScheme name="Geçmişe bakış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Geçmişe bakış">
  <a:themeElements>
    <a:clrScheme name="Geçmişe bakış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2526</Words>
  <Application>Microsoft Office PowerPoint</Application>
  <PresentationFormat>Ekran Gösterisi (4:3)</PresentationFormat>
  <Paragraphs>157</Paragraphs>
  <Slides>36</Slides>
  <Notes>36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36</vt:i4>
      </vt:variant>
    </vt:vector>
  </HeadingPairs>
  <TitlesOfParts>
    <vt:vector size="43" baseType="lpstr">
      <vt:lpstr>Times New Roman</vt:lpstr>
      <vt:lpstr>Arial</vt:lpstr>
      <vt:lpstr>Arial Narrow</vt:lpstr>
      <vt:lpstr>Calibri</vt:lpstr>
      <vt:lpstr>1_Geçmişe bakış</vt:lpstr>
      <vt:lpstr>Geçmişe bakış</vt:lpstr>
      <vt:lpstr>3_Geçmişe bakış</vt:lpstr>
      <vt:lpstr> KÜRESEL EKONOMININ ÖZELLIKLERI VE KÜRESEL PAZAR TRENDLERI ILE KÜRESEL TEORILER   </vt:lpstr>
      <vt:lpstr>KÜRESEL EKONOMININ GELIŞIMI VE ÖZELLIKLERI</vt:lpstr>
      <vt:lpstr>KÜRESEL EKONOMININ GELIŞIMI VE ÖZELLIKLERI</vt:lpstr>
      <vt:lpstr>KÜRESEL ÜRETIM</vt:lpstr>
      <vt:lpstr>PowerPoint Sunusu</vt:lpstr>
      <vt:lpstr>PowerPoint Sunusu</vt:lpstr>
      <vt:lpstr>PowerPoint Sunusu</vt:lpstr>
      <vt:lpstr>KÜRESEL HARCAMA BİLEŞENLERİ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KÜRESEL GELİR DAĞILIMI</vt:lpstr>
      <vt:lpstr>PowerPoint Sunusu</vt:lpstr>
      <vt:lpstr>PowerPoint Sunusu</vt:lpstr>
      <vt:lpstr>PowerPoint Sunusu</vt:lpstr>
      <vt:lpstr>PowerPoint Sunusu</vt:lpstr>
      <vt:lpstr>KÜRESEL İSTIHDAM</vt:lpstr>
      <vt:lpstr>KÜRESEL İSTIHDAM</vt:lpstr>
      <vt:lpstr>PowerPoint Sunusu</vt:lpstr>
      <vt:lpstr>PowerPoint Sunusu</vt:lpstr>
      <vt:lpstr>PowerPoint Sunusu</vt:lpstr>
      <vt:lpstr>PowerPoint Sunusu</vt:lpstr>
      <vt:lpstr>KÜRESEL TICARET</vt:lpstr>
      <vt:lpstr>KÜRESEL TICARET</vt:lpstr>
      <vt:lpstr>KÜRESEL TICARET</vt:lpstr>
      <vt:lpstr>KÜRESEL PAZAR TRENDİNİN/GELİŞİMİNİN TAŞIDIĞI ÖZELLİKLER </vt:lpstr>
      <vt:lpstr>ULUSAL PAZARDAN KÜRESEL PAZARA ÇIKIŞTA KARŞILAŞILABİLECEK RİSKLER </vt:lpstr>
      <vt:lpstr>ULUSAL PAZARDAN KÜRESEL PAZARA ÇIKIŞTA KARŞILAŞILABİLECEK RİSKLER </vt:lpstr>
      <vt:lpstr>KÜRESEL TEORİLER VE YAKLAŞIMLAR</vt:lpstr>
      <vt:lpstr>KÜRESEL TEORİLER VE YAKLAŞIMLAR</vt:lpstr>
      <vt:lpstr>KÜRESEL TEORİLER VE YAKLAŞIMLAR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Global Pazarlama 2. Hafta: Küresel Ekonominin Özellikleri ve Küresel Pazar Trendleri ile Küresel Teoriler   </dc:title>
  <dc:creator>tülin</dc:creator>
  <cp:lastModifiedBy>TUNAHAN HAZAR GOKSEL</cp:lastModifiedBy>
  <cp:revision>18</cp:revision>
  <dcterms:created xsi:type="dcterms:W3CDTF">2013-09-14T11:00:29Z</dcterms:created>
  <dcterms:modified xsi:type="dcterms:W3CDTF">2023-08-10T16:01:33Z</dcterms:modified>
</cp:coreProperties>
</file>